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0"/>
  </p:notesMasterIdLst>
  <p:handoutMasterIdLst>
    <p:handoutMasterId r:id="rId21"/>
  </p:handoutMasterIdLst>
  <p:sldIdLst>
    <p:sldId id="360" r:id="rId2"/>
    <p:sldId id="364"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62" r:id="rId1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146"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002" y="96"/>
      </p:cViewPr>
      <p:guideLst>
        <p:guide orient="horz" pos="1146"/>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0EE04D04-F6B5-4F62-9726-58EE3FAB73D9}"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807492F-A48F-436D-8E8C-F6E40427AE94}" type="slidenum">
              <a:rPr lang="en-US" altLang="en-US"/>
              <a:pPr/>
              <a:t>‹#›</a:t>
            </a:fld>
            <a:endParaRPr lang="en-US" altLang="en-US"/>
          </a:p>
        </p:txBody>
      </p:sp>
    </p:spTree>
    <p:extLst>
      <p:ext uri="{BB962C8B-B14F-4D97-AF65-F5344CB8AC3E}">
        <p14:creationId xmlns:p14="http://schemas.microsoft.com/office/powerpoint/2010/main" val="5304775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0B41F93F-EC27-4859-A5FF-C319160BCB31}"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294A6D3-1601-4E9A-9352-4DF4BF3EB9C3}" type="slidenum">
              <a:rPr lang="en-US" altLang="en-US"/>
              <a:pPr/>
              <a:t>‹#›</a:t>
            </a:fld>
            <a:endParaRPr lang="en-US" altLang="en-US"/>
          </a:p>
        </p:txBody>
      </p:sp>
    </p:spTree>
    <p:extLst>
      <p:ext uri="{BB962C8B-B14F-4D97-AF65-F5344CB8AC3E}">
        <p14:creationId xmlns:p14="http://schemas.microsoft.com/office/powerpoint/2010/main" val="266375764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795680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39198409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648536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598678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4223957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21090407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1974275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274924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2818098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3871298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08899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158222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311082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71857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897375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43977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095616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2978594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60159CE-6C4B-4A76-B93D-3EDC78470B87}" type="slidenum">
              <a:rPr lang="en-US" altLang="en-US"/>
              <a:pPr/>
              <a:t>‹#›</a:t>
            </a:fld>
            <a:endParaRPr lang="en-US" altLang="en-US"/>
          </a:p>
        </p:txBody>
      </p:sp>
    </p:spTree>
    <p:extLst>
      <p:ext uri="{BB962C8B-B14F-4D97-AF65-F5344CB8AC3E}">
        <p14:creationId xmlns:p14="http://schemas.microsoft.com/office/powerpoint/2010/main" val="2044263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639799-C7AC-4FC9-88AD-97ECA72002AD}" type="slidenum">
              <a:rPr lang="en-US" altLang="en-US"/>
              <a:pPr/>
              <a:t>‹#›</a:t>
            </a:fld>
            <a:endParaRPr lang="en-US" altLang="en-US"/>
          </a:p>
        </p:txBody>
      </p:sp>
    </p:spTree>
    <p:extLst>
      <p:ext uri="{BB962C8B-B14F-4D97-AF65-F5344CB8AC3E}">
        <p14:creationId xmlns:p14="http://schemas.microsoft.com/office/powerpoint/2010/main" val="399776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8302145-6C02-4C82-960F-6FDE7C4E9971}" type="slidenum">
              <a:rPr lang="en-US" altLang="en-US"/>
              <a:pPr/>
              <a:t>‹#›</a:t>
            </a:fld>
            <a:endParaRPr lang="en-US" altLang="en-US"/>
          </a:p>
        </p:txBody>
      </p:sp>
    </p:spTree>
    <p:extLst>
      <p:ext uri="{BB962C8B-B14F-4D97-AF65-F5344CB8AC3E}">
        <p14:creationId xmlns:p14="http://schemas.microsoft.com/office/powerpoint/2010/main" val="4192295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938586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2933664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4E57211-559D-4A7A-8218-A87CEDFF441D}" type="slidenum">
              <a:rPr lang="en-US" altLang="en-US"/>
              <a:pPr/>
              <a:t>‹#›</a:t>
            </a:fld>
            <a:endParaRPr lang="en-US" altLang="en-US"/>
          </a:p>
        </p:txBody>
      </p:sp>
    </p:spTree>
    <p:extLst>
      <p:ext uri="{BB962C8B-B14F-4D97-AF65-F5344CB8AC3E}">
        <p14:creationId xmlns:p14="http://schemas.microsoft.com/office/powerpoint/2010/main" val="3321190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A892BD0-1D1B-4BD6-84ED-DB3101BCF383}" type="slidenum">
              <a:rPr lang="en-US" altLang="en-US"/>
              <a:pPr/>
              <a:t>‹#›</a:t>
            </a:fld>
            <a:endParaRPr lang="en-US" altLang="en-US"/>
          </a:p>
        </p:txBody>
      </p:sp>
    </p:spTree>
    <p:extLst>
      <p:ext uri="{BB962C8B-B14F-4D97-AF65-F5344CB8AC3E}">
        <p14:creationId xmlns:p14="http://schemas.microsoft.com/office/powerpoint/2010/main" val="2451002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03A5579-8AD7-4BC2-80B0-FA7733EB5AB7}" type="slidenum">
              <a:rPr lang="en-US" altLang="en-US"/>
              <a:pPr/>
              <a:t>‹#›</a:t>
            </a:fld>
            <a:endParaRPr lang="en-US" altLang="en-US"/>
          </a:p>
        </p:txBody>
      </p:sp>
    </p:spTree>
    <p:extLst>
      <p:ext uri="{BB962C8B-B14F-4D97-AF65-F5344CB8AC3E}">
        <p14:creationId xmlns:p14="http://schemas.microsoft.com/office/powerpoint/2010/main" val="330938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774FE3D-907D-44C1-A7D4-2FCF25F4E5A0}" type="slidenum">
              <a:rPr lang="en-US" altLang="en-US"/>
              <a:pPr/>
              <a:t>‹#›</a:t>
            </a:fld>
            <a:endParaRPr lang="en-US" altLang="en-US"/>
          </a:p>
        </p:txBody>
      </p:sp>
    </p:spTree>
    <p:extLst>
      <p:ext uri="{BB962C8B-B14F-4D97-AF65-F5344CB8AC3E}">
        <p14:creationId xmlns:p14="http://schemas.microsoft.com/office/powerpoint/2010/main" val="4134585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978518D-E0C8-415D-B1FE-DB5FCA78A798}" type="slidenum">
              <a:rPr lang="en-US" altLang="en-US"/>
              <a:pPr/>
              <a:t>‹#›</a:t>
            </a:fld>
            <a:endParaRPr lang="en-US" altLang="en-US"/>
          </a:p>
        </p:txBody>
      </p:sp>
    </p:spTree>
    <p:extLst>
      <p:ext uri="{BB962C8B-B14F-4D97-AF65-F5344CB8AC3E}">
        <p14:creationId xmlns:p14="http://schemas.microsoft.com/office/powerpoint/2010/main" val="2028257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59DE5BA-A313-438E-9F51-BA5F901FA90A}" type="slidenum">
              <a:rPr lang="en-US" altLang="en-US"/>
              <a:pPr/>
              <a:t>‹#›</a:t>
            </a:fld>
            <a:endParaRPr lang="en-US" altLang="en-US"/>
          </a:p>
        </p:txBody>
      </p:sp>
    </p:spTree>
    <p:extLst>
      <p:ext uri="{BB962C8B-B14F-4D97-AF65-F5344CB8AC3E}">
        <p14:creationId xmlns:p14="http://schemas.microsoft.com/office/powerpoint/2010/main" val="8642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9F20BB-04F7-4A24-94C2-7F979F8C49E3}" type="slidenum">
              <a:rPr lang="en-US" altLang="en-US"/>
              <a:pPr/>
              <a:t>‹#›</a:t>
            </a:fld>
            <a:endParaRPr lang="en-US" altLang="en-US"/>
          </a:p>
        </p:txBody>
      </p:sp>
    </p:spTree>
    <p:extLst>
      <p:ext uri="{BB962C8B-B14F-4D97-AF65-F5344CB8AC3E}">
        <p14:creationId xmlns:p14="http://schemas.microsoft.com/office/powerpoint/2010/main" val="352840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BD41233-6942-4FA1-A6E5-B6312832CD17}" type="slidenum">
              <a:rPr lang="en-US" altLang="en-US"/>
              <a:pPr/>
              <a:t>‹#›</a:t>
            </a:fld>
            <a:endParaRPr lang="en-US" altLang="en-US"/>
          </a:p>
        </p:txBody>
      </p:sp>
    </p:spTree>
    <p:extLst>
      <p:ext uri="{BB962C8B-B14F-4D97-AF65-F5344CB8AC3E}">
        <p14:creationId xmlns:p14="http://schemas.microsoft.com/office/powerpoint/2010/main" val="119278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900">
                <a:solidFill>
                  <a:srgbClr val="898989"/>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363E170B-491C-4B81-BE39-56E08C0978C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293" r:id="rId1"/>
    <p:sldLayoutId id="2147484294" r:id="rId2"/>
    <p:sldLayoutId id="2147484295" r:id="rId3"/>
    <p:sldLayoutId id="2147484296" r:id="rId4"/>
    <p:sldLayoutId id="2147484297" r:id="rId5"/>
    <p:sldLayoutId id="2147484298" r:id="rId6"/>
    <p:sldLayoutId id="2147484299" r:id="rId7"/>
    <p:sldLayoutId id="2147484300" r:id="rId8"/>
    <p:sldLayoutId id="2147484301" r:id="rId9"/>
    <p:sldLayoutId id="2147484302" r:id="rId10"/>
    <p:sldLayoutId id="2147484303" r:id="rId11"/>
    <p:sldLayoutId id="2147484307" r:id="rId12"/>
    <p:sldLayoutId id="2147484308"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45631"/>
            <a:ext cx="5222081"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sz="2250" b="1"/>
              <a:t>Module Overview</a:t>
            </a:r>
          </a:p>
        </p:txBody>
      </p:sp>
      <p:sp>
        <p:nvSpPr>
          <p:cNvPr id="4" name="Title 7"/>
          <p:cNvSpPr txBox="1">
            <a:spLocks/>
          </p:cNvSpPr>
          <p:nvPr/>
        </p:nvSpPr>
        <p:spPr bwMode="auto">
          <a:xfrm>
            <a:off x="457200" y="2187179"/>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Go West Young Man! Westward Expansion, 1840-1900</a:t>
            </a:r>
            <a:endParaRPr lang="en-US" sz="3000" b="1" dirty="0">
              <a:ea typeface="+mj-ea"/>
              <a:cs typeface="+mj-cs"/>
            </a:endParaRPr>
          </a:p>
        </p:txBody>
      </p:sp>
    </p:spTree>
    <p:extLst>
      <p:ext uri="{BB962C8B-B14F-4D97-AF65-F5344CB8AC3E}">
        <p14:creationId xmlns:p14="http://schemas.microsoft.com/office/powerpoint/2010/main" val="403294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33575"/>
            <a:ext cx="7960519" cy="3439716"/>
          </a:xfrm>
          <a:prstGeom prst="rect">
            <a:avLst/>
          </a:prstGeom>
          <a:noFill/>
          <a:ln>
            <a:noFill/>
          </a:ln>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b="1"/>
              <a:t>Western violence </a:t>
            </a:r>
            <a:r>
              <a:rPr lang="en-US" altLang="en-US" sz="1875"/>
              <a:t>occurred when people struggled for the scarce resources that could make or break their chance at riches, or as they dealt with the sudden wealth or poverty that prospecting provided. Men, money, liquor, and disappointment were a recipe for violence. </a:t>
            </a:r>
          </a:p>
          <a:p>
            <a:pPr eaLnBrk="1" hangingPunct="1">
              <a:spcAft>
                <a:spcPts val="900"/>
              </a:spcAft>
            </a:pPr>
            <a:r>
              <a:rPr lang="en-US" altLang="en-US" sz="1875"/>
              <a:t>Owners of Texas cattle lands took advantage of their wealth, and the new invention of barbed wire, to claim prime grazing lands and watering holes for their herds. To those trying to move cattle without water or grass, the exclusion from these lands led to frustration, which turned to violence. </a:t>
            </a:r>
          </a:p>
          <a:p>
            <a:pPr eaLnBrk="1" hangingPunct="1">
              <a:spcAft>
                <a:spcPts val="900"/>
              </a:spcAft>
            </a:pPr>
            <a:r>
              <a:rPr lang="en-US" altLang="en-US" sz="1875"/>
              <a:t>The </a:t>
            </a:r>
            <a:r>
              <a:rPr lang="en-US" altLang="en-US" sz="1875" b="1"/>
              <a:t>Fence-Cutting Wars </a:t>
            </a:r>
            <a:r>
              <a:rPr lang="en-US" altLang="en-US" sz="1875"/>
              <a:t>and the “</a:t>
            </a:r>
            <a:r>
              <a:rPr lang="en-US" altLang="ja-JP" sz="1875" b="1"/>
              <a:t>lynching bee</a:t>
            </a:r>
            <a:r>
              <a:rPr lang="en-US" altLang="en-US" sz="1875"/>
              <a:t>”</a:t>
            </a:r>
            <a:r>
              <a:rPr lang="en-US" altLang="ja-JP" sz="1875"/>
              <a:t> were two of the more violent interactions between cowboys, rustlers, ranchers, and hired guns.</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Violence in the West</a:t>
            </a:r>
            <a:endParaRPr lang="en-US" sz="3000" b="1" dirty="0">
              <a:ea typeface="+mj-ea"/>
              <a:cs typeface="+mj-cs"/>
            </a:endParaRPr>
          </a:p>
        </p:txBody>
      </p:sp>
    </p:spTree>
    <p:extLst>
      <p:ext uri="{BB962C8B-B14F-4D97-AF65-F5344CB8AC3E}">
        <p14:creationId xmlns:p14="http://schemas.microsoft.com/office/powerpoint/2010/main" val="455425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33575"/>
            <a:ext cx="7960519"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In both the mining and cattle industries, as the easy resources (both land for grazing and easily accessed precious metals) disappeared, individual opportunities slowly died out.</a:t>
            </a:r>
          </a:p>
          <a:p>
            <a:pPr eaLnBrk="1" hangingPunct="1">
              <a:spcAft>
                <a:spcPts val="900"/>
              </a:spcAft>
            </a:pPr>
            <a:r>
              <a:rPr lang="en-US" altLang="en-US" sz="1875"/>
              <a:t>In their place came big business, with the infrastructure and investments to make a profit. </a:t>
            </a:r>
          </a:p>
          <a:p>
            <a:pPr eaLnBrk="1" hangingPunct="1">
              <a:spcAft>
                <a:spcPts val="900"/>
              </a:spcAft>
            </a:pPr>
            <a:r>
              <a:rPr lang="en-US" altLang="en-US" sz="1875"/>
              <a:t>These businesses built up small towns into thriving cities, and the influx of middle-class families that followed sought to drive out some of the violence and vice that had characterized western towns.</a:t>
            </a:r>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rise of more civilized small towns</a:t>
            </a:r>
            <a:endParaRPr lang="en-US" sz="3000" b="1" dirty="0">
              <a:ea typeface="+mj-ea"/>
              <a:cs typeface="+mj-cs"/>
            </a:endParaRPr>
          </a:p>
        </p:txBody>
      </p:sp>
    </p:spTree>
    <p:extLst>
      <p:ext uri="{BB962C8B-B14F-4D97-AF65-F5344CB8AC3E}">
        <p14:creationId xmlns:p14="http://schemas.microsoft.com/office/powerpoint/2010/main" val="366727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At the beginning of the westward expansion in the nineteenth century, as many as 250,000 Indians populated the Great Plains. During the era of western expansion and settlement, the U.S. government adopted the policy of forcible removal of the Indian tribes to reservations.</a:t>
            </a:r>
          </a:p>
          <a:p>
            <a:pPr eaLnBrk="1" hangingPunct="1">
              <a:spcAft>
                <a:spcPts val="900"/>
              </a:spcAft>
            </a:pPr>
            <a:r>
              <a:rPr lang="en-US" altLang="en-US" sz="1875"/>
              <a:t>The first strategy to deal with the perceived Indian threat was to </a:t>
            </a:r>
            <a:r>
              <a:rPr lang="en-US" altLang="en-US" sz="1875" b="1"/>
              <a:t>negotiate </a:t>
            </a:r>
            <a:r>
              <a:rPr lang="en-US" altLang="en-US" sz="1875"/>
              <a:t>settlements to move tribes out of the path of white settlers. The </a:t>
            </a:r>
            <a:r>
              <a:rPr lang="en-US" altLang="en-US" sz="1875" b="1"/>
              <a:t>First Treaty of Fort Laramie</a:t>
            </a:r>
            <a:r>
              <a:rPr lang="en-US" altLang="en-US" sz="1875"/>
              <a:t> established distinct tribal borders in return for annual payments of $50,000 to the tribes. For the most part, the agreements of this treaty were not honored and caused violence to break out on both sides.</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Claiming land and relocating landowners</a:t>
            </a:r>
            <a:endParaRPr lang="en-US" sz="3000" b="1" dirty="0">
              <a:ea typeface="+mj-ea"/>
              <a:cs typeface="+mj-cs"/>
            </a:endParaRPr>
          </a:p>
        </p:txBody>
      </p:sp>
    </p:spTree>
    <p:extLst>
      <p:ext uri="{BB962C8B-B14F-4D97-AF65-F5344CB8AC3E}">
        <p14:creationId xmlns:p14="http://schemas.microsoft.com/office/powerpoint/2010/main" val="198787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Two battles, the</a:t>
            </a:r>
            <a:r>
              <a:rPr lang="en-US" altLang="en-US" sz="1875" b="1"/>
              <a:t> Dakota War </a:t>
            </a:r>
            <a:r>
              <a:rPr lang="en-US" altLang="en-US" sz="1875"/>
              <a:t>and the </a:t>
            </a:r>
            <a:r>
              <a:rPr lang="en-US" altLang="en-US" sz="1875" b="1"/>
              <a:t>Sand Creek Massacre</a:t>
            </a:r>
            <a:r>
              <a:rPr lang="en-US" altLang="en-US" sz="1875"/>
              <a:t>,</a:t>
            </a:r>
            <a:r>
              <a:rPr lang="en-US" altLang="en-US" sz="1875" b="1"/>
              <a:t> </a:t>
            </a:r>
            <a:r>
              <a:rPr lang="en-US" altLang="en-US" sz="1875"/>
              <a:t>led the U.S. Congress  to investigate the causes of the violence. Two additional treaties were created: the </a:t>
            </a:r>
            <a:r>
              <a:rPr lang="en-US" altLang="en-US" sz="1875" b="1"/>
              <a:t>Second Treaty of Fort Laramie </a:t>
            </a:r>
            <a:r>
              <a:rPr lang="en-US" altLang="en-US" sz="1875"/>
              <a:t>and the </a:t>
            </a:r>
            <a:r>
              <a:rPr lang="en-US" altLang="en-US" sz="1875" b="1"/>
              <a:t>Treaty of Medicine Lodge Creek</a:t>
            </a:r>
            <a:r>
              <a:rPr lang="en-US" altLang="en-US" sz="1875"/>
              <a:t>.</a:t>
            </a:r>
            <a:r>
              <a:rPr lang="en-US" altLang="en-US" sz="1875" b="1"/>
              <a:t> </a:t>
            </a:r>
            <a:r>
              <a:rPr lang="en-US" altLang="en-US" sz="1875"/>
              <a:t>Both were designed to move the remaining tribes to even more remote locations. </a:t>
            </a:r>
          </a:p>
          <a:p>
            <a:pPr eaLnBrk="1" hangingPunct="1">
              <a:spcAft>
                <a:spcPts val="900"/>
              </a:spcAft>
            </a:pPr>
            <a:r>
              <a:rPr lang="en-US" altLang="en-US" sz="1875"/>
              <a:t>Once again, the agreements were not honored and short lived, provoking the Sioux Indians to refuse to sell their newly granted lands and resulting in one of the most famous battles of the American West, the </a:t>
            </a:r>
            <a:r>
              <a:rPr lang="en-US" altLang="en-US" sz="1875" b="1"/>
              <a:t>Battle of Little Bighorn</a:t>
            </a:r>
            <a:r>
              <a:rPr lang="en-US" altLang="en-US" sz="1875"/>
              <a:t>.</a:t>
            </a:r>
            <a:endParaRPr lang="en-US" altLang="en-US" sz="1875" b="1"/>
          </a:p>
          <a:p>
            <a:pPr eaLnBrk="1" hangingPunct="1">
              <a:spcAft>
                <a:spcPts val="450"/>
              </a:spcAft>
            </a:pPr>
            <a:endParaRPr lang="en-US" altLang="en-US" sz="1950"/>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Wars, massacre, and treaties</a:t>
            </a:r>
            <a:endParaRPr lang="en-US" sz="3000" b="1" dirty="0">
              <a:ea typeface="+mj-ea"/>
              <a:cs typeface="+mj-cs"/>
            </a:endParaRPr>
          </a:p>
        </p:txBody>
      </p:sp>
    </p:spTree>
    <p:extLst>
      <p:ext uri="{BB962C8B-B14F-4D97-AF65-F5344CB8AC3E}">
        <p14:creationId xmlns:p14="http://schemas.microsoft.com/office/powerpoint/2010/main" val="1182994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Despite success at Little Bighorn, neither the Sioux nor any other Plains tribe followed this battle with another armed encounter. The Indians either returned to tribal life or fled in fear of remaining troops. </a:t>
            </a:r>
          </a:p>
          <a:p>
            <a:pPr eaLnBrk="1" hangingPunct="1">
              <a:spcAft>
                <a:spcPts val="450"/>
              </a:spcAft>
            </a:pPr>
            <a:r>
              <a:rPr lang="en-US" altLang="en-US" sz="1875"/>
              <a:t>In 1890, increased troop numbers and exterminations of Indian encampments led to the </a:t>
            </a:r>
            <a:r>
              <a:rPr lang="en-US" altLang="en-US" sz="1875" b="1"/>
              <a:t>Battle of Wounded Knee </a:t>
            </a:r>
            <a:r>
              <a:rPr lang="en-US" altLang="en-US" sz="1875"/>
              <a:t>in South Dakota. The battle ended in the massacre of men, women, and children, and brought the Indian Wars to a close.</a:t>
            </a:r>
          </a:p>
          <a:p>
            <a:pPr eaLnBrk="1" hangingPunct="1">
              <a:spcAft>
                <a:spcPts val="450"/>
              </a:spcAft>
            </a:pPr>
            <a:r>
              <a:rPr lang="en-US" altLang="en-US" sz="1875"/>
              <a:t>U.S. government officials sought an alternative to the meaningless treaties and costly battles. A more effective means with which to address public perception of the Indian threat was needed and </a:t>
            </a:r>
            <a:r>
              <a:rPr lang="en-US" altLang="en-US" sz="1875" b="1"/>
              <a:t>Americanization</a:t>
            </a:r>
            <a:r>
              <a:rPr lang="en-US" altLang="en-US" sz="1875"/>
              <a:t> became the answer.</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American Indian submission</a:t>
            </a:r>
            <a:endParaRPr lang="en-US" sz="3000" b="1" dirty="0">
              <a:ea typeface="+mj-ea"/>
              <a:cs typeface="+mj-cs"/>
            </a:endParaRPr>
          </a:p>
        </p:txBody>
      </p:sp>
    </p:spTree>
    <p:extLst>
      <p:ext uri="{BB962C8B-B14F-4D97-AF65-F5344CB8AC3E}">
        <p14:creationId xmlns:p14="http://schemas.microsoft.com/office/powerpoint/2010/main" val="147234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The </a:t>
            </a:r>
            <a:r>
              <a:rPr lang="en-US" altLang="en-US" sz="1875" b="1"/>
              <a:t>Americanization of Indians </a:t>
            </a:r>
            <a:r>
              <a:rPr lang="en-US" altLang="en-US" sz="1875"/>
              <a:t>meant that Indians were forced to give up land ownership, relocate to reservations, attend white boarding schools, and renounce Indian gods and all other aspects of their culture.</a:t>
            </a:r>
          </a:p>
          <a:p>
            <a:pPr eaLnBrk="1" hangingPunct="1">
              <a:spcAft>
                <a:spcPts val="900"/>
              </a:spcAft>
            </a:pPr>
            <a:r>
              <a:rPr lang="en-US" altLang="en-US" sz="1875"/>
              <a:t>The final element of Americanization was displayed during the symbolic “</a:t>
            </a:r>
            <a:r>
              <a:rPr lang="en-US" altLang="ja-JP" sz="1875" b="1"/>
              <a:t>last arrow</a:t>
            </a:r>
            <a:r>
              <a:rPr lang="en-US" altLang="en-US" sz="1875"/>
              <a:t>”</a:t>
            </a:r>
            <a:r>
              <a:rPr lang="en-US" altLang="ja-JP" sz="1875"/>
              <a:t> pageant, which often coincided with the formal redistribution of tribal lands under the </a:t>
            </a:r>
            <a:r>
              <a:rPr lang="en-US" altLang="ja-JP" sz="1875" b="1"/>
              <a:t>Dawes Act</a:t>
            </a:r>
            <a:r>
              <a:rPr lang="en-US" altLang="ja-JP" sz="1875"/>
              <a:t>. During this pageant, the Indians assembled in traditional garb, shot their last arrow into the air, and then entered a tent to replace their clothing with farmer coveralls. They emerged to take a plow and an American flag, showing that they had converted to the new way of life.</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hangingPunct="1"/>
            <a:r>
              <a:rPr lang="en-US" altLang="ja-JP" sz="3000" b="1">
                <a:ea typeface="ＭＳ Ｐゴシック" panose="020B0600070205080204" pitchFamily="34" charset="-128"/>
              </a:rPr>
              <a:t>“Americanization</a:t>
            </a:r>
            <a:r>
              <a:rPr lang="en-US" altLang="en-US" sz="3000" b="1">
                <a:ea typeface="ＭＳ Ｐゴシック" panose="020B0600070205080204" pitchFamily="34" charset="-128"/>
              </a:rPr>
              <a:t>”</a:t>
            </a:r>
            <a:r>
              <a:rPr lang="en-US" altLang="ja-JP" sz="3000" b="1">
                <a:ea typeface="ＭＳ Ｐゴシック" panose="020B0600070205080204" pitchFamily="34" charset="-128"/>
              </a:rPr>
              <a:t> of Indians</a:t>
            </a:r>
            <a:endParaRPr lang="en-US" altLang="en-US" sz="3000" b="1">
              <a:ea typeface="ＭＳ Ｐゴシック" panose="020B0600070205080204" pitchFamily="34" charset="-128"/>
            </a:endParaRPr>
          </a:p>
        </p:txBody>
      </p:sp>
    </p:spTree>
    <p:extLst>
      <p:ext uri="{BB962C8B-B14F-4D97-AF65-F5344CB8AC3E}">
        <p14:creationId xmlns:p14="http://schemas.microsoft.com/office/powerpoint/2010/main" val="87270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33575"/>
            <a:ext cx="7960519"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b="1"/>
              <a:t>Chinese immigrants </a:t>
            </a:r>
            <a:r>
              <a:rPr lang="en-US" altLang="en-US" sz="1875"/>
              <a:t>arrived in large numbers during the Californian Gold Rush. The majority lived in California, working menial jobs or on the railroads.</a:t>
            </a:r>
          </a:p>
          <a:p>
            <a:pPr eaLnBrk="1" hangingPunct="1">
              <a:spcAft>
                <a:spcPts val="900"/>
              </a:spcAft>
            </a:pPr>
            <a:r>
              <a:rPr lang="en-US" altLang="en-US" sz="1875"/>
              <a:t>Most arrivals were men, who were prohibited by law from obtaining U.S. citizenship through naturalization. They faced harsh discrimination and violence from American settlers in the West.</a:t>
            </a:r>
          </a:p>
          <a:p>
            <a:pPr eaLnBrk="1" hangingPunct="1">
              <a:spcAft>
                <a:spcPts val="900"/>
              </a:spcAft>
            </a:pPr>
            <a:r>
              <a:rPr lang="en-US" altLang="en-US" sz="1875"/>
              <a:t>Slowly, racism and discrimination became the law. The new California Constitution of 1897 denied naturalized Chinese citizens the right to vote or hold state employment. In 1882, the U.S. Congress passed the </a:t>
            </a:r>
            <a:r>
              <a:rPr lang="en-US" altLang="en-US" sz="1875" b="1"/>
              <a:t>Chinese Exclusion Act</a:t>
            </a:r>
            <a:r>
              <a:rPr lang="en-US" altLang="en-US" sz="1875"/>
              <a:t>, which forbade further Chinese immigration into the U.S. for ten years.</a:t>
            </a:r>
          </a:p>
          <a:p>
            <a:pPr eaLnBrk="1" hangingPunct="1">
              <a:spcAft>
                <a:spcPts val="450"/>
              </a:spcAft>
              <a:buFont typeface="Arial" panose="020B0604020202020204" pitchFamily="34" charset="0"/>
              <a:buChar char="•"/>
            </a:pPr>
            <a:endParaRPr lang="en-US" altLang="en-US" sz="1950"/>
          </a:p>
          <a:p>
            <a:pPr eaLnBrk="1" hangingPunct="1">
              <a:spcAft>
                <a:spcPts val="450"/>
              </a:spcAft>
              <a:buFont typeface="Arial" panose="020B0604020202020204" pitchFamily="34" charset="0"/>
              <a:buChar char="•"/>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Chinese immigrants in the American West</a:t>
            </a:r>
            <a:endParaRPr lang="en-US" sz="3000" b="1" dirty="0">
              <a:ea typeface="+mj-ea"/>
              <a:cs typeface="+mj-cs"/>
            </a:endParaRPr>
          </a:p>
        </p:txBody>
      </p:sp>
    </p:spTree>
    <p:extLst>
      <p:ext uri="{BB962C8B-B14F-4D97-AF65-F5344CB8AC3E}">
        <p14:creationId xmlns:p14="http://schemas.microsoft.com/office/powerpoint/2010/main" val="3866235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The </a:t>
            </a:r>
            <a:r>
              <a:rPr lang="en-US" altLang="en-US" sz="1875" b="1"/>
              <a:t>Treaty of Guadalupe Hidalgo</a:t>
            </a:r>
            <a:r>
              <a:rPr lang="en-US" altLang="en-US" sz="1875"/>
              <a:t> promised U.S. citizenship to the Hispanics living in the American Southwest. Despite promises made in the treaty, the Hispanics quickly lost their land to white settlers, who simply displaced the rightful owners, by force if necessary.</a:t>
            </a:r>
          </a:p>
          <a:p>
            <a:pPr eaLnBrk="1" hangingPunct="1">
              <a:spcAft>
                <a:spcPts val="450"/>
              </a:spcAft>
            </a:pPr>
            <a:r>
              <a:rPr lang="en-US" altLang="en-US" sz="1875"/>
              <a:t>Much like the Chinese immigrants, Hispanic citizens were relegated to the lowest-paying jobs under the worst working conditions. They worked as peons</a:t>
            </a:r>
            <a:r>
              <a:rPr lang="en-US" altLang="en-US" sz="1875" i="1"/>
              <a:t> </a:t>
            </a:r>
            <a:r>
              <a:rPr lang="en-US" altLang="en-US" sz="1875"/>
              <a:t>(manual laborers similar to slaves), cattle herders, or undertook the most hazardous mining tasks. </a:t>
            </a:r>
          </a:p>
          <a:p>
            <a:pPr eaLnBrk="1" hangingPunct="1">
              <a:spcAft>
                <a:spcPts val="450"/>
              </a:spcAft>
            </a:pPr>
            <a:r>
              <a:rPr lang="en-US" altLang="en-US" sz="1875"/>
              <a:t>In time, the massive numbers of Anglo-American settlers overran the Hispanic populations. Despite being U.S. citizens with full rights, Hispanics quickly found themselves outnumbered, outvoted, and ultimately outcast.</a:t>
            </a:r>
          </a:p>
          <a:p>
            <a:pPr eaLnBrk="1" hangingPunct="1">
              <a:spcAft>
                <a:spcPts val="450"/>
              </a:spcAft>
            </a:pPr>
            <a:endParaRPr lang="en-US" altLang="en-US" sz="1950"/>
          </a:p>
          <a:p>
            <a:pPr eaLnBrk="1" hangingPunct="1">
              <a:spcAft>
                <a:spcPts val="450"/>
              </a:spcAft>
              <a:buFont typeface="Arial" panose="020B0604020202020204" pitchFamily="34" charset="0"/>
              <a:buChar char="•"/>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Hispanic Americans in the American West</a:t>
            </a:r>
            <a:endParaRPr lang="en-US" sz="3000" b="1" dirty="0">
              <a:ea typeface="+mj-ea"/>
              <a:cs typeface="+mj-cs"/>
            </a:endParaRPr>
          </a:p>
        </p:txBody>
      </p:sp>
    </p:spTree>
    <p:extLst>
      <p:ext uri="{BB962C8B-B14F-4D97-AF65-F5344CB8AC3E}">
        <p14:creationId xmlns:p14="http://schemas.microsoft.com/office/powerpoint/2010/main" val="489841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Rectangle 2"/>
          <p:cNvSpPr>
            <a:spLocks noChangeArrowheads="1"/>
          </p:cNvSpPr>
          <p:nvPr/>
        </p:nvSpPr>
        <p:spPr bwMode="auto">
          <a:xfrm>
            <a:off x="697706" y="1920479"/>
            <a:ext cx="7849791" cy="348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buFont typeface="Arial" panose="020B0604020202020204" pitchFamily="34" charset="0"/>
              <a:buChar char="•"/>
            </a:pPr>
            <a:r>
              <a:rPr lang="en-US" altLang="en-US" sz="1950"/>
              <a:t>Read the syllabus or schedule of assignments regularly. </a:t>
            </a:r>
          </a:p>
          <a:p>
            <a:pPr eaLnBrk="1" hangingPunct="1">
              <a:spcAft>
                <a:spcPts val="900"/>
              </a:spcAft>
              <a:buFont typeface="Arial" panose="020B0604020202020204" pitchFamily="34" charset="0"/>
              <a:buChar char="•"/>
            </a:pPr>
            <a:r>
              <a:rPr lang="en-US" altLang="en-US" sz="1950"/>
              <a:t>Understand key terms; look up and define all unfamiliar words and terms.</a:t>
            </a:r>
          </a:p>
          <a:p>
            <a:pPr eaLnBrk="1" hangingPunct="1">
              <a:spcAft>
                <a:spcPts val="900"/>
              </a:spcAft>
              <a:buFont typeface="Arial" panose="020B0604020202020204" pitchFamily="34" charset="0"/>
              <a:buChar char="•"/>
            </a:pPr>
            <a:r>
              <a:rPr lang="en-US" altLang="en-US" sz="1950"/>
              <a:t>Take notes on your readings, assigned media, and lectures. </a:t>
            </a:r>
          </a:p>
          <a:p>
            <a:pPr eaLnBrk="1" hangingPunct="1">
              <a:spcAft>
                <a:spcPts val="900"/>
              </a:spcAft>
              <a:buFont typeface="Arial" panose="020B0604020202020204" pitchFamily="34" charset="0"/>
              <a:buChar char="•"/>
            </a:pPr>
            <a:r>
              <a:rPr lang="en-US" altLang="en-US" sz="1950"/>
              <a:t>Discuss topics with classmates. </a:t>
            </a:r>
          </a:p>
          <a:p>
            <a:pPr eaLnBrk="1" hangingPunct="1">
              <a:spcAft>
                <a:spcPts val="900"/>
              </a:spcAft>
              <a:buFont typeface="Arial" panose="020B0604020202020204" pitchFamily="34" charset="0"/>
              <a:buChar char="•"/>
            </a:pPr>
            <a:r>
              <a:rPr lang="en-US" altLang="en-US" sz="1950"/>
              <a:t>Review your notes routinely. </a:t>
            </a:r>
          </a:p>
          <a:p>
            <a:pPr eaLnBrk="1" hangingPunct="1">
              <a:spcAft>
                <a:spcPts val="900"/>
              </a:spcAft>
              <a:buFont typeface="Arial" panose="020B0604020202020204" pitchFamily="34" charset="0"/>
              <a:buChar char="•"/>
            </a:pPr>
            <a:r>
              <a:rPr lang="en-US" altLang="en-US" sz="1950"/>
              <a:t>Make flow charts and outlines from your notes to help you study for assessments. </a:t>
            </a:r>
          </a:p>
          <a:p>
            <a:pPr eaLnBrk="1" hangingPunct="1">
              <a:spcAft>
                <a:spcPts val="900"/>
              </a:spcAft>
              <a:buFont typeface="Arial" panose="020B0604020202020204" pitchFamily="34" charset="0"/>
              <a:buChar char="•"/>
            </a:pPr>
            <a:r>
              <a:rPr lang="en-US" altLang="en-US" sz="1950"/>
              <a:t>Complete all course assessments. </a:t>
            </a:r>
          </a:p>
        </p:txBody>
      </p:sp>
      <p:sp>
        <p:nvSpPr>
          <p:cNvPr id="4" name="Rectangle 3"/>
          <p:cNvSpPr>
            <a:spLocks noChangeArrowheads="1"/>
          </p:cNvSpPr>
          <p:nvPr/>
        </p:nvSpPr>
        <p:spPr bwMode="auto">
          <a:xfrm>
            <a:off x="2437210" y="1106091"/>
            <a:ext cx="429072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2339727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Before the middle of the nineteenth century, only a few settlers had moved west. The West was known as the Great American Desert and was considered a vast, empty place.</a:t>
            </a:r>
          </a:p>
          <a:p>
            <a:pPr eaLnBrk="1" hangingPunct="1">
              <a:spcAft>
                <a:spcPts val="900"/>
              </a:spcAft>
            </a:pPr>
            <a:r>
              <a:rPr lang="en-US" altLang="en-US" sz="1875"/>
              <a:t> In the 1840s, as potential settlers began to learn of economic opportunities in the West from promoters and land developers, this idea began to change. The </a:t>
            </a:r>
            <a:r>
              <a:rPr lang="en-US" altLang="en-US" sz="1875" b="1"/>
              <a:t>westward spirit </a:t>
            </a:r>
            <a:r>
              <a:rPr lang="en-US" altLang="en-US" sz="1875"/>
              <a:t>was born. </a:t>
            </a:r>
          </a:p>
          <a:p>
            <a:pPr eaLnBrk="1" hangingPunct="1">
              <a:spcAft>
                <a:spcPts val="900"/>
              </a:spcAft>
            </a:pPr>
            <a:r>
              <a:rPr lang="en-US" altLang="en-US" sz="1875"/>
              <a:t>The offering of federal land incentives and the </a:t>
            </a:r>
            <a:r>
              <a:rPr lang="en-US" altLang="en-US" sz="1875" b="1"/>
              <a:t>Panic of 1937 </a:t>
            </a:r>
            <a:r>
              <a:rPr lang="en-US" altLang="en-US" sz="1875"/>
              <a:t>helped turn the focus of urban Americans to the promise of commercial farming in the West.</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Early origins of the westward spirit</a:t>
            </a:r>
            <a:endParaRPr lang="en-US" sz="3000" b="1" dirty="0">
              <a:ea typeface="+mj-ea"/>
              <a:cs typeface="+mj-cs"/>
            </a:endParaRPr>
          </a:p>
        </p:txBody>
      </p:sp>
    </p:spTree>
    <p:extLst>
      <p:ext uri="{BB962C8B-B14F-4D97-AF65-F5344CB8AC3E}">
        <p14:creationId xmlns:p14="http://schemas.microsoft.com/office/powerpoint/2010/main" val="331973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Economic, social, ideological, and philosophical motivations drove westward expansion.</a:t>
            </a:r>
          </a:p>
          <a:p>
            <a:pPr eaLnBrk="1" hangingPunct="1">
              <a:spcAft>
                <a:spcPts val="900"/>
              </a:spcAft>
            </a:pPr>
            <a:r>
              <a:rPr lang="en-US" altLang="en-US" sz="1875" b="1"/>
              <a:t>Manifest destiny</a:t>
            </a:r>
            <a:r>
              <a:rPr lang="en-US" altLang="en-US" sz="1875"/>
              <a:t> was a ideology that ascribed a divine right to explore and settle the western territories in the name of the United States.</a:t>
            </a:r>
          </a:p>
          <a:p>
            <a:pPr eaLnBrk="1" hangingPunct="1">
              <a:spcAft>
                <a:spcPts val="900"/>
              </a:spcAft>
            </a:pPr>
            <a:r>
              <a:rPr lang="en-US" altLang="en-US" sz="1875"/>
              <a:t>The idea was simple: Americans were destined and divinely ordained to expand democratic institutions throughout the continent. They believed that the spread of their culture would “improve” the lives of Native Americans and Mexicans already living in the region. Manifest destiny was used to justify taking land and governing existing populations encountered during westward expansion. </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Manifest destiny</a:t>
            </a:r>
            <a:endParaRPr lang="en-US" sz="3000" b="1" dirty="0">
              <a:ea typeface="+mj-ea"/>
              <a:cs typeface="+mj-cs"/>
            </a:endParaRPr>
          </a:p>
        </p:txBody>
      </p:sp>
    </p:spTree>
    <p:extLst>
      <p:ext uri="{BB962C8B-B14F-4D97-AF65-F5344CB8AC3E}">
        <p14:creationId xmlns:p14="http://schemas.microsoft.com/office/powerpoint/2010/main" val="929695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960519"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The federal government assisted the settlers in moving west by the congressional passing of two significant pieces of legislation in 1862.</a:t>
            </a:r>
          </a:p>
          <a:p>
            <a:pPr eaLnBrk="1" hangingPunct="1">
              <a:spcAft>
                <a:spcPts val="450"/>
              </a:spcAft>
            </a:pPr>
            <a:r>
              <a:rPr lang="en-US" altLang="en-US" sz="1875" b="1"/>
              <a:t>The Homestead Act</a:t>
            </a:r>
            <a:r>
              <a:rPr lang="en-US" altLang="en-US" sz="1875"/>
              <a:t> allowed any head of household or individual over the age of twenty-one, including unmarried women, to claim a parcel of 160 acres of land. In exchange, recipients were required to improve the land within five years of taking possession.</a:t>
            </a:r>
          </a:p>
          <a:p>
            <a:pPr eaLnBrk="1" hangingPunct="1">
              <a:spcAft>
                <a:spcPts val="450"/>
              </a:spcAft>
            </a:pPr>
            <a:r>
              <a:rPr lang="en-US" altLang="en-US" sz="1875" b="1"/>
              <a:t>The Pacific Railway Act </a:t>
            </a:r>
            <a:r>
              <a:rPr lang="en-US" altLang="en-US" sz="1875"/>
              <a:t>was pivotal in helping settlers move west more quickly, as well as move their farm products and later, cattle and mining deposits, back east.</a:t>
            </a:r>
          </a:p>
          <a:p>
            <a:pPr eaLnBrk="1" hangingPunct="1">
              <a:spcAft>
                <a:spcPts val="450"/>
              </a:spcAft>
            </a:pPr>
            <a:r>
              <a:rPr lang="en-US" altLang="en-US" sz="1875"/>
              <a:t>The government also built numerous forts throughout the west. </a:t>
            </a:r>
          </a:p>
          <a:p>
            <a:pPr eaLnBrk="1" hangingPunct="1">
              <a:spcAft>
                <a:spcPts val="450"/>
              </a:spcAft>
            </a:pPr>
            <a:endParaRPr lang="en-US" altLang="en-US" sz="1950"/>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Federal government assistance for settlers</a:t>
            </a:r>
            <a:endParaRPr lang="en-US" sz="3000" b="1" dirty="0">
              <a:ea typeface="+mj-ea"/>
              <a:cs typeface="+mj-cs"/>
            </a:endParaRPr>
          </a:p>
        </p:txBody>
      </p:sp>
    </p:spTree>
    <p:extLst>
      <p:ext uri="{BB962C8B-B14F-4D97-AF65-F5344CB8AC3E}">
        <p14:creationId xmlns:p14="http://schemas.microsoft.com/office/powerpoint/2010/main" val="410212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The steep monetary requirements necessary to relocate and start a new life meant that the initial </a:t>
            </a:r>
            <a:r>
              <a:rPr lang="en-US" altLang="en-US" sz="1875" b="1"/>
              <a:t>western settlers </a:t>
            </a:r>
            <a:r>
              <a:rPr lang="en-US" altLang="en-US" sz="1875"/>
              <a:t>were a group of moderately prosperous, white, native-born farming families of the East. </a:t>
            </a:r>
          </a:p>
          <a:p>
            <a:pPr eaLnBrk="1" hangingPunct="1">
              <a:spcAft>
                <a:spcPts val="450"/>
              </a:spcAft>
            </a:pPr>
            <a:r>
              <a:rPr lang="en-US" altLang="en-US" sz="1875"/>
              <a:t>Later, the </a:t>
            </a:r>
            <a:r>
              <a:rPr lang="en-US" altLang="en-US" sz="1875" b="1"/>
              <a:t>Homestead Act </a:t>
            </a:r>
            <a:r>
              <a:rPr lang="en-US" altLang="en-US" sz="1875"/>
              <a:t>and the completion of the first transcontinental railroad allowed western migration for Americans of more modest means.</a:t>
            </a:r>
          </a:p>
          <a:p>
            <a:pPr eaLnBrk="1" hangingPunct="1">
              <a:spcAft>
                <a:spcPts val="450"/>
              </a:spcAft>
            </a:pPr>
            <a:r>
              <a:rPr lang="en-US" altLang="en-US" sz="1875"/>
              <a:t>The majority of those migrating were men and more recent immigrants from  Northern Europe, Canada, Germany, Scandinavia, and Ireland.</a:t>
            </a:r>
          </a:p>
          <a:p>
            <a:pPr eaLnBrk="1" hangingPunct="1">
              <a:spcAft>
                <a:spcPts val="450"/>
              </a:spcAft>
            </a:pPr>
            <a:r>
              <a:rPr lang="en-US" altLang="en-US" sz="1875"/>
              <a:t>African-Americans, known as </a:t>
            </a:r>
            <a:r>
              <a:rPr lang="en-US" altLang="en-US" sz="1875" b="1"/>
              <a:t>exodusters</a:t>
            </a:r>
            <a:r>
              <a:rPr lang="en-US" altLang="en-US" sz="1875"/>
              <a:t> (referring to the biblical flight from Egypt because they fled racism in the South), as well as thousands of Hispanics who had already settled in the American Southwest, completed the profile of the late 1800s westward expansion settler group.</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Who were the western settlers?</a:t>
            </a:r>
            <a:endParaRPr lang="en-US" sz="3000" b="1" dirty="0">
              <a:ea typeface="+mj-ea"/>
              <a:cs typeface="+mj-cs"/>
            </a:endParaRPr>
          </a:p>
        </p:txBody>
      </p:sp>
    </p:spTree>
    <p:extLst>
      <p:ext uri="{BB962C8B-B14F-4D97-AF65-F5344CB8AC3E}">
        <p14:creationId xmlns:p14="http://schemas.microsoft.com/office/powerpoint/2010/main" val="154871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960519"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For the</a:t>
            </a:r>
            <a:r>
              <a:rPr lang="en-US" altLang="en-US" sz="1875" b="1"/>
              <a:t> pioneer farmer</a:t>
            </a:r>
            <a:r>
              <a:rPr lang="en-US" altLang="en-US" sz="1875"/>
              <a:t>,</a:t>
            </a:r>
            <a:r>
              <a:rPr lang="en-US" altLang="en-US" sz="1875" b="1"/>
              <a:t> </a:t>
            </a:r>
            <a:r>
              <a:rPr lang="en-US" altLang="en-US" sz="1875"/>
              <a:t>the land was dry, barren, and difficult to farm, with few available building materials, harsh weather, and insects. </a:t>
            </a:r>
          </a:p>
          <a:p>
            <a:pPr eaLnBrk="1" hangingPunct="1">
              <a:spcAft>
                <a:spcPts val="450"/>
              </a:spcAft>
            </a:pPr>
            <a:r>
              <a:rPr lang="en-US" altLang="en-US" sz="1875"/>
              <a:t>Early homes were made of mud, which did not stand up to the elements. Money was a constant concern; railroad freight was exorbitant and banks were unforgiving of bad harvests. Farmers faced the ever-present threat of debt and foreclosure. </a:t>
            </a:r>
          </a:p>
          <a:p>
            <a:pPr eaLnBrk="1" hangingPunct="1">
              <a:spcAft>
                <a:spcPts val="450"/>
              </a:spcAft>
            </a:pPr>
            <a:r>
              <a:rPr lang="en-US" altLang="en-US" sz="1875"/>
              <a:t>Railroad expansion aided farmers by bringing needed supplies such as lumber for construction and new farm machinery. Large farms, called “</a:t>
            </a:r>
            <a:r>
              <a:rPr lang="en-US" altLang="ja-JP" sz="1875" b="1"/>
              <a:t>bonanza farms</a:t>
            </a:r>
            <a:r>
              <a:rPr lang="en-US" altLang="ja-JP" sz="1875"/>
              <a:t>,</a:t>
            </a:r>
            <a:r>
              <a:rPr lang="en-US" altLang="en-US" sz="1875"/>
              <a:t>”</a:t>
            </a:r>
            <a:r>
              <a:rPr lang="en-US" altLang="ja-JP" sz="1875"/>
              <a:t> began to develop and succeed through economies of scale.</a:t>
            </a:r>
          </a:p>
          <a:p>
            <a:pPr eaLnBrk="1" hangingPunct="1">
              <a:spcAft>
                <a:spcPts val="450"/>
              </a:spcAft>
            </a:pPr>
            <a:r>
              <a:rPr lang="en-US" altLang="en-US" sz="1875"/>
              <a:t>Many settlers lured westward couldn’t afford the $1000 farm start-up cost and ended up as migrant workers, farming other people’s land for a wage. </a:t>
            </a:r>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difficult life of the pioneer farmer</a:t>
            </a:r>
            <a:endParaRPr lang="en-US" sz="3000" b="1" dirty="0">
              <a:ea typeface="+mj-ea"/>
              <a:cs typeface="+mj-cs"/>
            </a:endParaRPr>
          </a:p>
        </p:txBody>
      </p:sp>
    </p:spTree>
    <p:extLst>
      <p:ext uri="{BB962C8B-B14F-4D97-AF65-F5344CB8AC3E}">
        <p14:creationId xmlns:p14="http://schemas.microsoft.com/office/powerpoint/2010/main" val="4099380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Women faced all the physical hardships that men encountered: weather, illness and danger. Childbirth and limited access to midwives or doctors were added complications.</a:t>
            </a:r>
          </a:p>
          <a:p>
            <a:pPr eaLnBrk="1" hangingPunct="1">
              <a:spcAft>
                <a:spcPts val="900"/>
              </a:spcAft>
            </a:pPr>
            <a:r>
              <a:rPr lang="en-US" altLang="en-US" sz="1875"/>
              <a:t>Women did not enjoy many rights; they could not sell property, sue for divorce, serve on juries, or vote. Most women worked on farms and devoted eleven hours per day to chores such as cleaning, sewing, laundering, and preparing food, as well as cleaning the barn and the chicken coop.</a:t>
            </a:r>
          </a:p>
          <a:p>
            <a:pPr eaLnBrk="1" hangingPunct="1">
              <a:spcAft>
                <a:spcPts val="900"/>
              </a:spcAft>
            </a:pPr>
            <a:r>
              <a:rPr lang="en-US" altLang="en-US" sz="1875" b="1"/>
              <a:t>Pioneer</a:t>
            </a:r>
            <a:r>
              <a:rPr lang="en-US" altLang="en-US" sz="1875"/>
              <a:t> </a:t>
            </a:r>
            <a:r>
              <a:rPr lang="en-US" altLang="en-US" sz="1875" b="1"/>
              <a:t>wives</a:t>
            </a:r>
            <a:r>
              <a:rPr lang="en-US" altLang="en-US" sz="1875"/>
              <a:t> of the west were relatively independent and were considered by their husbands to be more equal partners in the success of the homestead.</a:t>
            </a:r>
          </a:p>
          <a:p>
            <a:pPr eaLnBrk="1" hangingPunct="1">
              <a:spcAft>
                <a:spcPts val="450"/>
              </a:spcAft>
            </a:pPr>
            <a:endParaRPr lang="en-US" altLang="en-US" sz="1950"/>
          </a:p>
        </p:txBody>
      </p:sp>
      <p:sp>
        <p:nvSpPr>
          <p:cNvPr id="4" name="Title 5"/>
          <p:cNvSpPr txBox="1">
            <a:spLocks/>
          </p:cNvSpPr>
          <p:nvPr/>
        </p:nvSpPr>
        <p:spPr bwMode="auto">
          <a:xfrm>
            <a:off x="457200" y="1169194"/>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hangingPunct="1"/>
            <a:r>
              <a:rPr lang="en-US" altLang="en-US" sz="3000" b="1">
                <a:ea typeface="ＭＳ Ｐゴシック" panose="020B0600070205080204" pitchFamily="34" charset="-128"/>
              </a:rPr>
              <a:t>A pioneer wife</a:t>
            </a:r>
            <a:br>
              <a:rPr lang="en-US" altLang="en-US" sz="3000" b="1">
                <a:ea typeface="ＭＳ Ｐゴシック" panose="020B0600070205080204" pitchFamily="34" charset="-128"/>
              </a:rPr>
            </a:br>
            <a:endParaRPr lang="en-US" altLang="en-US" sz="3000" b="1">
              <a:ea typeface="ＭＳ Ｐゴシック" panose="020B0600070205080204" pitchFamily="34" charset="-128"/>
            </a:endParaRPr>
          </a:p>
        </p:txBody>
      </p:sp>
    </p:spTree>
    <p:extLst>
      <p:ext uri="{BB962C8B-B14F-4D97-AF65-F5344CB8AC3E}">
        <p14:creationId xmlns:p14="http://schemas.microsoft.com/office/powerpoint/2010/main" val="1108328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33575"/>
            <a:ext cx="7852172" cy="3439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900"/>
              </a:spcAft>
            </a:pPr>
            <a:r>
              <a:rPr lang="en-US" altLang="en-US" sz="1875"/>
              <a:t>Gold, silver, and copper prospects attracted thousands of miners looking to “get rich quick.” The discovery of gold at Sutter’s Mill in California set a pattern for such strikes that was repeated again and again for the next decade in what became known as the </a:t>
            </a:r>
            <a:r>
              <a:rPr lang="en-US" altLang="en-US" sz="1875" b="1"/>
              <a:t>California Gold Rush</a:t>
            </a:r>
            <a:r>
              <a:rPr lang="en-US" altLang="en-US" sz="1875"/>
              <a:t>. </a:t>
            </a:r>
          </a:p>
          <a:p>
            <a:pPr eaLnBrk="1" hangingPunct="1">
              <a:spcAft>
                <a:spcPts val="900"/>
              </a:spcAft>
            </a:pPr>
            <a:r>
              <a:rPr lang="en-US" altLang="en-US" sz="1875"/>
              <a:t>The rush continued in Colorado and Nevada for the next two decades. </a:t>
            </a:r>
            <a:r>
              <a:rPr lang="en-US" altLang="en-US" sz="1875" b="1"/>
              <a:t>Comstock Lode</a:t>
            </a:r>
            <a:r>
              <a:rPr lang="en-US" altLang="en-US" sz="1875"/>
              <a:t> was the first significant silver discovery in the U.S., with Arizona and Montana yielding their own discoveries of copper. </a:t>
            </a:r>
          </a:p>
          <a:p>
            <a:pPr eaLnBrk="1" hangingPunct="1">
              <a:spcAft>
                <a:spcPts val="900"/>
              </a:spcAft>
            </a:pPr>
            <a:r>
              <a:rPr lang="en-US" altLang="en-US" sz="1875"/>
              <a:t>By the 1860s-1870s, the easy-to-mine precious metals were almost gone, requiring mining investment capital and machinery to reach the remaining ore. Ultimately, the ore was exhausted and mining towns turned into ghost towns.</a:t>
            </a:r>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The California Gold Rush</a:t>
            </a:r>
            <a:endParaRPr lang="en-US" sz="3000" b="1" dirty="0">
              <a:ea typeface="+mj-ea"/>
              <a:cs typeface="+mj-cs"/>
            </a:endParaRPr>
          </a:p>
        </p:txBody>
      </p:sp>
    </p:spTree>
    <p:extLst>
      <p:ext uri="{BB962C8B-B14F-4D97-AF65-F5344CB8AC3E}">
        <p14:creationId xmlns:p14="http://schemas.microsoft.com/office/powerpoint/2010/main" val="114256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ＭＳ Ｐゴシック" panose="020B0600070205080204" pitchFamily="34" charset="-128"/>
              </a:defRPr>
            </a:lvl1pPr>
            <a:lvl2pPr marL="742950" indent="-285750">
              <a:defRPr sz="2400">
                <a:solidFill>
                  <a:schemeClr val="tx1"/>
                </a:solidFill>
                <a:latin typeface="Calibri" panose="020F0502020204030204" pitchFamily="34" charset="0"/>
                <a:ea typeface="ＭＳ Ｐゴシック" panose="020B0600070205080204" pitchFamily="34" charset="-128"/>
              </a:defRPr>
            </a:lvl2pPr>
            <a:lvl3pPr marL="1143000" indent="-228600">
              <a:defRPr sz="2400">
                <a:solidFill>
                  <a:schemeClr val="tx1"/>
                </a:solidFill>
                <a:latin typeface="Calibri" panose="020F0502020204030204" pitchFamily="34" charset="0"/>
                <a:ea typeface="ＭＳ Ｐゴシック" panose="020B0600070205080204" pitchFamily="34" charset="-128"/>
              </a:defRPr>
            </a:lvl3pPr>
            <a:lvl4pPr marL="1600200" indent="-228600">
              <a:defRPr sz="2400">
                <a:solidFill>
                  <a:schemeClr val="tx1"/>
                </a:solidFill>
                <a:latin typeface="Calibri" panose="020F0502020204030204" pitchFamily="34" charset="0"/>
                <a:ea typeface="ＭＳ Ｐゴシック" panose="020B0600070205080204" pitchFamily="34" charset="-128"/>
              </a:defRPr>
            </a:lvl4pPr>
            <a:lvl5pPr marL="2057400" indent="-228600">
              <a:defRPr sz="24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spcAft>
                <a:spcPts val="450"/>
              </a:spcAft>
            </a:pPr>
            <a:r>
              <a:rPr lang="en-US" altLang="en-US" sz="1875"/>
              <a:t>At the end of the Civil War, there were nearly </a:t>
            </a:r>
            <a:r>
              <a:rPr lang="en-US" altLang="en-US" sz="1875" b="1"/>
              <a:t>five million longhorn steers </a:t>
            </a:r>
            <a:r>
              <a:rPr lang="en-US" altLang="en-US" sz="1875"/>
              <a:t>in Texas. The completion of the first transcontinental railroad finally enabled the settlers to capitalize on the opportunity to claim the steers and transport them to eastern markets.</a:t>
            </a:r>
          </a:p>
          <a:p>
            <a:pPr eaLnBrk="1" hangingPunct="1">
              <a:spcAft>
                <a:spcPts val="450"/>
              </a:spcAft>
            </a:pPr>
            <a:r>
              <a:rPr lang="en-US" altLang="en-US" sz="1875"/>
              <a:t>This began the </a:t>
            </a:r>
            <a:r>
              <a:rPr lang="en-US" altLang="en-US" sz="1875" b="1"/>
              <a:t>great cattle drives </a:t>
            </a:r>
            <a:r>
              <a:rPr lang="en-US" altLang="en-US" sz="1875"/>
              <a:t>of the 1860s and ‘70s. Eventually the era of the free range ended as ranchers developed the land, limiting grazing opportunities along the trails. In 1873, the invention of </a:t>
            </a:r>
            <a:r>
              <a:rPr lang="en-US" altLang="en-US" sz="1875" b="1"/>
              <a:t>barbed</a:t>
            </a:r>
            <a:r>
              <a:rPr lang="en-US" altLang="en-US" sz="1875"/>
              <a:t> </a:t>
            </a:r>
            <a:r>
              <a:rPr lang="en-US" altLang="en-US" sz="1875" b="1"/>
              <a:t>wire</a:t>
            </a:r>
            <a:r>
              <a:rPr lang="en-US" altLang="en-US" sz="1875"/>
              <a:t> allowed ranchers to fence off their lands and cattle claims.</a:t>
            </a:r>
          </a:p>
          <a:p>
            <a:pPr eaLnBrk="1" hangingPunct="1">
              <a:spcAft>
                <a:spcPts val="450"/>
              </a:spcAft>
            </a:pPr>
            <a:r>
              <a:rPr lang="en-US" altLang="en-US" sz="1875"/>
              <a:t>With the end of the free range, the cattle industry–like the mining industry–grew increasingly dominated by eastern businessmen, bringing the reign of cattle drives and cowboys to a close.</a:t>
            </a:r>
          </a:p>
          <a:p>
            <a:pPr eaLnBrk="1" hangingPunct="1">
              <a:spcAft>
                <a:spcPts val="450"/>
              </a:spcAft>
            </a:pPr>
            <a:endParaRPr lang="en-US" altLang="en-US" sz="1950"/>
          </a:p>
          <a:p>
            <a:pPr eaLnBrk="1" hangingPunct="1">
              <a:spcAft>
                <a:spcPts val="450"/>
              </a:spcAft>
            </a:pPr>
            <a:endParaRPr lang="en-US" altLang="en-US" sz="1950"/>
          </a:p>
          <a:p>
            <a:pPr eaLnBrk="1" hangingPunct="1">
              <a:spcAft>
                <a:spcPts val="450"/>
              </a:spcAft>
            </a:pPr>
            <a:endParaRPr lang="en-US" altLang="en-US" sz="195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ea typeface="+mj-ea"/>
                <a:cs typeface="+mj-cs"/>
              </a:rPr>
              <a:t>Cattle</a:t>
            </a:r>
            <a:endParaRPr lang="en-US" sz="3000" b="1" dirty="0">
              <a:ea typeface="+mj-ea"/>
              <a:cs typeface="+mj-cs"/>
            </a:endParaRPr>
          </a:p>
        </p:txBody>
      </p:sp>
    </p:spTree>
    <p:extLst>
      <p:ext uri="{BB962C8B-B14F-4D97-AF65-F5344CB8AC3E}">
        <p14:creationId xmlns:p14="http://schemas.microsoft.com/office/powerpoint/2010/main" val="2957750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2758</TotalTime>
  <Words>2069</Words>
  <Application>Microsoft Office PowerPoint</Application>
  <PresentationFormat>On-screen Show (4:3)</PresentationFormat>
  <Paragraphs>113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Fratz, Lindsey</dc:creator>
  <cp:lastModifiedBy>Lang, Jennifer R.</cp:lastModifiedBy>
  <cp:revision>145</cp:revision>
  <cp:lastPrinted>2018-01-31T01:50:56Z</cp:lastPrinted>
  <dcterms:modified xsi:type="dcterms:W3CDTF">2022-05-26T15:14:57Z</dcterms:modified>
</cp:coreProperties>
</file>