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06240-B62E-4035-B94B-DC68DA2815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B3CB28-5141-4D9B-91EA-FF0AA21330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3BE06C-E37D-4A3A-9C02-BFB89366F6ED}"/>
              </a:ext>
            </a:extLst>
          </p:cNvPr>
          <p:cNvSpPr>
            <a:spLocks noGrp="1"/>
          </p:cNvSpPr>
          <p:nvPr>
            <p:ph type="dt" sz="half" idx="10"/>
          </p:nvPr>
        </p:nvSpPr>
        <p:spPr/>
        <p:txBody>
          <a:bodyPr/>
          <a:lstStyle/>
          <a:p>
            <a:fld id="{FE31FEED-ED8D-41F1-8F48-A5230BAB6E54}" type="datetimeFigureOut">
              <a:rPr lang="en-US" smtClean="0"/>
              <a:t>8/21/2023</a:t>
            </a:fld>
            <a:endParaRPr lang="en-US"/>
          </a:p>
        </p:txBody>
      </p:sp>
      <p:sp>
        <p:nvSpPr>
          <p:cNvPr id="5" name="Footer Placeholder 4">
            <a:extLst>
              <a:ext uri="{FF2B5EF4-FFF2-40B4-BE49-F238E27FC236}">
                <a16:creationId xmlns:a16="http://schemas.microsoft.com/office/drawing/2014/main" id="{E0BA1B52-0070-4BC1-B537-83A7D1EC3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8D83E-9B9C-49F6-95CE-AA694BBDDFC6}"/>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2374868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9C3E9-5333-4D19-88EC-3D3D30A14B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8B9725-EF2C-4997-9133-19AE7A68A42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BBB0D-9878-4F2D-90C6-697749D7DD44}"/>
              </a:ext>
            </a:extLst>
          </p:cNvPr>
          <p:cNvSpPr>
            <a:spLocks noGrp="1"/>
          </p:cNvSpPr>
          <p:nvPr>
            <p:ph type="dt" sz="half" idx="10"/>
          </p:nvPr>
        </p:nvSpPr>
        <p:spPr/>
        <p:txBody>
          <a:bodyPr/>
          <a:lstStyle/>
          <a:p>
            <a:fld id="{FE31FEED-ED8D-41F1-8F48-A5230BAB6E54}" type="datetimeFigureOut">
              <a:rPr lang="en-US" smtClean="0"/>
              <a:t>8/21/2023</a:t>
            </a:fld>
            <a:endParaRPr lang="en-US"/>
          </a:p>
        </p:txBody>
      </p:sp>
      <p:sp>
        <p:nvSpPr>
          <p:cNvPr id="5" name="Footer Placeholder 4">
            <a:extLst>
              <a:ext uri="{FF2B5EF4-FFF2-40B4-BE49-F238E27FC236}">
                <a16:creationId xmlns:a16="http://schemas.microsoft.com/office/drawing/2014/main" id="{F27A204A-73EB-4445-AA5E-8BB9A46E8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36A3BC-7B0B-420B-B3B0-62D28EE9C4A1}"/>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323947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F8F622-B852-47ED-8A36-B757E1C0F9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BDCDB3-7626-42A6-9ABB-1887596F21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879418-F50E-459D-A55D-50D143AB7270}"/>
              </a:ext>
            </a:extLst>
          </p:cNvPr>
          <p:cNvSpPr>
            <a:spLocks noGrp="1"/>
          </p:cNvSpPr>
          <p:nvPr>
            <p:ph type="dt" sz="half" idx="10"/>
          </p:nvPr>
        </p:nvSpPr>
        <p:spPr/>
        <p:txBody>
          <a:bodyPr/>
          <a:lstStyle/>
          <a:p>
            <a:fld id="{FE31FEED-ED8D-41F1-8F48-A5230BAB6E54}" type="datetimeFigureOut">
              <a:rPr lang="en-US" smtClean="0"/>
              <a:t>8/21/2023</a:t>
            </a:fld>
            <a:endParaRPr lang="en-US"/>
          </a:p>
        </p:txBody>
      </p:sp>
      <p:sp>
        <p:nvSpPr>
          <p:cNvPr id="5" name="Footer Placeholder 4">
            <a:extLst>
              <a:ext uri="{FF2B5EF4-FFF2-40B4-BE49-F238E27FC236}">
                <a16:creationId xmlns:a16="http://schemas.microsoft.com/office/drawing/2014/main" id="{D7C7474B-ACC1-4347-94A7-D899D6E71A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665A4-49BC-4D9B-A14B-60D3AADE76AF}"/>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67011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7D5C0-7D1F-4F2A-B145-D05019294F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1FDF3F-8517-418A-BDF9-8F0956830F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816AD8-435E-4A64-AA11-61CCF23B2A88}"/>
              </a:ext>
            </a:extLst>
          </p:cNvPr>
          <p:cNvSpPr>
            <a:spLocks noGrp="1"/>
          </p:cNvSpPr>
          <p:nvPr>
            <p:ph type="dt" sz="half" idx="10"/>
          </p:nvPr>
        </p:nvSpPr>
        <p:spPr/>
        <p:txBody>
          <a:bodyPr/>
          <a:lstStyle/>
          <a:p>
            <a:fld id="{FE31FEED-ED8D-41F1-8F48-A5230BAB6E54}" type="datetimeFigureOut">
              <a:rPr lang="en-US" smtClean="0"/>
              <a:t>8/21/2023</a:t>
            </a:fld>
            <a:endParaRPr lang="en-US"/>
          </a:p>
        </p:txBody>
      </p:sp>
      <p:sp>
        <p:nvSpPr>
          <p:cNvPr id="5" name="Footer Placeholder 4">
            <a:extLst>
              <a:ext uri="{FF2B5EF4-FFF2-40B4-BE49-F238E27FC236}">
                <a16:creationId xmlns:a16="http://schemas.microsoft.com/office/drawing/2014/main" id="{0C1ADED3-6E79-46EB-8AEE-2E069FE64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EF0363-970D-4EC5-942F-40D2985DEB31}"/>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828334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D1E78-DB1D-40D8-A26D-3AC5EA440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0CF935-82DF-418C-A4B6-E54E12579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508507-04E7-462A-A52C-A58294DD7798}"/>
              </a:ext>
            </a:extLst>
          </p:cNvPr>
          <p:cNvSpPr>
            <a:spLocks noGrp="1"/>
          </p:cNvSpPr>
          <p:nvPr>
            <p:ph type="dt" sz="half" idx="10"/>
          </p:nvPr>
        </p:nvSpPr>
        <p:spPr/>
        <p:txBody>
          <a:bodyPr/>
          <a:lstStyle/>
          <a:p>
            <a:fld id="{FE31FEED-ED8D-41F1-8F48-A5230BAB6E54}" type="datetimeFigureOut">
              <a:rPr lang="en-US" smtClean="0"/>
              <a:t>8/21/2023</a:t>
            </a:fld>
            <a:endParaRPr lang="en-US"/>
          </a:p>
        </p:txBody>
      </p:sp>
      <p:sp>
        <p:nvSpPr>
          <p:cNvPr id="5" name="Footer Placeholder 4">
            <a:extLst>
              <a:ext uri="{FF2B5EF4-FFF2-40B4-BE49-F238E27FC236}">
                <a16:creationId xmlns:a16="http://schemas.microsoft.com/office/drawing/2014/main" id="{164C5668-2BB5-4742-9756-B21585EDA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769659-8AC9-44CA-A2E9-D1CD6782612A}"/>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2640596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20D18-BAD2-4029-BFDE-3B2B012375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B4BBAF-5DEB-4BD0-A09B-70F5D2F91C6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306529-4131-4DFA-8C5B-88908D09029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BD7106-71EB-4B39-A5B4-1BF9E54E8C67}"/>
              </a:ext>
            </a:extLst>
          </p:cNvPr>
          <p:cNvSpPr>
            <a:spLocks noGrp="1"/>
          </p:cNvSpPr>
          <p:nvPr>
            <p:ph type="dt" sz="half" idx="10"/>
          </p:nvPr>
        </p:nvSpPr>
        <p:spPr/>
        <p:txBody>
          <a:bodyPr/>
          <a:lstStyle/>
          <a:p>
            <a:fld id="{FE31FEED-ED8D-41F1-8F48-A5230BAB6E54}" type="datetimeFigureOut">
              <a:rPr lang="en-US" smtClean="0"/>
              <a:t>8/21/2023</a:t>
            </a:fld>
            <a:endParaRPr lang="en-US"/>
          </a:p>
        </p:txBody>
      </p:sp>
      <p:sp>
        <p:nvSpPr>
          <p:cNvPr id="6" name="Footer Placeholder 5">
            <a:extLst>
              <a:ext uri="{FF2B5EF4-FFF2-40B4-BE49-F238E27FC236}">
                <a16:creationId xmlns:a16="http://schemas.microsoft.com/office/drawing/2014/main" id="{7B49797E-76D8-496B-B661-D17C9A3372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5FDD2D-724E-4803-B049-DC5BFA32A375}"/>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28002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1B730-6AE0-49F5-B529-7F86ACA5B5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84A1F3-DCE9-40EA-B3DB-FF8DF119B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E1F51E-0240-43AD-A155-47B03D28328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C1A632-E501-40F5-8A1B-F624ECECD2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BB720F-2A23-4C23-A859-21E7CF97098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98CD6C-193F-4148-8E20-D174EDD92281}"/>
              </a:ext>
            </a:extLst>
          </p:cNvPr>
          <p:cNvSpPr>
            <a:spLocks noGrp="1"/>
          </p:cNvSpPr>
          <p:nvPr>
            <p:ph type="dt" sz="half" idx="10"/>
          </p:nvPr>
        </p:nvSpPr>
        <p:spPr/>
        <p:txBody>
          <a:bodyPr/>
          <a:lstStyle/>
          <a:p>
            <a:fld id="{FE31FEED-ED8D-41F1-8F48-A5230BAB6E54}" type="datetimeFigureOut">
              <a:rPr lang="en-US" smtClean="0"/>
              <a:t>8/21/2023</a:t>
            </a:fld>
            <a:endParaRPr lang="en-US"/>
          </a:p>
        </p:txBody>
      </p:sp>
      <p:sp>
        <p:nvSpPr>
          <p:cNvPr id="8" name="Footer Placeholder 7">
            <a:extLst>
              <a:ext uri="{FF2B5EF4-FFF2-40B4-BE49-F238E27FC236}">
                <a16:creationId xmlns:a16="http://schemas.microsoft.com/office/drawing/2014/main" id="{902256D8-EF08-4EDD-B1A6-19F30DB258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C43CAB-AF7A-41BB-B0B3-0F1F09140ABD}"/>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179717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43AD-E160-435D-8ECA-3FCD84BAFD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D10B6E-FDDD-47B7-A7BD-DED04AA37374}"/>
              </a:ext>
            </a:extLst>
          </p:cNvPr>
          <p:cNvSpPr>
            <a:spLocks noGrp="1"/>
          </p:cNvSpPr>
          <p:nvPr>
            <p:ph type="dt" sz="half" idx="10"/>
          </p:nvPr>
        </p:nvSpPr>
        <p:spPr/>
        <p:txBody>
          <a:bodyPr/>
          <a:lstStyle/>
          <a:p>
            <a:fld id="{FE31FEED-ED8D-41F1-8F48-A5230BAB6E54}" type="datetimeFigureOut">
              <a:rPr lang="en-US" smtClean="0"/>
              <a:t>8/21/2023</a:t>
            </a:fld>
            <a:endParaRPr lang="en-US"/>
          </a:p>
        </p:txBody>
      </p:sp>
      <p:sp>
        <p:nvSpPr>
          <p:cNvPr id="4" name="Footer Placeholder 3">
            <a:extLst>
              <a:ext uri="{FF2B5EF4-FFF2-40B4-BE49-F238E27FC236}">
                <a16:creationId xmlns:a16="http://schemas.microsoft.com/office/drawing/2014/main" id="{658AA109-B9CA-4E28-BA93-ADC283B767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988A9A-D515-4D7B-90F0-3D9D1B7A42AD}"/>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3539174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6C50DC-6CDB-4799-BA85-676C590D5564}"/>
              </a:ext>
            </a:extLst>
          </p:cNvPr>
          <p:cNvSpPr>
            <a:spLocks noGrp="1"/>
          </p:cNvSpPr>
          <p:nvPr>
            <p:ph type="dt" sz="half" idx="10"/>
          </p:nvPr>
        </p:nvSpPr>
        <p:spPr/>
        <p:txBody>
          <a:bodyPr/>
          <a:lstStyle/>
          <a:p>
            <a:fld id="{FE31FEED-ED8D-41F1-8F48-A5230BAB6E54}" type="datetimeFigureOut">
              <a:rPr lang="en-US" smtClean="0"/>
              <a:t>8/21/2023</a:t>
            </a:fld>
            <a:endParaRPr lang="en-US"/>
          </a:p>
        </p:txBody>
      </p:sp>
      <p:sp>
        <p:nvSpPr>
          <p:cNvPr id="3" name="Footer Placeholder 2">
            <a:extLst>
              <a:ext uri="{FF2B5EF4-FFF2-40B4-BE49-F238E27FC236}">
                <a16:creationId xmlns:a16="http://schemas.microsoft.com/office/drawing/2014/main" id="{6011808B-53C0-4F1D-8C5A-AF5D9A46BB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5EF839-503D-4F06-A40F-DBEE6ED4B8DB}"/>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4163239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4A207-FE9E-4695-9B2A-CB028BA864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7AB933-F0EC-47A8-9410-A147E55A47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199B39-8BBE-4C82-BAE1-52F2E62F3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92256F-5FAE-46F4-8C71-7613C7A3CC05}"/>
              </a:ext>
            </a:extLst>
          </p:cNvPr>
          <p:cNvSpPr>
            <a:spLocks noGrp="1"/>
          </p:cNvSpPr>
          <p:nvPr>
            <p:ph type="dt" sz="half" idx="10"/>
          </p:nvPr>
        </p:nvSpPr>
        <p:spPr/>
        <p:txBody>
          <a:bodyPr/>
          <a:lstStyle/>
          <a:p>
            <a:fld id="{FE31FEED-ED8D-41F1-8F48-A5230BAB6E54}" type="datetimeFigureOut">
              <a:rPr lang="en-US" smtClean="0"/>
              <a:t>8/21/2023</a:t>
            </a:fld>
            <a:endParaRPr lang="en-US"/>
          </a:p>
        </p:txBody>
      </p:sp>
      <p:sp>
        <p:nvSpPr>
          <p:cNvPr id="6" name="Footer Placeholder 5">
            <a:extLst>
              <a:ext uri="{FF2B5EF4-FFF2-40B4-BE49-F238E27FC236}">
                <a16:creationId xmlns:a16="http://schemas.microsoft.com/office/drawing/2014/main" id="{C4338EEB-FD01-4FD8-AD7D-537CD5F45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A440A5-498E-4D5E-BED7-719E43997670}"/>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4238343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BBD8C-286D-43AF-8ECE-B9FA1BA91B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81864A-23F8-43F4-A531-D4E6ED0DB2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D25EE3-394B-4056-BE8B-D64DDBCAE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E652B1-845C-4832-BBC6-8AA5B065ECCA}"/>
              </a:ext>
            </a:extLst>
          </p:cNvPr>
          <p:cNvSpPr>
            <a:spLocks noGrp="1"/>
          </p:cNvSpPr>
          <p:nvPr>
            <p:ph type="dt" sz="half" idx="10"/>
          </p:nvPr>
        </p:nvSpPr>
        <p:spPr/>
        <p:txBody>
          <a:bodyPr/>
          <a:lstStyle/>
          <a:p>
            <a:fld id="{FE31FEED-ED8D-41F1-8F48-A5230BAB6E54}" type="datetimeFigureOut">
              <a:rPr lang="en-US" smtClean="0"/>
              <a:t>8/21/2023</a:t>
            </a:fld>
            <a:endParaRPr lang="en-US"/>
          </a:p>
        </p:txBody>
      </p:sp>
      <p:sp>
        <p:nvSpPr>
          <p:cNvPr id="6" name="Footer Placeholder 5">
            <a:extLst>
              <a:ext uri="{FF2B5EF4-FFF2-40B4-BE49-F238E27FC236}">
                <a16:creationId xmlns:a16="http://schemas.microsoft.com/office/drawing/2014/main" id="{49C00D28-2365-430E-8256-0762031E68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46C5E7-173C-4656-BA72-9EBFA4E1E179}"/>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174245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3C7EE1-2CBA-4176-BCFE-CB557BE1CA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5527F3-0493-4665-A0B9-C1F8A5099E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A735ED-6D53-41FF-BFCA-DDDF1C4F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1FEED-ED8D-41F1-8F48-A5230BAB6E54}" type="datetimeFigureOut">
              <a:rPr lang="en-US" smtClean="0"/>
              <a:t>8/21/2023</a:t>
            </a:fld>
            <a:endParaRPr lang="en-US"/>
          </a:p>
        </p:txBody>
      </p:sp>
      <p:sp>
        <p:nvSpPr>
          <p:cNvPr id="5" name="Footer Placeholder 4">
            <a:extLst>
              <a:ext uri="{FF2B5EF4-FFF2-40B4-BE49-F238E27FC236}">
                <a16:creationId xmlns:a16="http://schemas.microsoft.com/office/drawing/2014/main" id="{73C9E8A3-2309-4D26-8F98-44BA4EE0CD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E79ABF-F31A-46A9-AC3D-842230CDC4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15942-45F1-4081-B6CD-07922AD89C98}" type="slidenum">
              <a:rPr lang="en-US" smtClean="0"/>
              <a:t>‹#›</a:t>
            </a:fld>
            <a:endParaRPr lang="en-US"/>
          </a:p>
        </p:txBody>
      </p:sp>
    </p:spTree>
    <p:extLst>
      <p:ext uri="{BB962C8B-B14F-4D97-AF65-F5344CB8AC3E}">
        <p14:creationId xmlns:p14="http://schemas.microsoft.com/office/powerpoint/2010/main" val="4201679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sgs.gov/media/images/collage-images-showing-natural-hazard-activities"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nhc.noaa.gov/aboutsshws.ph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hazwoper-osha.com/blog-post/what-is-toxicology"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search?q=ecotoxicology+pictures&amp;tbm=isch&amp;ved=2ahUKEwjmubyMztiAAxWpRDABHc8mCicQ2-cCegQIABAA&amp;oq=ecotoxicology+pictures&amp;gs_lcp=CgNpbWcQAzoHCAAQigUQQ1CIFFiaLWDTU2gBcAB4AIABeogBkwqSAQQxNi4xmAEAoAEBqgELZ3dzLXdpei1pbWfAAQE&amp;sclient=img&amp;ei=0ULYZKaNFqmJwbkPz82ouAI&amp;client=ms-google-coop#imgrc=x4wLwCWq5XkNnM"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osha.gov/dsg/hazcom/" TargetMode="External"/><Relationship Id="rId2" Type="http://schemas.openxmlformats.org/officeDocument/2006/relationships/hyperlink" Target="https://www.safetysign.com/nfpa-color-cod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pa.gov/sites/default/files/2018-09/lbp_in_the_home_1.jpg"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tsdr.cdc.gov/csem/csem.asp?csem=1&amp;po=11"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epa.gov/ingredients-used-pesticide-products/ddt-brief-history-and-status#:~:text=In%201972%2C%20EPA%20issued%20a,based%20on%20studies%20in%20animals." TargetMode="External"/><Relationship Id="rId1" Type="http://schemas.openxmlformats.org/officeDocument/2006/relationships/slideLayout" Target="../slideLayouts/slideLayout2.xml"/><Relationship Id="rId4" Type="http://schemas.openxmlformats.org/officeDocument/2006/relationships/hyperlink" Target="https://www.fws.gov/endangered/map/ESA_success_stories/ME/ME_story4/index.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s://www.cdc.gov/nceh/features/protect-home-radon/infographic.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57A747-938A-44AD-A3BE-97D58613A0D3}"/>
              </a:ext>
            </a:extLst>
          </p:cNvPr>
          <p:cNvPicPr>
            <a:picLocks noChangeAspect="1"/>
          </p:cNvPicPr>
          <p:nvPr/>
        </p:nvPicPr>
        <p:blipFill>
          <a:blip r:embed="rId2"/>
          <a:stretch>
            <a:fillRect/>
          </a:stretch>
        </p:blipFill>
        <p:spPr>
          <a:xfrm>
            <a:off x="262450" y="880023"/>
            <a:ext cx="3446044" cy="4733526"/>
          </a:xfrm>
          <a:prstGeom prst="rect">
            <a:avLst/>
          </a:prstGeom>
        </p:spPr>
      </p:pic>
      <p:sp>
        <p:nvSpPr>
          <p:cNvPr id="5" name="Title 1">
            <a:extLst>
              <a:ext uri="{FF2B5EF4-FFF2-40B4-BE49-F238E27FC236}">
                <a16:creationId xmlns:a16="http://schemas.microsoft.com/office/drawing/2014/main" id="{54B774A5-2536-4566-8FC5-5BCADBD580F9}"/>
              </a:ext>
            </a:extLst>
          </p:cNvPr>
          <p:cNvSpPr txBox="1">
            <a:spLocks/>
          </p:cNvSpPr>
          <p:nvPr/>
        </p:nvSpPr>
        <p:spPr>
          <a:xfrm>
            <a:off x="-1052163" y="218538"/>
            <a:ext cx="12981713" cy="783211"/>
          </a:xfrm>
          <a:prstGeom prst="rect">
            <a:avLst/>
          </a:prstGeom>
          <a:effectLst>
            <a:glow rad="101600">
              <a:schemeClr val="accent4">
                <a:satMod val="175000"/>
                <a:alpha val="40000"/>
              </a:schemeClr>
            </a:glow>
            <a:outerShdw blurRad="50800" dist="38100" algn="l" rotWithShape="0">
              <a:prstClr val="black">
                <a:alpha val="40000"/>
              </a:prstClr>
            </a:outerShd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t>Environmental Hazards and Toxicology </a:t>
            </a:r>
          </a:p>
        </p:txBody>
      </p:sp>
      <p:sp>
        <p:nvSpPr>
          <p:cNvPr id="6" name="Text Placeholder 2">
            <a:extLst>
              <a:ext uri="{FF2B5EF4-FFF2-40B4-BE49-F238E27FC236}">
                <a16:creationId xmlns:a16="http://schemas.microsoft.com/office/drawing/2014/main" id="{B8F3E78A-A6CB-47B0-866B-C6EEE5CEFC9B}"/>
              </a:ext>
            </a:extLst>
          </p:cNvPr>
          <p:cNvSpPr txBox="1">
            <a:spLocks/>
          </p:cNvSpPr>
          <p:nvPr/>
        </p:nvSpPr>
        <p:spPr>
          <a:xfrm>
            <a:off x="3708494" y="880023"/>
            <a:ext cx="8221056" cy="58077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3200" b="1" dirty="0">
                <a:latin typeface="+mj-lt"/>
                <a:cs typeface="Arial" panose="020B0604020202020204" pitchFamily="34" charset="0"/>
              </a:rPr>
              <a:t>Chapter 6 Learning Objectives</a:t>
            </a:r>
          </a:p>
          <a:p>
            <a:pPr marL="0" indent="0">
              <a:lnSpc>
                <a:spcPct val="100000"/>
              </a:lnSpc>
              <a:buNone/>
            </a:pPr>
            <a:r>
              <a:rPr lang="en-US" sz="2400" i="1" dirty="0"/>
              <a:t>After completing this chapter, you will be able to:</a:t>
            </a:r>
          </a:p>
          <a:p>
            <a:pPr marL="0" marR="0">
              <a:lnSpc>
                <a:spcPct val="106000"/>
              </a:lnSpc>
              <a:spcBef>
                <a:spcPts val="0"/>
              </a:spcBef>
              <a:spcAft>
                <a:spcPts val="0"/>
              </a:spcAft>
            </a:pPr>
            <a:r>
              <a:rPr lang="en-US" sz="2300" dirty="0">
                <a:effectLst/>
                <a:ea typeface="Lora-Regular"/>
                <a:cs typeface="Times New Roman" panose="02020603050405020304" pitchFamily="18" charset="0"/>
              </a:rPr>
              <a:t>Describe the various types of environmental hazards.</a:t>
            </a:r>
            <a:endParaRPr lang="en-US" sz="2300" dirty="0">
              <a:effectLst/>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2300" dirty="0">
              <a:ea typeface="Lora-Regular"/>
              <a:cs typeface="Times New Roman" panose="02020603050405020304" pitchFamily="18" charset="0"/>
            </a:endParaRPr>
          </a:p>
          <a:p>
            <a:pPr marL="0" marR="0">
              <a:lnSpc>
                <a:spcPct val="106000"/>
              </a:lnSpc>
              <a:spcBef>
                <a:spcPts val="0"/>
              </a:spcBef>
              <a:spcAft>
                <a:spcPts val="0"/>
              </a:spcAft>
            </a:pPr>
            <a:r>
              <a:rPr lang="en-US" sz="2300" dirty="0">
                <a:effectLst/>
                <a:ea typeface="Lora-Regular"/>
                <a:cs typeface="Times New Roman" panose="02020603050405020304" pitchFamily="18" charset="0"/>
              </a:rPr>
              <a:t>Explain the causes for hazards and how biota respond to changes  </a:t>
            </a:r>
          </a:p>
          <a:p>
            <a:pPr marL="0" marR="0" indent="0">
              <a:lnSpc>
                <a:spcPct val="106000"/>
              </a:lnSpc>
              <a:spcBef>
                <a:spcPts val="0"/>
              </a:spcBef>
              <a:spcAft>
                <a:spcPts val="0"/>
              </a:spcAft>
              <a:buNone/>
            </a:pPr>
            <a:r>
              <a:rPr lang="en-US" sz="2300" dirty="0">
                <a:ea typeface="Lora-Regular"/>
                <a:cs typeface="Times New Roman" panose="02020603050405020304" pitchFamily="18" charset="0"/>
              </a:rPr>
              <a:t>    </a:t>
            </a:r>
            <a:r>
              <a:rPr lang="en-US" sz="2300" dirty="0">
                <a:effectLst/>
                <a:ea typeface="Lora-Regular"/>
                <a:cs typeface="Times New Roman" panose="02020603050405020304" pitchFamily="18" charset="0"/>
              </a:rPr>
              <a:t>in ecosystems.</a:t>
            </a:r>
            <a:endParaRPr lang="en-US" sz="2300" dirty="0">
              <a:effectLst/>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2300" dirty="0">
              <a:effectLst/>
              <a:ea typeface="Lora-Regular"/>
              <a:cs typeface="Times New Roman" panose="02020603050405020304" pitchFamily="18" charset="0"/>
            </a:endParaRPr>
          </a:p>
          <a:p>
            <a:pPr marL="0" marR="0">
              <a:lnSpc>
                <a:spcPct val="106000"/>
              </a:lnSpc>
              <a:spcBef>
                <a:spcPts val="0"/>
              </a:spcBef>
              <a:spcAft>
                <a:spcPts val="0"/>
              </a:spcAft>
            </a:pPr>
            <a:r>
              <a:rPr lang="en-US" sz="2300" dirty="0">
                <a:effectLst/>
                <a:ea typeface="Lora-Regular"/>
                <a:cs typeface="Times New Roman" panose="02020603050405020304" pitchFamily="18" charset="0"/>
              </a:rPr>
              <a:t>Differentiate natural and anthropogenic hazards with examples.</a:t>
            </a:r>
          </a:p>
          <a:p>
            <a:pPr marL="0" marR="0" indent="0">
              <a:lnSpc>
                <a:spcPct val="106000"/>
              </a:lnSpc>
              <a:spcBef>
                <a:spcPts val="0"/>
              </a:spcBef>
              <a:spcAft>
                <a:spcPts val="0"/>
              </a:spcAft>
              <a:buNone/>
            </a:pPr>
            <a:endParaRPr lang="en-US" sz="2300" dirty="0">
              <a:effectLst/>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300" dirty="0">
                <a:effectLst/>
                <a:ea typeface="Lora-Regular"/>
                <a:cs typeface="Times New Roman" panose="02020603050405020304" pitchFamily="18" charset="0"/>
              </a:rPr>
              <a:t>Explain the differences among various types of environmental  </a:t>
            </a:r>
          </a:p>
          <a:p>
            <a:pPr marL="0" marR="0" indent="0">
              <a:lnSpc>
                <a:spcPct val="106000"/>
              </a:lnSpc>
              <a:spcBef>
                <a:spcPts val="0"/>
              </a:spcBef>
              <a:spcAft>
                <a:spcPts val="0"/>
              </a:spcAft>
              <a:buNone/>
            </a:pPr>
            <a:r>
              <a:rPr lang="en-US" sz="2300" dirty="0">
                <a:ea typeface="Lora-Regular"/>
                <a:cs typeface="Times New Roman" panose="02020603050405020304" pitchFamily="18" charset="0"/>
              </a:rPr>
              <a:t>   </a:t>
            </a:r>
            <a:r>
              <a:rPr lang="en-US" sz="2300" dirty="0">
                <a:effectLst/>
                <a:ea typeface="Lora-Regular"/>
                <a:cs typeface="Times New Roman" panose="02020603050405020304" pitchFamily="18" charset="0"/>
              </a:rPr>
              <a:t>hazards.</a:t>
            </a:r>
          </a:p>
          <a:p>
            <a:pPr marL="0" marR="0">
              <a:lnSpc>
                <a:spcPct val="106000"/>
              </a:lnSpc>
              <a:spcBef>
                <a:spcPts val="0"/>
              </a:spcBef>
              <a:spcAft>
                <a:spcPts val="0"/>
              </a:spcAft>
            </a:pPr>
            <a:endParaRPr lang="en-US" sz="2300" dirty="0">
              <a:effectLst/>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300" dirty="0">
                <a:effectLst/>
                <a:ea typeface="Lora-Regular"/>
                <a:cs typeface="Times New Roman" panose="02020603050405020304" pitchFamily="18" charset="0"/>
              </a:rPr>
              <a:t>Explain the most common natural and man-made hazards in the  </a:t>
            </a:r>
          </a:p>
          <a:p>
            <a:pPr marL="0" marR="0" indent="0">
              <a:lnSpc>
                <a:spcPct val="106000"/>
              </a:lnSpc>
              <a:spcBef>
                <a:spcPts val="0"/>
              </a:spcBef>
              <a:spcAft>
                <a:spcPts val="0"/>
              </a:spcAft>
              <a:buNone/>
            </a:pPr>
            <a:r>
              <a:rPr lang="en-US" sz="2300" dirty="0">
                <a:effectLst/>
                <a:ea typeface="Lora-Regular"/>
                <a:cs typeface="Times New Roman" panose="02020603050405020304" pitchFamily="18" charset="0"/>
              </a:rPr>
              <a:t>   state of Louisiana</a:t>
            </a:r>
            <a:r>
              <a:rPr lang="en-US" sz="2400" dirty="0">
                <a:effectLst/>
                <a:ea typeface="Lora-Regular"/>
                <a:cs typeface="Times New Roman" panose="02020603050405020304" pitchFamily="18" charset="0"/>
              </a:rPr>
              <a:t>.</a:t>
            </a:r>
            <a:endParaRPr lang="en-US" sz="2400" dirty="0">
              <a:effectLst/>
              <a:ea typeface="Calibri" panose="020F0502020204030204" pitchFamily="34" charset="0"/>
              <a:cs typeface="Times New Roman" panose="02020603050405020304" pitchFamily="18" charset="0"/>
            </a:endParaRPr>
          </a:p>
          <a:p>
            <a:pPr marL="0" marR="0" indent="0">
              <a:lnSpc>
                <a:spcPct val="106000"/>
              </a:lnSpc>
              <a:spcBef>
                <a:spcPts val="0"/>
              </a:spcBef>
              <a:spcAft>
                <a:spcPts val="0"/>
              </a:spcAft>
              <a:buNone/>
            </a:pPr>
            <a:endParaRPr lang="en-US" sz="2400" dirty="0">
              <a:effectLst/>
              <a:ea typeface="Calibri" panose="020F0502020204030204" pitchFamily="34" charset="0"/>
              <a:cs typeface="Times New Roman" panose="02020603050405020304" pitchFamily="18" charset="0"/>
            </a:endParaRPr>
          </a:p>
          <a:p>
            <a:pPr>
              <a:lnSpc>
                <a:spcPct val="100000"/>
              </a:lnSpc>
              <a:spcBef>
                <a:spcPts val="0"/>
              </a:spcBef>
            </a:pPr>
            <a:endParaRPr lang="en-US" sz="2400" dirty="0"/>
          </a:p>
          <a:p>
            <a:pPr marL="0" indent="0">
              <a:buNone/>
            </a:pPr>
            <a:endParaRPr lang="en-US" alt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7577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0CF7B0-D8B9-487A-A29E-AD664CE4F119}"/>
              </a:ext>
            </a:extLst>
          </p:cNvPr>
          <p:cNvSpPr>
            <a:spLocks noGrp="1"/>
          </p:cNvSpPr>
          <p:nvPr>
            <p:ph idx="1"/>
          </p:nvPr>
        </p:nvSpPr>
        <p:spPr>
          <a:xfrm>
            <a:off x="519418" y="449831"/>
            <a:ext cx="5671657" cy="5808356"/>
          </a:xfrm>
        </p:spPr>
        <p:txBody>
          <a:bodyPr/>
          <a:lstStyle/>
          <a:p>
            <a:r>
              <a:rPr lang="en-US" sz="2400" b="1" dirty="0">
                <a:solidFill>
                  <a:srgbClr val="C00000"/>
                </a:solidFill>
                <a:highlight>
                  <a:srgbClr val="FFFF00"/>
                </a:highlight>
              </a:rPr>
              <a:t>Radiation hazard</a:t>
            </a:r>
            <a:r>
              <a:rPr lang="en-US" sz="2400" dirty="0">
                <a:solidFill>
                  <a:srgbClr val="C00000"/>
                </a:solidFill>
                <a:highlight>
                  <a:srgbClr val="FFFF00"/>
                </a:highlight>
              </a:rPr>
              <a:t>:</a:t>
            </a:r>
            <a:r>
              <a:rPr lang="en-US" sz="2400" dirty="0">
                <a:solidFill>
                  <a:srgbClr val="C00000"/>
                </a:solidFill>
              </a:rPr>
              <a:t> </a:t>
            </a:r>
            <a:r>
              <a:rPr lang="en-US" sz="2400" dirty="0"/>
              <a:t>Radiation stress is caused by excessive exposure to ionizing energy. The radiation may be emitted by nuclear waste or explosions, or it can be diagnostic X-rays or solar ultraviolet energy.</a:t>
            </a:r>
          </a:p>
          <a:p>
            <a:endParaRPr lang="en-US" sz="2400" dirty="0"/>
          </a:p>
          <a:p>
            <a:pPr>
              <a:buClr>
                <a:schemeClr val="tx1"/>
              </a:buClr>
            </a:pPr>
            <a:r>
              <a:rPr lang="en-US" sz="2400" b="1" dirty="0">
                <a:solidFill>
                  <a:srgbClr val="0070C0"/>
                </a:solidFill>
              </a:rPr>
              <a:t>Natural disasters</a:t>
            </a:r>
            <a:r>
              <a:rPr lang="en-US" sz="2400" dirty="0">
                <a:solidFill>
                  <a:srgbClr val="0070C0"/>
                </a:solidFill>
              </a:rPr>
              <a:t> </a:t>
            </a:r>
            <a:r>
              <a:rPr lang="en-US" sz="2400" dirty="0"/>
              <a:t>such as hurricanes, tornadoes, earthquakes, volcano eruptions, etc., individually or collectively, cause hazardous conditions and result in loss of life and biodiversity, disrupt the harmony in ecosystems, reduces the productivity of food chains and food webs, and damages the environmental quality.</a:t>
            </a:r>
          </a:p>
          <a:p>
            <a:endParaRPr lang="en-US" sz="2400" dirty="0"/>
          </a:p>
          <a:p>
            <a:endParaRPr lang="en-US" sz="2400" dirty="0"/>
          </a:p>
          <a:p>
            <a:endParaRPr lang="en-US" dirty="0"/>
          </a:p>
        </p:txBody>
      </p:sp>
      <p:pic>
        <p:nvPicPr>
          <p:cNvPr id="4" name="Picture 3" descr="Collage of images showing Natural Hazard activities">
            <a:extLst>
              <a:ext uri="{FF2B5EF4-FFF2-40B4-BE49-F238E27FC236}">
                <a16:creationId xmlns:a16="http://schemas.microsoft.com/office/drawing/2014/main" id="{82E0858F-7B71-438E-BBA1-E6E3357224A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63259" y="373147"/>
            <a:ext cx="4607560" cy="4333240"/>
          </a:xfrm>
          <a:prstGeom prst="rect">
            <a:avLst/>
          </a:prstGeom>
          <a:noFill/>
          <a:ln>
            <a:noFill/>
          </a:ln>
        </p:spPr>
      </p:pic>
      <p:sp>
        <p:nvSpPr>
          <p:cNvPr id="5" name="Rectangle 4">
            <a:extLst>
              <a:ext uri="{FF2B5EF4-FFF2-40B4-BE49-F238E27FC236}">
                <a16:creationId xmlns:a16="http://schemas.microsoft.com/office/drawing/2014/main" id="{D8935449-2ABC-4348-AF43-0D98736B2E70}"/>
              </a:ext>
            </a:extLst>
          </p:cNvPr>
          <p:cNvSpPr/>
          <p:nvPr/>
        </p:nvSpPr>
        <p:spPr>
          <a:xfrm>
            <a:off x="6898547" y="4858972"/>
            <a:ext cx="4916648" cy="1200329"/>
          </a:xfrm>
          <a:prstGeom prst="rect">
            <a:avLst/>
          </a:prstGeom>
        </p:spPr>
        <p:txBody>
          <a:bodyPr wrap="square">
            <a:spAutoFit/>
          </a:bodyPr>
          <a:lstStyle/>
          <a:p>
            <a:pPr algn="just">
              <a:spcBef>
                <a:spcPts val="1200"/>
              </a:spcBef>
              <a:spcAft>
                <a:spcPts val="1200"/>
              </a:spcAft>
            </a:pPr>
            <a:r>
              <a:rPr lang="en-US" b="1" dirty="0">
                <a:latin typeface="Calibri" panose="020F0502020204030204" pitchFamily="34" charset="0"/>
                <a:ea typeface="Times New Roman" panose="02020603050405020304" pitchFamily="18" charset="0"/>
                <a:cs typeface="Calibri" panose="020F0502020204030204" pitchFamily="34" charset="0"/>
              </a:rPr>
              <a:t>Figure 6.8</a:t>
            </a:r>
            <a:r>
              <a:rPr lang="en-US" dirty="0">
                <a:latin typeface="Calibri" panose="020F0502020204030204" pitchFamily="34" charset="0"/>
                <a:ea typeface="Times New Roman" panose="02020603050405020304" pitchFamily="18" charset="0"/>
                <a:cs typeface="Calibri" panose="020F0502020204030204" pitchFamily="34" charset="0"/>
              </a:rPr>
              <a:t>. This figure shows a variety of natural hazards ranging from forest fires to earthquakes. Source: </a:t>
            </a:r>
            <a:r>
              <a:rPr lang="en-US"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3"/>
              </a:rPr>
              <a:t>Collage of images showing Natural Hazard activities | U.S. Geological Survey (usgs.gov)</a:t>
            </a:r>
            <a:r>
              <a:rPr lang="en-US"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a:t>
            </a:r>
            <a:endParaRPr lang="en-US"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170077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79670D-7080-4F54-87AC-F3AA51D70B7E}"/>
              </a:ext>
            </a:extLst>
          </p:cNvPr>
          <p:cNvSpPr>
            <a:spLocks noGrp="1"/>
          </p:cNvSpPr>
          <p:nvPr>
            <p:ph idx="1"/>
          </p:nvPr>
        </p:nvSpPr>
        <p:spPr>
          <a:xfrm>
            <a:off x="527806" y="449829"/>
            <a:ext cx="11090945" cy="6001305"/>
          </a:xfrm>
        </p:spPr>
        <p:txBody>
          <a:bodyPr>
            <a:normAutofit/>
          </a:bodyPr>
          <a:lstStyle/>
          <a:p>
            <a:pPr>
              <a:buClr>
                <a:schemeClr val="tx1"/>
              </a:buClr>
            </a:pPr>
            <a:r>
              <a:rPr lang="en-US" sz="2400" b="1" dirty="0">
                <a:solidFill>
                  <a:schemeClr val="accent1">
                    <a:lumMod val="75000"/>
                  </a:schemeClr>
                </a:solidFill>
              </a:rPr>
              <a:t>Cyclones:</a:t>
            </a:r>
            <a:r>
              <a:rPr lang="en-US" sz="2400" dirty="0">
                <a:solidFill>
                  <a:schemeClr val="accent1">
                    <a:lumMod val="75000"/>
                  </a:schemeClr>
                </a:solidFill>
              </a:rPr>
              <a:t> </a:t>
            </a:r>
            <a:r>
              <a:rPr lang="en-US" sz="2400" dirty="0"/>
              <a:t>A tropical cyclone is a rotating, organized system of clouds and thunderstorms that originates over tropical or subtropical waters and has a closed low-level circulation. </a:t>
            </a:r>
            <a:r>
              <a:rPr lang="en-US" sz="2400" i="1" dirty="0"/>
              <a:t>Tropical cyclones </a:t>
            </a:r>
            <a:r>
              <a:rPr lang="en-US" sz="2400" dirty="0"/>
              <a:t>rotate counterclockwise in the Northern Hemisphere. The Atlantic hurricane season runs from June 1st to November 30th, however, these storms can develop before or after the season.</a:t>
            </a:r>
          </a:p>
          <a:p>
            <a:pPr>
              <a:buClr>
                <a:schemeClr val="tx1"/>
              </a:buClr>
            </a:pPr>
            <a:endParaRPr lang="en-US" sz="2400" dirty="0"/>
          </a:p>
          <a:p>
            <a:pPr fontAlgn="base">
              <a:buClr>
                <a:schemeClr val="tx1"/>
              </a:buClr>
            </a:pPr>
            <a:r>
              <a:rPr lang="en-US" sz="2400" b="1" dirty="0">
                <a:solidFill>
                  <a:schemeClr val="accent1">
                    <a:lumMod val="75000"/>
                  </a:schemeClr>
                </a:solidFill>
              </a:rPr>
              <a:t>Hurricane hazards</a:t>
            </a:r>
            <a:r>
              <a:rPr lang="en-US" sz="2400" dirty="0">
                <a:solidFill>
                  <a:schemeClr val="accent1">
                    <a:lumMod val="75000"/>
                  </a:schemeClr>
                </a:solidFill>
              </a:rPr>
              <a:t>: </a:t>
            </a:r>
            <a:r>
              <a:rPr lang="en-US" sz="2400" dirty="0"/>
              <a:t>Storm surge (increase the mean water level by 15 feet or more), inland flooding, high winds, and tornadoes are the most common hazards caused by hurricanes. These hazards are highly destructive to human and wildlife habitats and life, buildings, businesses, transportation, agriculture, etc.  </a:t>
            </a:r>
          </a:p>
          <a:p>
            <a:pPr marL="0" indent="0" fontAlgn="base">
              <a:buClr>
                <a:schemeClr val="tx1"/>
              </a:buClr>
              <a:buNone/>
            </a:pPr>
            <a:endParaRPr lang="en-US" sz="2400" dirty="0"/>
          </a:p>
          <a:p>
            <a:r>
              <a:rPr lang="en-US" sz="2400" b="1" dirty="0"/>
              <a:t> </a:t>
            </a:r>
            <a:r>
              <a:rPr lang="en-US" sz="2400" b="1" dirty="0">
                <a:solidFill>
                  <a:schemeClr val="accent1">
                    <a:lumMod val="75000"/>
                  </a:schemeClr>
                </a:solidFill>
              </a:rPr>
              <a:t>Wind hazards:  </a:t>
            </a:r>
            <a:r>
              <a:rPr lang="en-US" sz="2400" dirty="0"/>
              <a:t>High winds are deadly hazards especially when they combine with rain and fire. The Saffir-Simpson Hurricane Wind Scale is a 1 to 5 rating based on a hurricane’s maximum sustained wind speed. </a:t>
            </a:r>
          </a:p>
          <a:p>
            <a:pPr>
              <a:buClr>
                <a:schemeClr val="tx1"/>
              </a:buClr>
            </a:pPr>
            <a:endParaRPr lang="en-US" sz="2400" dirty="0"/>
          </a:p>
          <a:p>
            <a:pPr>
              <a:buClr>
                <a:schemeClr val="tx1"/>
              </a:buClr>
            </a:pPr>
            <a:endParaRPr lang="en-US" sz="2400" dirty="0"/>
          </a:p>
          <a:p>
            <a:pPr>
              <a:buClr>
                <a:schemeClr val="tx1"/>
              </a:buClr>
            </a:pPr>
            <a:endParaRPr lang="en-US" sz="2400" dirty="0"/>
          </a:p>
          <a:p>
            <a:endParaRPr lang="en-US" dirty="0"/>
          </a:p>
        </p:txBody>
      </p:sp>
    </p:spTree>
    <p:extLst>
      <p:ext uri="{BB962C8B-B14F-4D97-AF65-F5344CB8AC3E}">
        <p14:creationId xmlns:p14="http://schemas.microsoft.com/office/powerpoint/2010/main" val="1373690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46E8DB3-5DC7-44C0-AFB5-41659143A7A1}"/>
              </a:ext>
            </a:extLst>
          </p:cNvPr>
          <p:cNvGraphicFramePr>
            <a:graphicFrameLocks noGrp="1"/>
          </p:cNvGraphicFramePr>
          <p:nvPr>
            <p:extLst>
              <p:ext uri="{D42A27DB-BD31-4B8C-83A1-F6EECF244321}">
                <p14:modId xmlns:p14="http://schemas.microsoft.com/office/powerpoint/2010/main" val="3448606428"/>
              </p:ext>
            </p:extLst>
          </p:nvPr>
        </p:nvGraphicFramePr>
        <p:xfrm>
          <a:off x="2072081" y="1236627"/>
          <a:ext cx="7055140" cy="3595430"/>
        </p:xfrm>
        <a:graphic>
          <a:graphicData uri="http://schemas.openxmlformats.org/drawingml/2006/table">
            <a:tbl>
              <a:tblPr firstRow="1" firstCol="1" bandRow="1">
                <a:tableStyleId>{5C22544A-7EE6-4342-B048-85BDC9FD1C3A}</a:tableStyleId>
              </a:tblPr>
              <a:tblGrid>
                <a:gridCol w="892541">
                  <a:extLst>
                    <a:ext uri="{9D8B030D-6E8A-4147-A177-3AD203B41FA5}">
                      <a16:colId xmlns:a16="http://schemas.microsoft.com/office/drawing/2014/main" val="936275333"/>
                    </a:ext>
                  </a:extLst>
                </a:gridCol>
                <a:gridCol w="1175730">
                  <a:extLst>
                    <a:ext uri="{9D8B030D-6E8A-4147-A177-3AD203B41FA5}">
                      <a16:colId xmlns:a16="http://schemas.microsoft.com/office/drawing/2014/main" val="3736808160"/>
                    </a:ext>
                  </a:extLst>
                </a:gridCol>
                <a:gridCol w="4986869">
                  <a:extLst>
                    <a:ext uri="{9D8B030D-6E8A-4147-A177-3AD203B41FA5}">
                      <a16:colId xmlns:a16="http://schemas.microsoft.com/office/drawing/2014/main" val="2108588402"/>
                    </a:ext>
                  </a:extLst>
                </a:gridCol>
              </a:tblGrid>
              <a:tr h="334973">
                <a:tc>
                  <a:txBody>
                    <a:bodyPr/>
                    <a:lstStyle/>
                    <a:p>
                      <a:pPr marL="0" marR="0" algn="ctr">
                        <a:lnSpc>
                          <a:spcPct val="106000"/>
                        </a:lnSpc>
                        <a:spcBef>
                          <a:spcPts val="0"/>
                        </a:spcBef>
                        <a:spcAft>
                          <a:spcPts val="0"/>
                        </a:spcAft>
                      </a:pPr>
                      <a:r>
                        <a:rPr lang="en-US" sz="900">
                          <a:effectLst/>
                        </a:rPr>
                        <a:t>Category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52" marR="48852" marT="0" marB="0"/>
                </a:tc>
                <a:tc>
                  <a:txBody>
                    <a:bodyPr/>
                    <a:lstStyle/>
                    <a:p>
                      <a:pPr marL="0" marR="0" algn="ctr">
                        <a:lnSpc>
                          <a:spcPct val="106000"/>
                        </a:lnSpc>
                        <a:spcBef>
                          <a:spcPts val="0"/>
                        </a:spcBef>
                        <a:spcAft>
                          <a:spcPts val="0"/>
                        </a:spcAft>
                      </a:pPr>
                      <a:r>
                        <a:rPr lang="en-US" sz="900">
                          <a:effectLst/>
                        </a:rPr>
                        <a:t>Sustained winds (mph)</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52" marR="48852" marT="0" marB="0"/>
                </a:tc>
                <a:tc>
                  <a:txBody>
                    <a:bodyPr/>
                    <a:lstStyle/>
                    <a:p>
                      <a:pPr marL="0" marR="0" algn="ctr">
                        <a:lnSpc>
                          <a:spcPct val="106000"/>
                        </a:lnSpc>
                        <a:spcBef>
                          <a:spcPts val="0"/>
                        </a:spcBef>
                        <a:spcAft>
                          <a:spcPts val="0"/>
                        </a:spcAft>
                      </a:pPr>
                      <a:r>
                        <a:rPr lang="en-US" sz="900" dirty="0">
                          <a:effectLst/>
                        </a:rPr>
                        <a:t>Types of Damage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52" marR="48852" marT="0" marB="0"/>
                </a:tc>
                <a:extLst>
                  <a:ext uri="{0D108BD9-81ED-4DB2-BD59-A6C34878D82A}">
                    <a16:rowId xmlns:a16="http://schemas.microsoft.com/office/drawing/2014/main" val="4129369675"/>
                  </a:ext>
                </a:extLst>
              </a:tr>
              <a:tr h="674743">
                <a:tc>
                  <a:txBody>
                    <a:bodyPr/>
                    <a:lstStyle/>
                    <a:p>
                      <a:pPr marL="0" marR="0" algn="ctr">
                        <a:lnSpc>
                          <a:spcPct val="106000"/>
                        </a:lnSpc>
                        <a:spcBef>
                          <a:spcPts val="0"/>
                        </a:spcBef>
                        <a:spcAft>
                          <a:spcPts val="0"/>
                        </a:spcAft>
                      </a:pPr>
                      <a:r>
                        <a:rPr lang="en-US" sz="900">
                          <a:effectLst/>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52" marR="48852" marT="0" marB="0"/>
                </a:tc>
                <a:tc>
                  <a:txBody>
                    <a:bodyPr/>
                    <a:lstStyle/>
                    <a:p>
                      <a:pPr marL="0" marR="0" algn="ctr">
                        <a:lnSpc>
                          <a:spcPct val="106000"/>
                        </a:lnSpc>
                        <a:spcBef>
                          <a:spcPts val="0"/>
                        </a:spcBef>
                        <a:spcAft>
                          <a:spcPts val="0"/>
                        </a:spcAft>
                      </a:pPr>
                      <a:r>
                        <a:rPr lang="en-US" sz="900">
                          <a:effectLst/>
                        </a:rPr>
                        <a:t>74 - 95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52" marR="48852" marT="0" marB="0"/>
                </a:tc>
                <a:tc>
                  <a:txBody>
                    <a:bodyPr/>
                    <a:lstStyle/>
                    <a:p>
                      <a:pPr marL="0" marR="0" algn="just">
                        <a:lnSpc>
                          <a:spcPct val="106000"/>
                        </a:lnSpc>
                        <a:spcBef>
                          <a:spcPts val="0"/>
                        </a:spcBef>
                        <a:spcAft>
                          <a:spcPts val="0"/>
                        </a:spcAft>
                      </a:pPr>
                      <a:r>
                        <a:rPr lang="en-US" sz="900" dirty="0">
                          <a:effectLst/>
                        </a:rPr>
                        <a:t>Very dangerous winds will produce some damage: Well-constructed frame homes could have damage to roof, shingles, vinyl siding and gutters. Large branches of trees will snap and shallowly rooted trees may be toppled. Extensive damage to power lines and poles likely will result in power outages that could last a few to several days.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52" marR="48852" marT="0" marB="0"/>
                </a:tc>
                <a:extLst>
                  <a:ext uri="{0D108BD9-81ED-4DB2-BD59-A6C34878D82A}">
                    <a16:rowId xmlns:a16="http://schemas.microsoft.com/office/drawing/2014/main" val="2205887856"/>
                  </a:ext>
                </a:extLst>
              </a:tr>
              <a:tr h="674743">
                <a:tc>
                  <a:txBody>
                    <a:bodyPr/>
                    <a:lstStyle/>
                    <a:p>
                      <a:pPr marL="0" marR="0" algn="ctr">
                        <a:lnSpc>
                          <a:spcPct val="106000"/>
                        </a:lnSpc>
                        <a:spcBef>
                          <a:spcPts val="0"/>
                        </a:spcBef>
                        <a:spcAft>
                          <a:spcPts val="0"/>
                        </a:spcAft>
                      </a:pPr>
                      <a:r>
                        <a:rPr lang="en-US" sz="900">
                          <a:effectLst/>
                        </a:rPr>
                        <a:t>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52" marR="48852" marT="0" marB="0"/>
                </a:tc>
                <a:tc>
                  <a:txBody>
                    <a:bodyPr/>
                    <a:lstStyle/>
                    <a:p>
                      <a:pPr marL="0" marR="0" algn="ctr">
                        <a:lnSpc>
                          <a:spcPct val="106000"/>
                        </a:lnSpc>
                        <a:spcBef>
                          <a:spcPts val="0"/>
                        </a:spcBef>
                        <a:spcAft>
                          <a:spcPts val="0"/>
                        </a:spcAft>
                      </a:pPr>
                      <a:r>
                        <a:rPr lang="en-US" sz="900">
                          <a:effectLst/>
                        </a:rPr>
                        <a:t>96 - 110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52" marR="48852" marT="0" marB="0"/>
                </a:tc>
                <a:tc>
                  <a:txBody>
                    <a:bodyPr/>
                    <a:lstStyle/>
                    <a:p>
                      <a:pPr marL="0" marR="0" algn="just">
                        <a:lnSpc>
                          <a:spcPct val="106000"/>
                        </a:lnSpc>
                        <a:spcBef>
                          <a:spcPts val="0"/>
                        </a:spcBef>
                        <a:spcAft>
                          <a:spcPts val="0"/>
                        </a:spcAft>
                      </a:pPr>
                      <a:r>
                        <a:rPr lang="en-US" sz="900" dirty="0">
                          <a:effectLst/>
                        </a:rPr>
                        <a:t>Extremely dangerous winds will cause extensive damage: Well-constructed frame homes could sustain major roof and siding damage. Many shallowly rooted trees will be snapped or uprooted and block numerous roads. Near-total power loss is expected with outages that could last from several days to weeks.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52" marR="48852" marT="0" marB="0" anchor="ctr"/>
                </a:tc>
                <a:extLst>
                  <a:ext uri="{0D108BD9-81ED-4DB2-BD59-A6C34878D82A}">
                    <a16:rowId xmlns:a16="http://schemas.microsoft.com/office/drawing/2014/main" val="3409614902"/>
                  </a:ext>
                </a:extLst>
              </a:tr>
              <a:tr h="561486">
                <a:tc>
                  <a:txBody>
                    <a:bodyPr/>
                    <a:lstStyle/>
                    <a:p>
                      <a:pPr marL="0" marR="0" algn="ctr">
                        <a:lnSpc>
                          <a:spcPct val="106000"/>
                        </a:lnSpc>
                        <a:spcBef>
                          <a:spcPts val="0"/>
                        </a:spcBef>
                        <a:spcAft>
                          <a:spcPts val="0"/>
                        </a:spcAft>
                      </a:pPr>
                      <a:r>
                        <a:rPr lang="en-US" sz="900">
                          <a:effectLst/>
                        </a:rPr>
                        <a:t>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52" marR="48852" marT="0" marB="0"/>
                </a:tc>
                <a:tc>
                  <a:txBody>
                    <a:bodyPr/>
                    <a:lstStyle/>
                    <a:p>
                      <a:pPr marL="0" marR="0" algn="ctr">
                        <a:lnSpc>
                          <a:spcPct val="106000"/>
                        </a:lnSpc>
                        <a:spcBef>
                          <a:spcPts val="0"/>
                        </a:spcBef>
                        <a:spcAft>
                          <a:spcPts val="0"/>
                        </a:spcAft>
                      </a:pPr>
                      <a:r>
                        <a:rPr lang="en-US" sz="900">
                          <a:effectLst/>
                        </a:rPr>
                        <a:t>111 - 129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52" marR="48852" marT="0" marB="0"/>
                </a:tc>
                <a:tc>
                  <a:txBody>
                    <a:bodyPr/>
                    <a:lstStyle/>
                    <a:p>
                      <a:pPr marL="0" marR="0" algn="just">
                        <a:lnSpc>
                          <a:spcPct val="106000"/>
                        </a:lnSpc>
                        <a:spcBef>
                          <a:spcPts val="0"/>
                        </a:spcBef>
                        <a:spcAft>
                          <a:spcPts val="0"/>
                        </a:spcAft>
                      </a:pPr>
                      <a:r>
                        <a:rPr lang="en-US" sz="900">
                          <a:effectLst/>
                        </a:rPr>
                        <a:t>Devastating damage will occur: Well-built framed homes may incur major damage or removal of roof decking and gable ends. Many trees will be snapped or uprooted, blocking numerous roads. Electricity and water will be unavailable for several days to weeks after the storm passes.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52" marR="48852" marT="0" marB="0"/>
                </a:tc>
                <a:extLst>
                  <a:ext uri="{0D108BD9-81ED-4DB2-BD59-A6C34878D82A}">
                    <a16:rowId xmlns:a16="http://schemas.microsoft.com/office/drawing/2014/main" val="4210657884"/>
                  </a:ext>
                </a:extLst>
              </a:tr>
              <a:tr h="787999">
                <a:tc>
                  <a:txBody>
                    <a:bodyPr/>
                    <a:lstStyle/>
                    <a:p>
                      <a:pPr marL="0" marR="0" algn="ctr">
                        <a:lnSpc>
                          <a:spcPct val="106000"/>
                        </a:lnSpc>
                        <a:spcBef>
                          <a:spcPts val="0"/>
                        </a:spcBef>
                        <a:spcAft>
                          <a:spcPts val="0"/>
                        </a:spcAft>
                      </a:pPr>
                      <a:r>
                        <a:rPr lang="en-US" sz="900">
                          <a:effectLst/>
                        </a:rPr>
                        <a:t>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52" marR="48852" marT="0" marB="0"/>
                </a:tc>
                <a:tc>
                  <a:txBody>
                    <a:bodyPr/>
                    <a:lstStyle/>
                    <a:p>
                      <a:pPr marL="0" marR="0" algn="ctr">
                        <a:lnSpc>
                          <a:spcPct val="106000"/>
                        </a:lnSpc>
                        <a:spcBef>
                          <a:spcPts val="0"/>
                        </a:spcBef>
                        <a:spcAft>
                          <a:spcPts val="0"/>
                        </a:spcAft>
                      </a:pPr>
                      <a:r>
                        <a:rPr lang="en-US" sz="900">
                          <a:effectLst/>
                        </a:rPr>
                        <a:t>130 - 156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52" marR="48852" marT="0" marB="0"/>
                </a:tc>
                <a:tc>
                  <a:txBody>
                    <a:bodyPr/>
                    <a:lstStyle/>
                    <a:p>
                      <a:pPr marL="0" marR="0" algn="just">
                        <a:lnSpc>
                          <a:spcPct val="106000"/>
                        </a:lnSpc>
                        <a:spcBef>
                          <a:spcPts val="0"/>
                        </a:spcBef>
                        <a:spcAft>
                          <a:spcPts val="0"/>
                        </a:spcAft>
                      </a:pPr>
                      <a:r>
                        <a:rPr lang="en-US" sz="900">
                          <a:effectLst/>
                        </a:rPr>
                        <a:t>Catastrophic damage will occur: Well-built framed homes can sustain severe damage with loss of most of the roof structure and/or some exterior walls. Most trees will be snapped or uprooted and power poles downed. Fallen trees and power poles will isolate residential areas. Power outages will last weeks to possibly months. Most of the area will be uninhabitable for weeks or months.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52" marR="48852" marT="0" marB="0"/>
                </a:tc>
                <a:extLst>
                  <a:ext uri="{0D108BD9-81ED-4DB2-BD59-A6C34878D82A}">
                    <a16:rowId xmlns:a16="http://schemas.microsoft.com/office/drawing/2014/main" val="3389700479"/>
                  </a:ext>
                </a:extLst>
              </a:tr>
              <a:tr h="561486">
                <a:tc>
                  <a:txBody>
                    <a:bodyPr/>
                    <a:lstStyle/>
                    <a:p>
                      <a:pPr marL="0" marR="0" algn="ctr">
                        <a:lnSpc>
                          <a:spcPct val="106000"/>
                        </a:lnSpc>
                        <a:spcBef>
                          <a:spcPts val="0"/>
                        </a:spcBef>
                        <a:spcAft>
                          <a:spcPts val="0"/>
                        </a:spcAft>
                      </a:pPr>
                      <a:r>
                        <a:rPr lang="en-US" sz="900">
                          <a:effectLst/>
                        </a:rPr>
                        <a:t>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52" marR="48852" marT="0" marB="0"/>
                </a:tc>
                <a:tc>
                  <a:txBody>
                    <a:bodyPr/>
                    <a:lstStyle/>
                    <a:p>
                      <a:pPr marL="0" marR="0" algn="ctr">
                        <a:lnSpc>
                          <a:spcPct val="106000"/>
                        </a:lnSpc>
                        <a:spcBef>
                          <a:spcPts val="0"/>
                        </a:spcBef>
                        <a:spcAft>
                          <a:spcPts val="0"/>
                        </a:spcAft>
                      </a:pPr>
                      <a:r>
                        <a:rPr lang="en-US" sz="900">
                          <a:effectLst/>
                        </a:rPr>
                        <a:t>157 - &gt;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52" marR="48852" marT="0" marB="0"/>
                </a:tc>
                <a:tc>
                  <a:txBody>
                    <a:bodyPr/>
                    <a:lstStyle/>
                    <a:p>
                      <a:pPr marL="0" marR="0" algn="just">
                        <a:lnSpc>
                          <a:spcPct val="106000"/>
                        </a:lnSpc>
                        <a:spcBef>
                          <a:spcPts val="0"/>
                        </a:spcBef>
                        <a:spcAft>
                          <a:spcPts val="0"/>
                        </a:spcAft>
                      </a:pPr>
                      <a:r>
                        <a:rPr lang="en-US" sz="900" dirty="0">
                          <a:effectLst/>
                        </a:rPr>
                        <a:t>Catastrophic damage will occur: A high percentage of framed homes will be destroyed, with total roof failure and wall collapse. Fallen trees and power poles will isolate residential areas. Power outages will last for weeks to possibly months. Most of the area will be uninhabitable for weeks or months.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52" marR="48852" marT="0" marB="0"/>
                </a:tc>
                <a:extLst>
                  <a:ext uri="{0D108BD9-81ED-4DB2-BD59-A6C34878D82A}">
                    <a16:rowId xmlns:a16="http://schemas.microsoft.com/office/drawing/2014/main" val="36627897"/>
                  </a:ext>
                </a:extLst>
              </a:tr>
            </a:tbl>
          </a:graphicData>
        </a:graphic>
      </p:graphicFrame>
      <p:sp>
        <p:nvSpPr>
          <p:cNvPr id="5" name="Rectangle 1">
            <a:extLst>
              <a:ext uri="{FF2B5EF4-FFF2-40B4-BE49-F238E27FC236}">
                <a16:creationId xmlns:a16="http://schemas.microsoft.com/office/drawing/2014/main" id="{58713276-B94F-442C-A8B6-2C693C91A6E0}"/>
              </a:ext>
            </a:extLst>
          </p:cNvPr>
          <p:cNvSpPr>
            <a:spLocks noChangeArrowheads="1"/>
          </p:cNvSpPr>
          <p:nvPr/>
        </p:nvSpPr>
        <p:spPr bwMode="auto">
          <a:xfrm>
            <a:off x="1580745" y="459491"/>
            <a:ext cx="79072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Table 6.3. </a:t>
            </a:r>
            <a:r>
              <a:rPr kumimoji="0" lang="en-US" altLang="en-US"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This table shows the hurricane levels, wind speed, and the damage caused by hurricanes.</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C4E629AC-D0E0-4A31-A2F9-C1C216B96D40}"/>
              </a:ext>
            </a:extLst>
          </p:cNvPr>
          <p:cNvSpPr/>
          <p:nvPr/>
        </p:nvSpPr>
        <p:spPr>
          <a:xfrm>
            <a:off x="1772873" y="5034058"/>
            <a:ext cx="8092580" cy="1546449"/>
          </a:xfrm>
          <a:prstGeom prst="rect">
            <a:avLst/>
          </a:prstGeom>
        </p:spPr>
        <p:txBody>
          <a:bodyPr wrap="square">
            <a:spAutoFit/>
          </a:bodyPr>
          <a:lstStyle/>
          <a:p>
            <a:pPr algn="just">
              <a:lnSpc>
                <a:spcPct val="106000"/>
              </a:lnSpc>
            </a:pPr>
            <a:r>
              <a:rPr lang="en-US" dirty="0">
                <a:latin typeface="Calibri" panose="020F0502020204030204" pitchFamily="34" charset="0"/>
                <a:ea typeface="Calibri" panose="020F0502020204030204" pitchFamily="34" charset="0"/>
                <a:cs typeface="Calibri" panose="020F0502020204030204" pitchFamily="34" charset="0"/>
              </a:rPr>
              <a:t>Table 6.3 summarizes the level of hurricane and wind speed. Hurricane level 3 or above are considered as major hurricanes due to the level of destruction and loss of life that caused by the high-speed winds and rain.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(Source: </a:t>
            </a:r>
            <a:r>
              <a:rPr lang="en-US"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2"/>
              </a:rPr>
              <a:t>Saffir-Simpson Hurricane Wind Scale (noaa.gov)</a:t>
            </a:r>
            <a:r>
              <a:rPr lang="en-US" u="sng" dirty="0">
                <a:solidFill>
                  <a:srgbClr val="0000FF"/>
                </a:solidFill>
                <a:latin typeface="Calibri" panose="020F0502020204030204" pitchFamily="34" charset="0"/>
                <a:ea typeface="Calibri" panose="020F0502020204030204" pitchFamily="34" charset="0"/>
                <a:cs typeface="Calibri" panose="020F0502020204030204" pitchFamily="34" charset="0"/>
              </a:rPr>
              <a:t>)</a:t>
            </a:r>
            <a:r>
              <a:rPr lang="en-US" dirty="0">
                <a:latin typeface="Calibri" panose="020F0502020204030204" pitchFamily="34" charset="0"/>
                <a:ea typeface="Calibri" panose="020F0502020204030204" pitchFamily="34" charset="0"/>
                <a:cs typeface="Calibri" panose="020F0502020204030204" pitchFamily="34" charset="0"/>
              </a:rPr>
              <a:t>.</a:t>
            </a:r>
          </a:p>
          <a:p>
            <a:pPr algn="just">
              <a:lnSpc>
                <a:spcPct val="106000"/>
              </a:lnSpc>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0603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B9EDC1-7B22-423C-8159-7D49406C837D}"/>
              </a:ext>
            </a:extLst>
          </p:cNvPr>
          <p:cNvSpPr>
            <a:spLocks noGrp="1"/>
          </p:cNvSpPr>
          <p:nvPr>
            <p:ph idx="1"/>
          </p:nvPr>
        </p:nvSpPr>
        <p:spPr>
          <a:xfrm>
            <a:off x="536197" y="361770"/>
            <a:ext cx="10515600" cy="5783190"/>
          </a:xfrm>
        </p:spPr>
        <p:txBody>
          <a:bodyPr>
            <a:normAutofit/>
          </a:bodyPr>
          <a:lstStyle/>
          <a:p>
            <a:r>
              <a:rPr lang="en-US" sz="2300" b="1" dirty="0"/>
              <a:t>Anthropogenic (man-made) hazards</a:t>
            </a:r>
            <a:r>
              <a:rPr lang="en-US" sz="2300" dirty="0"/>
              <a:t>: Intentional and accidental combustion of the biomass of an ecosystem causes forest fires. A wildfire can be ignited by people. A severe fire consumes much of the biomass of an ecosystem, but even a less-severe fire may kill many organisms by scorching and poisoning by toxic gases (source: B. Freedman).</a:t>
            </a:r>
          </a:p>
          <a:p>
            <a:pPr marL="0" indent="0">
              <a:buNone/>
            </a:pPr>
            <a:endParaRPr lang="en-US" sz="2300" dirty="0"/>
          </a:p>
          <a:p>
            <a:r>
              <a:rPr lang="en-US" sz="2300" b="1" dirty="0"/>
              <a:t>Toxicology </a:t>
            </a:r>
            <a:r>
              <a:rPr lang="en-US" sz="2300" dirty="0"/>
              <a:t>is the science of the study of poisons. It examines their chemical nature and effects on the physiology of organisms. If the dose (exposure) is large enough, any chemical, even water, can cause toxicity. In the biological sense, a chemical can poison an organism if it detrimentally affects some aspect of its metabolism. This effect is called </a:t>
            </a:r>
            <a:r>
              <a:rPr lang="en-US" sz="2300" i="1" dirty="0"/>
              <a:t>toxicity</a:t>
            </a:r>
            <a:r>
              <a:rPr lang="en-US" sz="2300" dirty="0"/>
              <a:t>.</a:t>
            </a:r>
          </a:p>
          <a:p>
            <a:endParaRPr lang="en-US" sz="2300" dirty="0"/>
          </a:p>
          <a:p>
            <a:endParaRPr lang="en-US" dirty="0"/>
          </a:p>
          <a:p>
            <a:endParaRPr lang="en-US" dirty="0"/>
          </a:p>
          <a:p>
            <a:endParaRPr lang="en-US" dirty="0"/>
          </a:p>
        </p:txBody>
      </p:sp>
      <p:pic>
        <p:nvPicPr>
          <p:cNvPr id="4" name="Picture 3" descr="What is Toxicology?">
            <a:extLst>
              <a:ext uri="{FF2B5EF4-FFF2-40B4-BE49-F238E27FC236}">
                <a16:creationId xmlns:a16="http://schemas.microsoft.com/office/drawing/2014/main" id="{BAD6CD3D-3E39-4F6D-9A8A-0AA80BDD7A0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3760" y="4401745"/>
            <a:ext cx="2298584" cy="1674889"/>
          </a:xfrm>
          <a:prstGeom prst="rect">
            <a:avLst/>
          </a:prstGeom>
          <a:noFill/>
          <a:ln>
            <a:noFill/>
          </a:ln>
        </p:spPr>
      </p:pic>
      <p:sp>
        <p:nvSpPr>
          <p:cNvPr id="5" name="Rectangle 4">
            <a:extLst>
              <a:ext uri="{FF2B5EF4-FFF2-40B4-BE49-F238E27FC236}">
                <a16:creationId xmlns:a16="http://schemas.microsoft.com/office/drawing/2014/main" id="{BB44119A-D3D1-4D09-89E1-350C03CC1AD9}"/>
              </a:ext>
            </a:extLst>
          </p:cNvPr>
          <p:cNvSpPr/>
          <p:nvPr/>
        </p:nvSpPr>
        <p:spPr>
          <a:xfrm>
            <a:off x="3636127" y="6213285"/>
            <a:ext cx="4919745" cy="372025"/>
          </a:xfrm>
          <a:prstGeom prst="rect">
            <a:avLst/>
          </a:prstGeom>
        </p:spPr>
        <p:txBody>
          <a:bodyPr wrap="none">
            <a:spAutoFit/>
          </a:bodyPr>
          <a:lstStyle/>
          <a:p>
            <a:pPr algn="just">
              <a:lnSpc>
                <a:spcPct val="106000"/>
              </a:lnSpc>
            </a:pPr>
            <a:r>
              <a:rPr lang="en-US" dirty="0">
                <a:latin typeface="Calibri" panose="020F0502020204030204" pitchFamily="34" charset="0"/>
                <a:ea typeface="Lora-Regular"/>
                <a:cs typeface="Calibri" panose="020F0502020204030204" pitchFamily="34" charset="0"/>
              </a:rPr>
              <a:t>Source: </a:t>
            </a:r>
            <a:r>
              <a:rPr lang="en-US"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rPr>
              <a:t>What is Toxicology? (hazwoper-osha.com)</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7602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33ACF5-FD35-4639-8FDB-675CEF4F516B}"/>
              </a:ext>
            </a:extLst>
          </p:cNvPr>
          <p:cNvSpPr>
            <a:spLocks noGrp="1"/>
          </p:cNvSpPr>
          <p:nvPr>
            <p:ph idx="1"/>
          </p:nvPr>
        </p:nvSpPr>
        <p:spPr>
          <a:xfrm>
            <a:off x="99969" y="365941"/>
            <a:ext cx="11376170" cy="4351338"/>
          </a:xfrm>
        </p:spPr>
        <p:txBody>
          <a:bodyPr>
            <a:normAutofit/>
          </a:bodyPr>
          <a:lstStyle/>
          <a:p>
            <a:r>
              <a:rPr lang="en-US" sz="2300" b="1" dirty="0"/>
              <a:t>Ecotoxicology</a:t>
            </a:r>
            <a:r>
              <a:rPr lang="en-US" sz="2300" dirty="0"/>
              <a:t> has an even broader domain because it studies the direct poisonous influences of chemicals as well as indirect ones. Examples of indirect ecological influences include changes in habitat or in the abundance of food.</a:t>
            </a:r>
          </a:p>
          <a:p>
            <a:pPr>
              <a:spcBef>
                <a:spcPts val="0"/>
              </a:spcBef>
            </a:pPr>
            <a:endParaRPr lang="en-US" sz="2300" dirty="0"/>
          </a:p>
          <a:p>
            <a:r>
              <a:rPr lang="en-US" sz="2300" dirty="0"/>
              <a:t>The use of a herbicide in forestry or agriculture will affect the biomass and species composition of the vegetation in a treated area. These are important changes in the habitats of animals. Even if the herbicide does not poison animals that are exposed to the spray, they may be affected by changes in their habitat.</a:t>
            </a:r>
          </a:p>
          <a:p>
            <a:endParaRPr lang="en-US" sz="2300" dirty="0"/>
          </a:p>
        </p:txBody>
      </p:sp>
      <p:pic>
        <p:nvPicPr>
          <p:cNvPr id="4" name="Picture 3" descr="Ecotoxicology: What are they talking about? – SAYAS BLOG">
            <a:extLst>
              <a:ext uri="{FF2B5EF4-FFF2-40B4-BE49-F238E27FC236}">
                <a16:creationId xmlns:a16="http://schemas.microsoft.com/office/drawing/2014/main" id="{14E84BF8-7D2E-4C25-AEE4-C0AE453908E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4176" y="3126997"/>
            <a:ext cx="2863215" cy="2629535"/>
          </a:xfrm>
          <a:prstGeom prst="rect">
            <a:avLst/>
          </a:prstGeom>
          <a:noFill/>
          <a:ln>
            <a:noFill/>
          </a:ln>
        </p:spPr>
      </p:pic>
      <p:sp>
        <p:nvSpPr>
          <p:cNvPr id="5" name="Rectangle 4">
            <a:extLst>
              <a:ext uri="{FF2B5EF4-FFF2-40B4-BE49-F238E27FC236}">
                <a16:creationId xmlns:a16="http://schemas.microsoft.com/office/drawing/2014/main" id="{A15D1E15-7B27-4723-80B2-3DF1050625B4}"/>
              </a:ext>
            </a:extLst>
          </p:cNvPr>
          <p:cNvSpPr/>
          <p:nvPr/>
        </p:nvSpPr>
        <p:spPr>
          <a:xfrm>
            <a:off x="4264512" y="5927466"/>
            <a:ext cx="4602542" cy="372025"/>
          </a:xfrm>
          <a:prstGeom prst="rect">
            <a:avLst/>
          </a:prstGeom>
        </p:spPr>
        <p:txBody>
          <a:bodyPr wrap="none">
            <a:spAutoFit/>
          </a:bodyPr>
          <a:lstStyle/>
          <a:p>
            <a:pPr>
              <a:lnSpc>
                <a:spcPct val="106000"/>
              </a:lnSpc>
            </a:pPr>
            <a:r>
              <a:rPr lang="en-US" dirty="0">
                <a:latin typeface="Calibri" panose="020F0502020204030204" pitchFamily="34" charset="0"/>
                <a:ea typeface="Lora-Regular"/>
                <a:cs typeface="Calibri" panose="020F0502020204030204" pitchFamily="34" charset="0"/>
              </a:rPr>
              <a:t>Source: </a:t>
            </a:r>
            <a:r>
              <a:rPr lang="en-US"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rPr>
              <a:t>ecotoxicology pictures - Google Search</a:t>
            </a:r>
            <a:endParaRPr lang="en-US"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3171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F5C77D-9304-487D-A43E-B040FCAE59A4}"/>
              </a:ext>
            </a:extLst>
          </p:cNvPr>
          <p:cNvSpPr>
            <a:spLocks noGrp="1"/>
          </p:cNvSpPr>
          <p:nvPr>
            <p:ph idx="1"/>
          </p:nvPr>
        </p:nvSpPr>
        <p:spPr>
          <a:xfrm>
            <a:off x="343249" y="625998"/>
            <a:ext cx="10515600" cy="5422463"/>
          </a:xfrm>
        </p:spPr>
        <p:txBody>
          <a:bodyPr>
            <a:normAutofit fontScale="70000" lnSpcReduction="20000"/>
          </a:bodyPr>
          <a:lstStyle/>
          <a:p>
            <a:r>
              <a:rPr lang="en-US" b="1" dirty="0"/>
              <a:t>Anthropogenic Toxins</a:t>
            </a:r>
            <a:r>
              <a:rPr lang="en-US" dirty="0"/>
              <a:t> and their distribution in the environment and among the biota are due to human activities which eventually damage the natural resources and human health.</a:t>
            </a:r>
          </a:p>
          <a:p>
            <a:pPr marL="0" indent="0">
              <a:buNone/>
            </a:pPr>
            <a:endParaRPr lang="en-US" dirty="0"/>
          </a:p>
          <a:p>
            <a:r>
              <a:rPr lang="en-US" dirty="0"/>
              <a:t>Most commonly, </a:t>
            </a:r>
            <a:r>
              <a:rPr lang="en-US" i="1" dirty="0">
                <a:solidFill>
                  <a:schemeClr val="accent1">
                    <a:lumMod val="75000"/>
                  </a:schemeClr>
                </a:solidFill>
              </a:rPr>
              <a:t>anthropogenic (man-made) toxins </a:t>
            </a:r>
            <a:r>
              <a:rPr lang="en-US" dirty="0"/>
              <a:t>are associated with:</a:t>
            </a:r>
          </a:p>
          <a:p>
            <a:pPr marL="0" indent="0">
              <a:buNone/>
            </a:pPr>
            <a:r>
              <a:rPr lang="en-US" dirty="0"/>
              <a:t>	 (a) accidental or deliberate emissions of chemicals into the environment, such as 	lead, 	copper, cadmium, zinc, nickel, sulfur dioxide, nitrates, phosphates, pesticides, 	biological waste, and hydrocarbons;</a:t>
            </a:r>
          </a:p>
          <a:p>
            <a:endParaRPr lang="en-US" dirty="0"/>
          </a:p>
          <a:p>
            <a:pPr marL="0" indent="0">
              <a:buNone/>
            </a:pPr>
            <a:r>
              <a:rPr lang="en-US" dirty="0"/>
              <a:t>	(b) releases of substances such as chlorofluorocarbons (commonly used in 	refrigerators, air 	conditioners, etc.) that react in the environment to synthesize 	chemicals of  greater toxicity; </a:t>
            </a:r>
          </a:p>
          <a:p>
            <a:pPr marL="0" indent="0">
              <a:buNone/>
            </a:pPr>
            <a:endParaRPr lang="en-US" dirty="0"/>
          </a:p>
          <a:p>
            <a:pPr marL="0" indent="0">
              <a:buNone/>
            </a:pPr>
            <a:r>
              <a:rPr lang="en-US" dirty="0"/>
              <a:t>	(c)  releases of excessive heat from factories and industrial sites into the nearby water 	bodies increases the water temperatures; and</a:t>
            </a:r>
          </a:p>
          <a:p>
            <a:pPr marL="0" indent="0">
              <a:buNone/>
            </a:pPr>
            <a:endParaRPr lang="en-US" dirty="0"/>
          </a:p>
          <a:p>
            <a:pPr marL="0" indent="0">
              <a:buNone/>
            </a:pPr>
            <a:r>
              <a:rPr lang="en-US" dirty="0"/>
              <a:t>	 (d) discharge of chemicals such as nitrogen, phosphorus, potassium, etc. from fertilizers 	(source B. Freedman).</a:t>
            </a:r>
          </a:p>
          <a:p>
            <a:endParaRPr lang="en-US" dirty="0"/>
          </a:p>
        </p:txBody>
      </p:sp>
    </p:spTree>
    <p:extLst>
      <p:ext uri="{BB962C8B-B14F-4D97-AF65-F5344CB8AC3E}">
        <p14:creationId xmlns:p14="http://schemas.microsoft.com/office/powerpoint/2010/main" val="1132676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12F0A6-EB5B-F2D2-528C-114A8EE0F76A}"/>
              </a:ext>
            </a:extLst>
          </p:cNvPr>
          <p:cNvSpPr>
            <a:spLocks noGrp="1"/>
          </p:cNvSpPr>
          <p:nvPr>
            <p:ph type="title"/>
          </p:nvPr>
        </p:nvSpPr>
        <p:spPr>
          <a:xfrm>
            <a:off x="585216" y="6827"/>
            <a:ext cx="11018520" cy="969326"/>
          </a:xfrm>
        </p:spPr>
        <p:txBody>
          <a:bodyPr anchor="b">
            <a:normAutofit/>
          </a:bodyPr>
          <a:lstStyle/>
          <a:p>
            <a:r>
              <a:rPr lang="en-US" sz="3600" b="1" dirty="0">
                <a:effectLst>
                  <a:outerShdw blurRad="38100" dist="38100" dir="2700000" algn="tl">
                    <a:srgbClr val="000000">
                      <a:alpha val="43137"/>
                    </a:srgbClr>
                  </a:outerShdw>
                </a:effectLst>
              </a:rPr>
              <a:t>Types of Environmental Hazards</a:t>
            </a:r>
            <a:endParaRPr lang="en-US" sz="3600" dirty="0">
              <a:effectLst>
                <a:outerShdw blurRad="38100" dist="38100" dir="2700000" algn="tl">
                  <a:srgbClr val="000000">
                    <a:alpha val="43137"/>
                  </a:srgbClr>
                </a:outerShdw>
              </a:effectLst>
            </a:endParaRP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004236-D499-B070-1B4D-73A765C589A7}"/>
              </a:ext>
            </a:extLst>
          </p:cNvPr>
          <p:cNvSpPr>
            <a:spLocks noGrp="1"/>
          </p:cNvSpPr>
          <p:nvPr>
            <p:ph idx="1"/>
          </p:nvPr>
        </p:nvSpPr>
        <p:spPr>
          <a:xfrm>
            <a:off x="526773" y="1807366"/>
            <a:ext cx="9322622" cy="4874463"/>
          </a:xfrm>
        </p:spPr>
        <p:txBody>
          <a:bodyPr anchor="t">
            <a:normAutofit/>
          </a:bodyPr>
          <a:lstStyle/>
          <a:p>
            <a:r>
              <a:rPr lang="en-US" sz="2400" b="1" dirty="0">
                <a:effectLst/>
                <a:latin typeface="Calibri" panose="020F0502020204030204" pitchFamily="34" charset="0"/>
                <a:ea typeface="Calibri" panose="020F0502020204030204" pitchFamily="34" charset="0"/>
                <a:cs typeface="Times New Roman" panose="02020603050405020304" pitchFamily="18" charset="0"/>
              </a:rPr>
              <a:t>Biological hazards</a:t>
            </a:r>
            <a:r>
              <a:rPr lang="en-US" sz="2400" dirty="0">
                <a:effectLst/>
                <a:latin typeface="Calibri" panose="020F0502020204030204" pitchFamily="34" charset="0"/>
                <a:ea typeface="Calibri" panose="020F0502020204030204" pitchFamily="34" charset="0"/>
                <a:cs typeface="Times New Roman" panose="02020603050405020304" pitchFamily="18" charset="0"/>
              </a:rPr>
              <a:t> are caused by a variety of organisms belonging to the Six Kingdoms, from microbes to large animals</a:t>
            </a:r>
            <a:r>
              <a:rPr lang="en-US" sz="2400" dirty="0">
                <a:effectLst/>
                <a:latin typeface="Calibri" panose="020F0502020204030204" pitchFamily="34" charset="0"/>
                <a:ea typeface="Calibri" panose="020F0502020204030204" pitchFamily="34" charset="0"/>
                <a:cs typeface="Calibri" panose="020F0502020204030204" pitchFamily="34" charset="0"/>
              </a:rPr>
              <a:t>.</a:t>
            </a:r>
            <a:r>
              <a:rPr lang="en-US" sz="2400" b="1" dirty="0">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Lora-Regular"/>
                <a:cs typeface="Calibri" panose="020F0502020204030204" pitchFamily="34" charset="0"/>
              </a:rPr>
              <a:t>They are associated with interactions occurring among organisms, such as competition, biodiversity, food habits, and disease. </a:t>
            </a:r>
          </a:p>
          <a:p>
            <a:endParaRPr lang="en-US" sz="2400" dirty="0">
              <a:latin typeface="Calibri" panose="020F0502020204030204" pitchFamily="34" charset="0"/>
              <a:cs typeface="Calibri" panose="020F0502020204030204" pitchFamily="34"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Most commonly, bacteria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Escherichia coli</a:t>
            </a:r>
            <a:r>
              <a:rPr lang="en-US" sz="2400" dirty="0">
                <a:effectLst/>
                <a:latin typeface="Calibri" panose="020F0502020204030204" pitchFamily="34" charset="0"/>
                <a:ea typeface="Calibri" panose="020F0502020204030204" pitchFamily="34" charset="0"/>
                <a:cs typeface="Times New Roman" panose="02020603050405020304" pitchFamily="18" charset="0"/>
              </a:rPr>
              <a:t>), viruses (COVID-19, Ebola, Flue, etc.), fungi (molds, yeast, mildew, smuts, rusts, etc.), spores (bacterial and fungal), pollen (plants), pathogens (disease causing agents), parasites (flat worm, round worm, tape worm, heartworm, etc.), are geographically distributed all over the planet Earth.</a:t>
            </a:r>
            <a:endParaRPr lang="en-US" sz="2400" dirty="0">
              <a:latin typeface="Calibri" panose="020F0502020204030204" pitchFamily="34" charset="0"/>
              <a:cs typeface="Calibri" panose="020F0502020204030204" pitchFamily="34" charset="0"/>
            </a:endParaRPr>
          </a:p>
          <a:p>
            <a:endParaRPr lang="en-US" sz="2200" dirty="0">
              <a:latin typeface="Calibri" panose="020F0502020204030204" pitchFamily="34" charset="0"/>
              <a:cs typeface="Calibri" panose="020F0502020204030204" pitchFamily="34" charset="0"/>
            </a:endParaRPr>
          </a:p>
        </p:txBody>
      </p:sp>
      <p:pic>
        <p:nvPicPr>
          <p:cNvPr id="4" name="Picture 3" descr="Biological Hazard | Buy Now | Discount Safety Signs Australia">
            <a:extLst>
              <a:ext uri="{FF2B5EF4-FFF2-40B4-BE49-F238E27FC236}">
                <a16:creationId xmlns:a16="http://schemas.microsoft.com/office/drawing/2014/main" id="{E50C84CC-CFEB-FE8C-04E0-34242BEE87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70" r="1622" b="-3"/>
          <a:stretch/>
        </p:blipFill>
        <p:spPr bwMode="auto">
          <a:xfrm>
            <a:off x="10066929" y="2071315"/>
            <a:ext cx="1950208" cy="2027130"/>
          </a:xfrm>
          <a:prstGeom prst="rect">
            <a:avLst/>
          </a:prstGeom>
          <a:noFill/>
        </p:spPr>
      </p:pic>
    </p:spTree>
    <p:extLst>
      <p:ext uri="{BB962C8B-B14F-4D97-AF65-F5344CB8AC3E}">
        <p14:creationId xmlns:p14="http://schemas.microsoft.com/office/powerpoint/2010/main" val="76247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72D05657-94EE-4B2D-BC1B-A1D065063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c 36">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99" y="486184"/>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Picture 6" descr="Caution Hazardous Chemicals | Caution Signs | USS">
            <a:extLst>
              <a:ext uri="{FF2B5EF4-FFF2-40B4-BE49-F238E27FC236}">
                <a16:creationId xmlns:a16="http://schemas.microsoft.com/office/drawing/2014/main" id="{C61193D3-7C03-9F19-85DD-A2A2A52A14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372" b="1542"/>
          <a:stretch/>
        </p:blipFill>
        <p:spPr bwMode="auto">
          <a:xfrm rot="20821577">
            <a:off x="500465" y="2516692"/>
            <a:ext cx="1662921" cy="1890385"/>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p:spPr>
      </p:pic>
      <p:pic>
        <p:nvPicPr>
          <p:cNvPr id="15" name="Picture 14" descr="Molecules">
            <a:extLst>
              <a:ext uri="{FF2B5EF4-FFF2-40B4-BE49-F238E27FC236}">
                <a16:creationId xmlns:a16="http://schemas.microsoft.com/office/drawing/2014/main" id="{43BD78B2-C324-6A50-DB8B-E5D80ED9CEC6}"/>
              </a:ext>
            </a:extLst>
          </p:cNvPr>
          <p:cNvPicPr>
            <a:picLocks noChangeAspect="1"/>
          </p:cNvPicPr>
          <p:nvPr/>
        </p:nvPicPr>
        <p:blipFill rotWithShape="1">
          <a:blip r:embed="rId3"/>
          <a:srcRect l="25934" r="7318" b="3"/>
          <a:stretch/>
        </p:blipFill>
        <p:spPr>
          <a:xfrm>
            <a:off x="493174" y="969934"/>
            <a:ext cx="1557966" cy="1557966"/>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
        <p:nvSpPr>
          <p:cNvPr id="3" name="Content Placeholder 2">
            <a:extLst>
              <a:ext uri="{FF2B5EF4-FFF2-40B4-BE49-F238E27FC236}">
                <a16:creationId xmlns:a16="http://schemas.microsoft.com/office/drawing/2014/main" id="{D22CBF4F-48E3-F62E-9CA9-70174C02E029}"/>
              </a:ext>
            </a:extLst>
          </p:cNvPr>
          <p:cNvSpPr>
            <a:spLocks noGrp="1"/>
          </p:cNvSpPr>
          <p:nvPr>
            <p:ph idx="1"/>
          </p:nvPr>
        </p:nvSpPr>
        <p:spPr>
          <a:xfrm>
            <a:off x="2350598" y="969934"/>
            <a:ext cx="8784433" cy="5666840"/>
          </a:xfrm>
        </p:spPr>
        <p:txBody>
          <a:bodyPr>
            <a:normAutofit/>
          </a:bodyPr>
          <a:lstStyle/>
          <a:p>
            <a:r>
              <a:rPr lang="en-US" sz="2400" b="1" dirty="0">
                <a:effectLst/>
                <a:latin typeface="Calibri" panose="020F0502020204030204" pitchFamily="34" charset="0"/>
                <a:ea typeface="Calibri" panose="020F0502020204030204" pitchFamily="34" charset="0"/>
                <a:cs typeface="Calibri" panose="020F0502020204030204" pitchFamily="34" charset="0"/>
              </a:rPr>
              <a:t>Chemical hazards</a:t>
            </a:r>
            <a:r>
              <a:rPr lang="en-US" sz="2400" dirty="0">
                <a:effectLst/>
                <a:latin typeface="Calibri" panose="020F0502020204030204" pitchFamily="34" charset="0"/>
                <a:ea typeface="Calibri" panose="020F0502020204030204" pitchFamily="34" charset="0"/>
                <a:cs typeface="Calibri" panose="020F0502020204030204" pitchFamily="34" charset="0"/>
              </a:rPr>
              <a:t> are mainly two kinds – inorganic such as toxic metals (Lead, Pb; Copper, Cu; Iron, Fe; Mercury, Hg; Aluminum, Al.</a:t>
            </a:r>
          </a:p>
          <a:p>
            <a:endParaRPr lang="en-US" sz="2400" dirty="0">
              <a:latin typeface="Calibri" panose="020F0502020204030204" pitchFamily="34" charset="0"/>
              <a:cs typeface="Calibri" panose="020F0502020204030204" pitchFamily="34" charset="0"/>
            </a:endParaRPr>
          </a:p>
          <a:p>
            <a:r>
              <a:rPr lang="en-US" sz="2400" dirty="0">
                <a:effectLst/>
                <a:latin typeface="Calibri" panose="020F0502020204030204" pitchFamily="34" charset="0"/>
                <a:ea typeface="Calibri" panose="020F0502020204030204" pitchFamily="34" charset="0"/>
                <a:cs typeface="Calibri" panose="020F0502020204030204" pitchFamily="34" charset="0"/>
              </a:rPr>
              <a:t>Also included in chemical hazards exist as gases such as carbon dioxide, sulfur dioxide, carbon monoxide, fibers such as asbestos, and organic chemicals such as methane (CH</a:t>
            </a:r>
            <a:r>
              <a:rPr lang="en-US" sz="2400" baseline="-25000" dirty="0">
                <a:effectLst/>
                <a:latin typeface="Calibri" panose="020F0502020204030204" pitchFamily="34" charset="0"/>
                <a:ea typeface="Calibri" panose="020F0502020204030204" pitchFamily="34" charset="0"/>
                <a:cs typeface="Calibri" panose="020F0502020204030204" pitchFamily="34" charset="0"/>
              </a:rPr>
              <a:t>4</a:t>
            </a:r>
            <a:r>
              <a:rPr lang="en-US" sz="2400" dirty="0">
                <a:effectLst/>
                <a:latin typeface="Calibri" panose="020F0502020204030204" pitchFamily="34" charset="0"/>
                <a:ea typeface="Calibri" panose="020F0502020204030204" pitchFamily="34" charset="0"/>
                <a:cs typeface="Calibri" panose="020F0502020204030204" pitchFamily="34" charset="0"/>
              </a:rPr>
              <a:t>), methyl mercury (CH</a:t>
            </a:r>
            <a:r>
              <a:rPr lang="en-US" sz="2400" baseline="-25000" dirty="0">
                <a:effectLst/>
                <a:latin typeface="Calibri" panose="020F0502020204030204" pitchFamily="34" charset="0"/>
                <a:ea typeface="Calibri" panose="020F0502020204030204" pitchFamily="34" charset="0"/>
                <a:cs typeface="Calibri" panose="020F0502020204030204" pitchFamily="34" charset="0"/>
              </a:rPr>
              <a:t>3</a:t>
            </a:r>
            <a:r>
              <a:rPr lang="en-US" sz="2400" dirty="0">
                <a:effectLst/>
                <a:latin typeface="Calibri" panose="020F0502020204030204" pitchFamily="34" charset="0"/>
                <a:ea typeface="Calibri" panose="020F0502020204030204" pitchFamily="34" charset="0"/>
                <a:cs typeface="Calibri" panose="020F0502020204030204" pitchFamily="34" charset="0"/>
              </a:rPr>
              <a:t>Hg</a:t>
            </a:r>
            <a:r>
              <a:rPr lang="en-US" sz="2400" dirty="0">
                <a:effectLst/>
                <a:latin typeface="Times New Roman" panose="02020603050405020304" pitchFamily="18" charset="0"/>
                <a:ea typeface="Calibri" panose="020F0502020204030204" pitchFamily="34" charset="0"/>
              </a:rPr>
              <a:t> </a:t>
            </a:r>
            <a:r>
              <a:rPr lang="en-US" sz="2400" dirty="0">
                <a:latin typeface="Times New Roman" panose="02020603050405020304" pitchFamily="18" charset="0"/>
                <a:ea typeface="Calibri" panose="020F0502020204030204" pitchFamily="34" charset="0"/>
              </a:rPr>
              <a:t>).</a:t>
            </a:r>
          </a:p>
          <a:p>
            <a:endParaRPr lang="en-US" sz="2400" dirty="0">
              <a:latin typeface="Times New Roman" panose="02020603050405020304" pitchFamily="18" charset="0"/>
              <a:cs typeface="Calibri" panose="020F0502020204030204" pitchFamily="34" charset="0"/>
            </a:endParaRPr>
          </a:p>
          <a:p>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Radiation emitted by radioactive chemicals such as Cesium, Uranium, Plutonium, etc., will have devastating long term and generational consequences in life forms due to their mutagenic (mutation causing) and carcinogenic (cancer causing) properties.</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3147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88EA7A-9E19-ABB8-1528-3DDE6F451704}"/>
              </a:ext>
            </a:extLst>
          </p:cNvPr>
          <p:cNvSpPr>
            <a:spLocks noGrp="1"/>
          </p:cNvSpPr>
          <p:nvPr>
            <p:ph idx="1"/>
          </p:nvPr>
        </p:nvSpPr>
        <p:spPr>
          <a:xfrm>
            <a:off x="528485" y="486697"/>
            <a:ext cx="10515600" cy="6371303"/>
          </a:xfrm>
        </p:spPr>
        <p:txBody>
          <a:bodyPr>
            <a:normAutofit/>
          </a:bodyPr>
          <a:lstStyle/>
          <a:p>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a:t>
            </a:r>
            <a:r>
              <a:rPr lang="en-US" sz="2400" dirty="0">
                <a:solidFill>
                  <a:srgbClr val="1B1B1B"/>
                </a:solidFill>
                <a:effectLst/>
                <a:latin typeface="Calibri" panose="020F0502020204030204" pitchFamily="34" charset="0"/>
                <a:ea typeface="Calibri" panose="020F0502020204030204" pitchFamily="34" charset="0"/>
                <a:cs typeface="Times New Roman" panose="02020603050405020304" pitchFamily="18" charset="0"/>
              </a:rPr>
              <a:t>Occupational Safety &amp; Health Administration's (OSHA), the </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 Environmental Protection Agency (EPA) and the National Fire Protection Association (</a:t>
            </a:r>
            <a:r>
              <a:rPr lang="en-US"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What are the NFPA Color Codes? (safetysign.com)</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have established a range of color-coded hazards to identify their nature indicated by specific symbols</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sz="2400" dirty="0">
              <a:solidFill>
                <a:srgbClr val="000000"/>
              </a:solidFill>
              <a:latin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48D96C64-734C-E38C-07D5-6E83C17174C1}"/>
              </a:ext>
            </a:extLst>
          </p:cNvPr>
          <p:cNvGraphicFramePr>
            <a:graphicFrameLocks noGrp="1"/>
          </p:cNvGraphicFramePr>
          <p:nvPr>
            <p:extLst>
              <p:ext uri="{D42A27DB-BD31-4B8C-83A1-F6EECF244321}">
                <p14:modId xmlns:p14="http://schemas.microsoft.com/office/powerpoint/2010/main" val="1310508514"/>
              </p:ext>
            </p:extLst>
          </p:nvPr>
        </p:nvGraphicFramePr>
        <p:xfrm>
          <a:off x="3048000" y="2170628"/>
          <a:ext cx="6096000" cy="3378683"/>
        </p:xfrm>
        <a:graphic>
          <a:graphicData uri="http://schemas.openxmlformats.org/drawingml/2006/table">
            <a:tbl>
              <a:tblPr firstRow="1" firstCol="1" bandRow="1">
                <a:tableStyleId>{5C22544A-7EE6-4342-B048-85BDC9FD1C3A}</a:tableStyleId>
              </a:tblPr>
              <a:tblGrid>
                <a:gridCol w="2032000">
                  <a:extLst>
                    <a:ext uri="{9D8B030D-6E8A-4147-A177-3AD203B41FA5}">
                      <a16:colId xmlns:a16="http://schemas.microsoft.com/office/drawing/2014/main" val="3990531843"/>
                    </a:ext>
                  </a:extLst>
                </a:gridCol>
                <a:gridCol w="2032000">
                  <a:extLst>
                    <a:ext uri="{9D8B030D-6E8A-4147-A177-3AD203B41FA5}">
                      <a16:colId xmlns:a16="http://schemas.microsoft.com/office/drawing/2014/main" val="2087679020"/>
                    </a:ext>
                  </a:extLst>
                </a:gridCol>
                <a:gridCol w="2032000">
                  <a:extLst>
                    <a:ext uri="{9D8B030D-6E8A-4147-A177-3AD203B41FA5}">
                      <a16:colId xmlns:a16="http://schemas.microsoft.com/office/drawing/2014/main" val="1952954403"/>
                    </a:ext>
                  </a:extLst>
                </a:gridCol>
              </a:tblGrid>
              <a:tr h="376491">
                <a:tc gridSpan="3">
                  <a:txBody>
                    <a:bodyPr/>
                    <a:lstStyle/>
                    <a:p>
                      <a:pPr marL="0" marR="0">
                        <a:lnSpc>
                          <a:spcPct val="106000"/>
                        </a:lnSpc>
                        <a:spcBef>
                          <a:spcPts val="0"/>
                        </a:spcBef>
                        <a:spcAft>
                          <a:spcPts val="800"/>
                        </a:spcAft>
                      </a:pPr>
                      <a:r>
                        <a:rPr lang="en-US" sz="1600" dirty="0">
                          <a:effectLst/>
                        </a:rPr>
                        <a:t>Table 6.1: Hazardous Materials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45617190"/>
                  </a:ext>
                </a:extLst>
              </a:tr>
              <a:tr h="294920">
                <a:tc>
                  <a:txBody>
                    <a:bodyPr/>
                    <a:lstStyle/>
                    <a:p>
                      <a:pPr marL="0" marR="0" algn="ctr">
                        <a:lnSpc>
                          <a:spcPct val="106000"/>
                        </a:lnSpc>
                        <a:spcBef>
                          <a:spcPts val="0"/>
                        </a:spcBef>
                        <a:spcAft>
                          <a:spcPts val="800"/>
                        </a:spcAft>
                      </a:pPr>
                      <a:r>
                        <a:rPr lang="en-US" sz="1200" dirty="0">
                          <a:solidFill>
                            <a:schemeClr val="bg1"/>
                          </a:solidFill>
                          <a:effectLst/>
                        </a:rPr>
                        <a:t>Hazard Class</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6000"/>
                        </a:lnSpc>
                        <a:spcBef>
                          <a:spcPts val="0"/>
                        </a:spcBef>
                        <a:spcAft>
                          <a:spcPts val="800"/>
                        </a:spcAft>
                      </a:pPr>
                      <a:r>
                        <a:rPr lang="en-US" sz="1200" b="1" dirty="0">
                          <a:effectLst/>
                        </a:rPr>
                        <a:t>Color</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6000"/>
                        </a:lnSpc>
                        <a:spcBef>
                          <a:spcPts val="0"/>
                        </a:spcBef>
                        <a:spcAft>
                          <a:spcPts val="800"/>
                        </a:spcAft>
                      </a:pPr>
                      <a:r>
                        <a:rPr lang="en-US" sz="1200" b="1" dirty="0">
                          <a:effectLst/>
                        </a:rPr>
                        <a:t>Symbol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82052487"/>
                  </a:ext>
                </a:extLst>
              </a:tr>
              <a:tr h="294920">
                <a:tc>
                  <a:txBody>
                    <a:bodyPr/>
                    <a:lstStyle/>
                    <a:p>
                      <a:pPr marL="0" marR="0">
                        <a:lnSpc>
                          <a:spcPct val="106000"/>
                        </a:lnSpc>
                        <a:spcBef>
                          <a:spcPts val="0"/>
                        </a:spcBef>
                        <a:spcAft>
                          <a:spcPts val="800"/>
                        </a:spcAft>
                      </a:pPr>
                      <a:r>
                        <a:rPr lang="en-US" sz="1200" dirty="0">
                          <a:effectLst/>
                        </a:rPr>
                        <a:t>Explosives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6000"/>
                        </a:lnSpc>
                        <a:spcBef>
                          <a:spcPts val="0"/>
                        </a:spcBef>
                        <a:spcAft>
                          <a:spcPts val="800"/>
                        </a:spcAft>
                      </a:pPr>
                      <a:r>
                        <a:rPr lang="en-US" sz="1200">
                          <a:effectLst/>
                        </a:rPr>
                        <a:t>Orange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6000"/>
                        </a:lnSpc>
                        <a:spcBef>
                          <a:spcPts val="0"/>
                        </a:spcBef>
                        <a:spcAft>
                          <a:spcPts val="800"/>
                        </a:spcAft>
                      </a:pPr>
                      <a:r>
                        <a:rPr lang="en-US" sz="1200" dirty="0">
                          <a:effectLst/>
                        </a:rPr>
                        <a:t>Starburst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89286303"/>
                  </a:ext>
                </a:extLst>
              </a:tr>
              <a:tr h="363554">
                <a:tc>
                  <a:txBody>
                    <a:bodyPr/>
                    <a:lstStyle/>
                    <a:p>
                      <a:pPr marL="0" marR="0">
                        <a:lnSpc>
                          <a:spcPct val="106000"/>
                        </a:lnSpc>
                        <a:spcBef>
                          <a:spcPts val="0"/>
                        </a:spcBef>
                        <a:spcAft>
                          <a:spcPts val="800"/>
                        </a:spcAft>
                      </a:pPr>
                      <a:r>
                        <a:rPr lang="en-US" sz="1200">
                          <a:effectLst/>
                        </a:rPr>
                        <a:t>Non-flammable Gases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6000"/>
                        </a:lnSpc>
                        <a:spcBef>
                          <a:spcPts val="0"/>
                        </a:spcBef>
                        <a:spcAft>
                          <a:spcPts val="800"/>
                        </a:spcAft>
                      </a:pPr>
                      <a:r>
                        <a:rPr lang="en-US" sz="1200">
                          <a:effectLst/>
                        </a:rPr>
                        <a:t>Green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6000"/>
                        </a:lnSpc>
                        <a:spcBef>
                          <a:spcPts val="0"/>
                        </a:spcBef>
                        <a:spcAft>
                          <a:spcPts val="800"/>
                        </a:spcAft>
                      </a:pPr>
                      <a:r>
                        <a:rPr lang="en-US" sz="1200">
                          <a:effectLst/>
                        </a:rPr>
                        <a:t>Cylinder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087648188"/>
                  </a:ext>
                </a:extLst>
              </a:tr>
              <a:tr h="574198">
                <a:tc>
                  <a:txBody>
                    <a:bodyPr/>
                    <a:lstStyle/>
                    <a:p>
                      <a:pPr marL="0" marR="0">
                        <a:lnSpc>
                          <a:spcPct val="106000"/>
                        </a:lnSpc>
                        <a:spcBef>
                          <a:spcPts val="0"/>
                        </a:spcBef>
                        <a:spcAft>
                          <a:spcPts val="800"/>
                        </a:spcAft>
                      </a:pPr>
                      <a:r>
                        <a:rPr lang="en-US" sz="1200" dirty="0">
                          <a:effectLst/>
                        </a:rPr>
                        <a:t>Flammable Gases or Liquids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6000"/>
                        </a:lnSpc>
                        <a:spcBef>
                          <a:spcPts val="0"/>
                        </a:spcBef>
                        <a:spcAft>
                          <a:spcPts val="800"/>
                        </a:spcAft>
                      </a:pPr>
                      <a:r>
                        <a:rPr lang="en-US" sz="1200" dirty="0">
                          <a:effectLst/>
                        </a:rPr>
                        <a:t>Red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6000"/>
                        </a:lnSpc>
                        <a:spcBef>
                          <a:spcPts val="0"/>
                        </a:spcBef>
                        <a:spcAft>
                          <a:spcPts val="800"/>
                        </a:spcAft>
                      </a:pPr>
                      <a:r>
                        <a:rPr lang="en-US" sz="1200">
                          <a:effectLst/>
                        </a:rPr>
                        <a:t>Flame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46050359"/>
                  </a:ext>
                </a:extLst>
              </a:tr>
              <a:tr h="294920">
                <a:tc>
                  <a:txBody>
                    <a:bodyPr/>
                    <a:lstStyle/>
                    <a:p>
                      <a:pPr marL="0" marR="0">
                        <a:lnSpc>
                          <a:spcPct val="106000"/>
                        </a:lnSpc>
                        <a:spcBef>
                          <a:spcPts val="0"/>
                        </a:spcBef>
                        <a:spcAft>
                          <a:spcPts val="800"/>
                        </a:spcAft>
                      </a:pPr>
                      <a:r>
                        <a:rPr lang="en-US" sz="1200">
                          <a:effectLst/>
                        </a:rPr>
                        <a:t>Flammable Solids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6000"/>
                        </a:lnSpc>
                        <a:spcBef>
                          <a:spcPts val="0"/>
                        </a:spcBef>
                        <a:spcAft>
                          <a:spcPts val="800"/>
                        </a:spcAft>
                      </a:pPr>
                      <a:r>
                        <a:rPr lang="en-US" sz="1200">
                          <a:effectLst/>
                        </a:rPr>
                        <a:t>Red/White Stripes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6000"/>
                        </a:lnSpc>
                        <a:spcBef>
                          <a:spcPts val="0"/>
                        </a:spcBef>
                        <a:spcAft>
                          <a:spcPts val="800"/>
                        </a:spcAft>
                      </a:pPr>
                      <a:r>
                        <a:rPr lang="en-US" sz="1200">
                          <a:effectLst/>
                        </a:rPr>
                        <a:t>Flame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534901265"/>
                  </a:ext>
                </a:extLst>
              </a:tr>
              <a:tr h="294920">
                <a:tc>
                  <a:txBody>
                    <a:bodyPr/>
                    <a:lstStyle/>
                    <a:p>
                      <a:pPr marL="0" marR="0">
                        <a:lnSpc>
                          <a:spcPct val="106000"/>
                        </a:lnSpc>
                        <a:spcBef>
                          <a:spcPts val="0"/>
                        </a:spcBef>
                        <a:spcAft>
                          <a:spcPts val="800"/>
                        </a:spcAft>
                      </a:pPr>
                      <a:r>
                        <a:rPr lang="en-US" sz="1200">
                          <a:effectLst/>
                        </a:rPr>
                        <a:t>Oxidizers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6000"/>
                        </a:lnSpc>
                        <a:spcBef>
                          <a:spcPts val="0"/>
                        </a:spcBef>
                        <a:spcAft>
                          <a:spcPts val="800"/>
                        </a:spcAft>
                      </a:pPr>
                      <a:r>
                        <a:rPr lang="en-US" sz="1200">
                          <a:effectLst/>
                        </a:rPr>
                        <a:t>Yellow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6000"/>
                        </a:lnSpc>
                        <a:spcBef>
                          <a:spcPts val="0"/>
                        </a:spcBef>
                        <a:spcAft>
                          <a:spcPts val="800"/>
                        </a:spcAft>
                      </a:pPr>
                      <a:r>
                        <a:rPr lang="en-US" sz="1200">
                          <a:effectLst/>
                        </a:rPr>
                        <a:t>Flaming Ball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440940046"/>
                  </a:ext>
                </a:extLst>
              </a:tr>
              <a:tr h="294920">
                <a:tc>
                  <a:txBody>
                    <a:bodyPr/>
                    <a:lstStyle/>
                    <a:p>
                      <a:pPr marL="0" marR="0">
                        <a:lnSpc>
                          <a:spcPct val="106000"/>
                        </a:lnSpc>
                        <a:spcBef>
                          <a:spcPts val="0"/>
                        </a:spcBef>
                        <a:spcAft>
                          <a:spcPts val="800"/>
                        </a:spcAft>
                      </a:pPr>
                      <a:r>
                        <a:rPr lang="en-US" sz="1200">
                          <a:effectLst/>
                        </a:rPr>
                        <a:t>Poisons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6000"/>
                        </a:lnSpc>
                        <a:spcBef>
                          <a:spcPts val="0"/>
                        </a:spcBef>
                        <a:spcAft>
                          <a:spcPts val="800"/>
                        </a:spcAft>
                      </a:pPr>
                      <a:r>
                        <a:rPr lang="en-US" sz="1200">
                          <a:effectLst/>
                        </a:rPr>
                        <a:t>White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6000"/>
                        </a:lnSpc>
                        <a:spcBef>
                          <a:spcPts val="0"/>
                        </a:spcBef>
                        <a:spcAft>
                          <a:spcPts val="800"/>
                        </a:spcAft>
                      </a:pPr>
                      <a:r>
                        <a:rPr lang="en-US" sz="1200">
                          <a:effectLst/>
                        </a:rPr>
                        <a:t>Skull &amp; Crossbones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27673457"/>
                  </a:ext>
                </a:extLst>
              </a:tr>
              <a:tr h="294920">
                <a:tc>
                  <a:txBody>
                    <a:bodyPr/>
                    <a:lstStyle/>
                    <a:p>
                      <a:pPr marL="0" marR="0">
                        <a:lnSpc>
                          <a:spcPct val="106000"/>
                        </a:lnSpc>
                        <a:spcBef>
                          <a:spcPts val="0"/>
                        </a:spcBef>
                        <a:spcAft>
                          <a:spcPts val="800"/>
                        </a:spcAft>
                      </a:pPr>
                      <a:r>
                        <a:rPr lang="en-US" sz="1200">
                          <a:effectLst/>
                        </a:rPr>
                        <a:t>Radioactives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6000"/>
                        </a:lnSpc>
                        <a:spcBef>
                          <a:spcPts val="0"/>
                        </a:spcBef>
                        <a:spcAft>
                          <a:spcPts val="800"/>
                        </a:spcAft>
                      </a:pPr>
                      <a:r>
                        <a:rPr lang="en-US" sz="1200">
                          <a:effectLst/>
                        </a:rPr>
                        <a:t>Yellow/White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6000"/>
                        </a:lnSpc>
                        <a:spcBef>
                          <a:spcPts val="0"/>
                        </a:spcBef>
                        <a:spcAft>
                          <a:spcPts val="800"/>
                        </a:spcAft>
                      </a:pPr>
                      <a:r>
                        <a:rPr lang="en-US" sz="1200" dirty="0">
                          <a:effectLst/>
                        </a:rPr>
                        <a:t>Propeller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357070511"/>
                  </a:ext>
                </a:extLst>
              </a:tr>
              <a:tr h="294920">
                <a:tc>
                  <a:txBody>
                    <a:bodyPr/>
                    <a:lstStyle/>
                    <a:p>
                      <a:pPr marL="0" marR="0">
                        <a:lnSpc>
                          <a:spcPct val="106000"/>
                        </a:lnSpc>
                        <a:spcBef>
                          <a:spcPts val="0"/>
                        </a:spcBef>
                        <a:spcAft>
                          <a:spcPts val="800"/>
                        </a:spcAft>
                      </a:pPr>
                      <a:r>
                        <a:rPr lang="en-US" sz="1200" dirty="0">
                          <a:effectLst/>
                        </a:rPr>
                        <a:t>Corrosives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6000"/>
                        </a:lnSpc>
                        <a:spcBef>
                          <a:spcPts val="0"/>
                        </a:spcBef>
                        <a:spcAft>
                          <a:spcPts val="800"/>
                        </a:spcAft>
                      </a:pPr>
                      <a:r>
                        <a:rPr lang="en-US" sz="1200" dirty="0">
                          <a:effectLst/>
                        </a:rPr>
                        <a:t>White/Black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6000"/>
                        </a:lnSpc>
                        <a:spcBef>
                          <a:spcPts val="0"/>
                        </a:spcBef>
                        <a:spcAft>
                          <a:spcPts val="800"/>
                        </a:spcAft>
                      </a:pPr>
                      <a:r>
                        <a:rPr lang="en-US" sz="1200" dirty="0">
                          <a:effectLst/>
                        </a:rPr>
                        <a:t>Test Tube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536979503"/>
                  </a:ext>
                </a:extLst>
              </a:tr>
            </a:tbl>
          </a:graphicData>
        </a:graphic>
      </p:graphicFrame>
      <p:sp>
        <p:nvSpPr>
          <p:cNvPr id="7" name="TextBox 6">
            <a:extLst>
              <a:ext uri="{FF2B5EF4-FFF2-40B4-BE49-F238E27FC236}">
                <a16:creationId xmlns:a16="http://schemas.microsoft.com/office/drawing/2014/main" id="{47F4BD44-D126-49CC-FD79-967226D96899}"/>
              </a:ext>
            </a:extLst>
          </p:cNvPr>
          <p:cNvSpPr txBox="1"/>
          <p:nvPr/>
        </p:nvSpPr>
        <p:spPr>
          <a:xfrm>
            <a:off x="2612922" y="5724972"/>
            <a:ext cx="8536857" cy="646331"/>
          </a:xfrm>
          <a:prstGeom prst="rect">
            <a:avLst/>
          </a:prstGeom>
          <a:noFill/>
        </p:spPr>
        <p:txBody>
          <a:bodyPr wrap="square">
            <a:spAutoFit/>
          </a:bodyPr>
          <a:lstStyle/>
          <a:p>
            <a:pPr marL="0" marR="0">
              <a:spcBef>
                <a:spcPts val="0"/>
              </a:spcBef>
              <a:spcAft>
                <a:spcPts val="0"/>
              </a:spcAft>
            </a:pP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Source: The Occupational Safety &amp; Health Administration's (OSHA) </a:t>
            </a:r>
            <a:r>
              <a:rPr lang="en-US" sz="1800" u="sng" dirty="0">
                <a:solidFill>
                  <a:srgbClr val="1A4480"/>
                </a:solidFill>
                <a:effectLst/>
                <a:latin typeface="Calibri" panose="020F0502020204030204" pitchFamily="34" charset="0"/>
                <a:ea typeface="Times New Roman" panose="02020603050405020304" pitchFamily="18" charset="0"/>
                <a:cs typeface="Calibri" panose="020F0502020204030204" pitchFamily="34" charset="0"/>
                <a:hlinkClick r:id="rId3"/>
              </a:rPr>
              <a:t>Hazard Communication Standard</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484351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0062AA-33F3-509E-74C4-059DD12288C2}"/>
              </a:ext>
            </a:extLst>
          </p:cNvPr>
          <p:cNvSpPr>
            <a:spLocks noGrp="1"/>
          </p:cNvSpPr>
          <p:nvPr>
            <p:ph idx="1"/>
          </p:nvPr>
        </p:nvSpPr>
        <p:spPr>
          <a:xfrm>
            <a:off x="412955" y="832658"/>
            <a:ext cx="6061587" cy="5785435"/>
          </a:xfrm>
        </p:spPr>
        <p:txBody>
          <a:bodyPr>
            <a:normAutofit lnSpcReduction="10000"/>
          </a:bodyPr>
          <a:lstStyle/>
          <a:p>
            <a:pPr>
              <a:buClr>
                <a:schemeClr val="tx1"/>
              </a:buClr>
            </a:pPr>
            <a:r>
              <a:rPr lang="en-US" sz="24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Lead</a:t>
            </a:r>
            <a:r>
              <a:rPr lang="en-US" sz="2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(Pb) </a:t>
            </a:r>
            <a:r>
              <a:rPr lang="en-US" sz="2400" dirty="0">
                <a:effectLst/>
                <a:latin typeface="Calibri" panose="020F0502020204030204" pitchFamily="34" charset="0"/>
                <a:ea typeface="Calibri" panose="020F0502020204030204" pitchFamily="34" charset="0"/>
                <a:cs typeface="Times New Roman" panose="02020603050405020304" pitchFamily="18" charset="0"/>
              </a:rPr>
              <a:t>is a metal that occurs naturally in the rocks and soil of the Earth’s crust. It is also released from mining, manufacturing, and the combustion (burning) of fossil fuels such as coal, oil, gasoline, and natural gas.</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2400" b="1" dirty="0">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More notably, lead is used to produce batteries, pipes, roofing, scientific electronic equipment, military tracking systems, medical devices, and products to shield X-rays and nuclear radiation. It is used in ceramic glazes and crystal glassware. </a:t>
            </a:r>
            <a:endParaRPr lang="en-US" sz="2400" b="1" dirty="0">
              <a:latin typeface="Calibri" panose="020F0502020204030204" pitchFamily="34" charset="0"/>
              <a:cs typeface="Times New Roman" panose="02020603050405020304" pitchFamily="18" charset="0"/>
            </a:endParaRPr>
          </a:p>
          <a:p>
            <a:endParaRPr lang="en-US" sz="2400" b="1" dirty="0">
              <a:latin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Times New Roman" panose="02020603050405020304" pitchFamily="18" charset="0"/>
                <a:cs typeface="Calibri" panose="020F0502020204030204" pitchFamily="34" charset="0"/>
              </a:rPr>
              <a:t>The U.S. Food and Drug Administration has set a limit on the amount of lead that can be used in ceramics.</a:t>
            </a:r>
          </a:p>
          <a:p>
            <a:endParaRPr lang="en-US" sz="2400" dirty="0"/>
          </a:p>
        </p:txBody>
      </p:sp>
      <p:sp>
        <p:nvSpPr>
          <p:cNvPr id="4" name="Title 1">
            <a:extLst>
              <a:ext uri="{FF2B5EF4-FFF2-40B4-BE49-F238E27FC236}">
                <a16:creationId xmlns:a16="http://schemas.microsoft.com/office/drawing/2014/main" id="{0C4C0538-8394-F605-B713-F5722891CB9F}"/>
              </a:ext>
            </a:extLst>
          </p:cNvPr>
          <p:cNvSpPr>
            <a:spLocks noGrp="1"/>
          </p:cNvSpPr>
          <p:nvPr>
            <p:ph type="title"/>
          </p:nvPr>
        </p:nvSpPr>
        <p:spPr>
          <a:xfrm>
            <a:off x="412955" y="-3932"/>
            <a:ext cx="3126658" cy="836590"/>
          </a:xfrm>
        </p:spPr>
        <p:txBody>
          <a:bodyPr anchor="b">
            <a:normAutofit/>
          </a:bodyPr>
          <a:lstStyle/>
          <a:p>
            <a:r>
              <a:rPr lang="en-US" sz="3600" b="1" dirty="0">
                <a:effectLst>
                  <a:outerShdw blurRad="38100" dist="38100" dir="2700000" algn="tl">
                    <a:srgbClr val="000000">
                      <a:alpha val="43137"/>
                    </a:srgbClr>
                  </a:outerShdw>
                </a:effectLst>
              </a:rPr>
              <a:t>Heavy Metals</a:t>
            </a:r>
            <a:endParaRPr lang="en-US" sz="3600" dirty="0">
              <a:effectLst>
                <a:outerShdw blurRad="38100" dist="38100" dir="2700000" algn="tl">
                  <a:srgbClr val="000000">
                    <a:alpha val="43137"/>
                  </a:srgbClr>
                </a:outerShdw>
              </a:effectLst>
            </a:endParaRPr>
          </a:p>
        </p:txBody>
      </p:sp>
      <p:pic>
        <p:nvPicPr>
          <p:cNvPr id="12" name="Picture 11">
            <a:extLst>
              <a:ext uri="{FF2B5EF4-FFF2-40B4-BE49-F238E27FC236}">
                <a16:creationId xmlns:a16="http://schemas.microsoft.com/office/drawing/2014/main" id="{A6050070-D092-FA98-4D54-0BB9417BF5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1801" y="954577"/>
            <a:ext cx="4837174" cy="4837174"/>
          </a:xfrm>
          <a:prstGeom prst="rect">
            <a:avLst/>
          </a:prstGeom>
          <a:noFill/>
          <a:ln>
            <a:noFill/>
          </a:ln>
        </p:spPr>
      </p:pic>
      <p:sp>
        <p:nvSpPr>
          <p:cNvPr id="18" name="TextBox 17">
            <a:extLst>
              <a:ext uri="{FF2B5EF4-FFF2-40B4-BE49-F238E27FC236}">
                <a16:creationId xmlns:a16="http://schemas.microsoft.com/office/drawing/2014/main" id="{98DB6961-62C9-E990-9A3E-FD9E4E7B1856}"/>
              </a:ext>
            </a:extLst>
          </p:cNvPr>
          <p:cNvSpPr txBox="1"/>
          <p:nvPr/>
        </p:nvSpPr>
        <p:spPr>
          <a:xfrm>
            <a:off x="6667255" y="5910207"/>
            <a:ext cx="5806439" cy="707886"/>
          </a:xfrm>
          <a:prstGeom prst="rect">
            <a:avLst/>
          </a:prstGeom>
          <a:noFill/>
        </p:spPr>
        <p:txBody>
          <a:bodyPr wrap="square">
            <a:spAutoFit/>
          </a:bodyPr>
          <a:lstStyle/>
          <a:p>
            <a:pPr marL="0" marR="0"/>
            <a:r>
              <a:rPr lang="en-US" sz="2000" dirty="0">
                <a:effectLst/>
                <a:latin typeface="Calibri" panose="020F0502020204030204" pitchFamily="34" charset="0"/>
                <a:ea typeface="Times New Roman" panose="02020603050405020304" pitchFamily="18" charset="0"/>
                <a:cs typeface="Calibri" panose="020F0502020204030204" pitchFamily="34" charset="0"/>
              </a:rPr>
              <a:t>(</a:t>
            </a:r>
            <a:r>
              <a:rPr lang="en-US" dirty="0">
                <a:effectLst/>
                <a:latin typeface="Calibri" panose="020F0502020204030204" pitchFamily="34" charset="0"/>
                <a:ea typeface="Times New Roman" panose="02020603050405020304" pitchFamily="18" charset="0"/>
                <a:cs typeface="Calibri" panose="020F0502020204030204" pitchFamily="34" charset="0"/>
              </a:rPr>
              <a:t>Source: </a:t>
            </a:r>
            <a:r>
              <a:rPr lang="en-US"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lbp_in_the_home_1.jpg )(500×500) epa.gov)</a:t>
            </a:r>
            <a:endParaRPr lang="en-US"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145408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9A980D-DC02-1A46-AEE2-1A5EA3D8931E}"/>
              </a:ext>
            </a:extLst>
          </p:cNvPr>
          <p:cNvSpPr>
            <a:spLocks noGrp="1"/>
          </p:cNvSpPr>
          <p:nvPr>
            <p:ph idx="1"/>
          </p:nvPr>
        </p:nvSpPr>
        <p:spPr>
          <a:xfrm>
            <a:off x="189272" y="308128"/>
            <a:ext cx="7332405" cy="6005769"/>
          </a:xfrm>
        </p:spPr>
        <p:txBody>
          <a:bodyPr>
            <a:normAutofit fontScale="92500"/>
          </a:bodyPr>
          <a:lstStyle/>
          <a:p>
            <a:pPr>
              <a:buClr>
                <a:schemeClr val="tx1"/>
              </a:buClr>
            </a:pPr>
            <a:r>
              <a:rPr lang="en-US" sz="2400" b="1" dirty="0">
                <a:solidFill>
                  <a:schemeClr val="accent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Arsenic</a:t>
            </a:r>
            <a:r>
              <a:rPr lang="en-US" sz="2400" dirty="0">
                <a:solidFill>
                  <a:schemeClr val="accent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(As) </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a naturally occurring element that is normally present throughout our environment in water, soil, dust, air, and food.  </a:t>
            </a:r>
          </a:p>
          <a:p>
            <a:endParaRPr lang="en-US" sz="2400" dirty="0">
              <a:solidFill>
                <a:srgbClr val="000000"/>
              </a:solidFill>
              <a:latin typeface="Calibri" panose="020F0502020204030204" pitchFamily="34" charset="0"/>
              <a:cs typeface="Calibri" panose="020F0502020204030204" pitchFamily="34" charset="0"/>
            </a:endParaRPr>
          </a:p>
          <a:p>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arsenic from farming and smelting tends to bind strongly to soil and is expected to remain near the surface of the land for hundreds of years as a long-term source of exposure</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endParaRPr lang="en-US" sz="1800" dirty="0">
              <a:solidFill>
                <a:srgbClr val="000000"/>
              </a:solidFill>
              <a:latin typeface="Calibri" panose="020F0502020204030204" pitchFamily="34" charset="0"/>
              <a:cs typeface="Calibri" panose="020F0502020204030204" pitchFamily="34" charset="0"/>
            </a:endParaRPr>
          </a:p>
          <a:p>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Most arsenic gets into the body through ingestion of food or water. Arsenic in drinking water is a problem in many countries around the world, including Bangladesh, Chile, China, Vietnam, Taiwan, India, and the United States.</a:t>
            </a:r>
          </a:p>
          <a:p>
            <a:endPar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low </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levels, arsenic </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can interfere with the body’s endocrine system. Arsenic is also a known human carcinogen associated with skin, lung, bladder, kidney, and liver cancer.</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pic>
        <p:nvPicPr>
          <p:cNvPr id="8" name="Picture 7" descr="Open hands look like they have patches of ash on them as a result of arsenic poisoning">
            <a:extLst>
              <a:ext uri="{FF2B5EF4-FFF2-40B4-BE49-F238E27FC236}">
                <a16:creationId xmlns:a16="http://schemas.microsoft.com/office/drawing/2014/main" id="{859762D5-3407-5E00-A2FC-5C04761D88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97921" y="1241572"/>
            <a:ext cx="3636273" cy="2546788"/>
          </a:xfrm>
          <a:prstGeom prst="rect">
            <a:avLst/>
          </a:prstGeom>
          <a:noFill/>
          <a:ln>
            <a:noFill/>
          </a:ln>
        </p:spPr>
      </p:pic>
      <p:sp>
        <p:nvSpPr>
          <p:cNvPr id="10" name="TextBox 9">
            <a:extLst>
              <a:ext uri="{FF2B5EF4-FFF2-40B4-BE49-F238E27FC236}">
                <a16:creationId xmlns:a16="http://schemas.microsoft.com/office/drawing/2014/main" id="{2FB40AB0-EAA2-00B2-BA59-28152487E4EA}"/>
              </a:ext>
            </a:extLst>
          </p:cNvPr>
          <p:cNvSpPr txBox="1"/>
          <p:nvPr/>
        </p:nvSpPr>
        <p:spPr>
          <a:xfrm>
            <a:off x="7739198" y="3923287"/>
            <a:ext cx="4011561" cy="1815882"/>
          </a:xfrm>
          <a:prstGeom prst="rect">
            <a:avLst/>
          </a:prstGeom>
          <a:noFill/>
        </p:spPr>
        <p:txBody>
          <a:bodyPr wrap="square">
            <a:spAutoFit/>
          </a:bodyPr>
          <a:lstStyle/>
          <a:p>
            <a:r>
              <a:rPr lang="en-US" sz="1600" dirty="0">
                <a:effectLst/>
                <a:latin typeface="Calibri" panose="020F0502020204030204" pitchFamily="34" charset="0"/>
                <a:ea typeface="Times New Roman" panose="02020603050405020304" pitchFamily="18" charset="0"/>
                <a:cs typeface="Calibri" panose="020F0502020204030204" pitchFamily="34" charset="0"/>
              </a:rPr>
              <a:t>Figure 6.2: This figure shows patchy areas of dark skin pigmentation (arsenical hyperkeratosis) on the palms of the hands, a symptom of arsenic poisoning. Image and caption (modified) from </a:t>
            </a:r>
            <a:r>
              <a:rPr lang="en-US" sz="16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tooltip="https://www.atsdr.cdc.gov/csem/csem.asp?csem=1&amp;po=11"/>
              </a:rPr>
              <a:t>Agency for Toxic Substances and Disease Registry/CDC</a:t>
            </a:r>
            <a:r>
              <a:rPr lang="en-US" sz="1600" dirty="0">
                <a:effectLst/>
                <a:latin typeface="Calibri" panose="020F0502020204030204" pitchFamily="34" charset="0"/>
                <a:ea typeface="Times New Roman" panose="02020603050405020304" pitchFamily="18" charset="0"/>
                <a:cs typeface="Calibri" panose="020F0502020204030204" pitchFamily="34" charset="0"/>
              </a:rPr>
              <a:t> (public domain</a:t>
            </a:r>
            <a:r>
              <a:rPr lang="en-US" sz="16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4173808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046236-0677-EA3E-4414-8CA7F6B8BC09}"/>
              </a:ext>
            </a:extLst>
          </p:cNvPr>
          <p:cNvSpPr>
            <a:spLocks noGrp="1"/>
          </p:cNvSpPr>
          <p:nvPr>
            <p:ph idx="1"/>
          </p:nvPr>
        </p:nvSpPr>
        <p:spPr>
          <a:xfrm>
            <a:off x="250971" y="424663"/>
            <a:ext cx="10515600" cy="6194251"/>
          </a:xfrm>
        </p:spPr>
        <p:txBody>
          <a:bodyPr/>
          <a:lstStyle/>
          <a:p>
            <a:pPr>
              <a:buClr>
                <a:schemeClr val="tx1"/>
              </a:buClr>
            </a:pPr>
            <a:r>
              <a:rPr lang="en-US" sz="2400" b="1" dirty="0">
                <a:solidFill>
                  <a:srgbClr val="C00000"/>
                </a:solidFill>
              </a:rPr>
              <a:t>DDT</a:t>
            </a:r>
            <a:r>
              <a:rPr lang="en-US" sz="2400" dirty="0"/>
              <a:t> (dichloro-diphenyl-trichloroethane) a synthetic insecticide was developed and used to combat malaria, typhus, and other insect-borne human diseases.</a:t>
            </a:r>
          </a:p>
          <a:p>
            <a:endParaRPr lang="en-US" sz="2400" dirty="0"/>
          </a:p>
          <a:p>
            <a:r>
              <a:rPr lang="en-US" sz="2400" dirty="0"/>
              <a:t>DDT's quick success as a pesticide and broad use in the United States and other countries led to the development of resistance and bioaccumulation by many insect pest species and higher animals in food chains and food webs. (Source: </a:t>
            </a:r>
            <a:r>
              <a:rPr lang="en-US" sz="2400" u="sng" dirty="0">
                <a:hlinkClick r:id="rId2"/>
              </a:rPr>
              <a:t>DDT - A Brief History and Status | US EPA</a:t>
            </a:r>
            <a:r>
              <a:rPr lang="en-US" sz="2400" dirty="0"/>
              <a:t>)</a:t>
            </a:r>
          </a:p>
          <a:p>
            <a:endParaRPr lang="en-US" sz="2400" dirty="0"/>
          </a:p>
          <a:p>
            <a:endParaRPr lang="en-US" sz="2400" dirty="0"/>
          </a:p>
          <a:p>
            <a:pPr marL="0" indent="0">
              <a:buNone/>
            </a:pPr>
            <a:endParaRPr lang="en-US" dirty="0"/>
          </a:p>
        </p:txBody>
      </p:sp>
      <p:pic>
        <p:nvPicPr>
          <p:cNvPr id="4" name="Picture 3" descr="A Bald Eagle with its wings spread in the air. It has a brown body, white head and neck, yellow feet, and a yellow, hooked beak.">
            <a:extLst>
              <a:ext uri="{FF2B5EF4-FFF2-40B4-BE49-F238E27FC236}">
                <a16:creationId xmlns:a16="http://schemas.microsoft.com/office/drawing/2014/main" id="{C74D1F86-ACF8-42F4-AEB9-F4518FF52E6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25429" y="3429000"/>
            <a:ext cx="3448574" cy="2762482"/>
          </a:xfrm>
          <a:prstGeom prst="rect">
            <a:avLst/>
          </a:prstGeom>
          <a:noFill/>
          <a:ln>
            <a:noFill/>
          </a:ln>
        </p:spPr>
      </p:pic>
      <p:sp>
        <p:nvSpPr>
          <p:cNvPr id="5" name="Rectangle 4">
            <a:extLst>
              <a:ext uri="{FF2B5EF4-FFF2-40B4-BE49-F238E27FC236}">
                <a16:creationId xmlns:a16="http://schemas.microsoft.com/office/drawing/2014/main" id="{0FCD6B22-483B-4FEE-813B-940574AA0BCB}"/>
              </a:ext>
            </a:extLst>
          </p:cNvPr>
          <p:cNvSpPr/>
          <p:nvPr/>
        </p:nvSpPr>
        <p:spPr>
          <a:xfrm>
            <a:off x="5269335" y="4165784"/>
            <a:ext cx="5101903" cy="1254318"/>
          </a:xfrm>
          <a:prstGeom prst="rect">
            <a:avLst/>
          </a:prstGeom>
        </p:spPr>
        <p:txBody>
          <a:bodyPr wrap="square">
            <a:spAutoFit/>
          </a:bodyPr>
          <a:lstStyle/>
          <a:p>
            <a:pPr algn="just">
              <a:lnSpc>
                <a:spcPct val="106000"/>
              </a:lnSpc>
              <a:spcAft>
                <a:spcPts val="800"/>
              </a:spcAft>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Figure 6.5: DDT pesticide residue in fish and other prey poisoned Bald Eagles, causing eggshell thinning that resulted in widespread nesting failures.</a:t>
            </a:r>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Image by </a:t>
            </a:r>
            <a:r>
              <a:rPr lang="en-US"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tooltip="https://www.fws.gov/endangered/map/ESA_success_stories/ME/ME_story4/index.html"/>
              </a:rPr>
              <a:t>Ron Holmes/USFWS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(public domain).</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4230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1620F1-C7E3-485E-9A82-B706A9C095CA}"/>
              </a:ext>
            </a:extLst>
          </p:cNvPr>
          <p:cNvSpPr>
            <a:spLocks noGrp="1"/>
          </p:cNvSpPr>
          <p:nvPr>
            <p:ph idx="1"/>
          </p:nvPr>
        </p:nvSpPr>
        <p:spPr>
          <a:xfrm>
            <a:off x="276137" y="735055"/>
            <a:ext cx="11451672" cy="4351338"/>
          </a:xfrm>
        </p:spPr>
        <p:txBody>
          <a:bodyPr>
            <a:normAutofit/>
          </a:bodyPr>
          <a:lstStyle/>
          <a:p>
            <a:pPr>
              <a:buClr>
                <a:schemeClr val="tx1"/>
              </a:buClr>
            </a:pPr>
            <a:r>
              <a:rPr lang="en-US" sz="2400" b="1" dirty="0">
                <a:solidFill>
                  <a:schemeClr val="accent2">
                    <a:lumMod val="75000"/>
                  </a:schemeClr>
                </a:solidFill>
                <a:latin typeface="Calibri" panose="020F0502020204030204" pitchFamily="34" charset="0"/>
                <a:cs typeface="Calibri" panose="020F0502020204030204" pitchFamily="34" charset="0"/>
              </a:rPr>
              <a:t>Radon</a:t>
            </a:r>
            <a:r>
              <a:rPr lang="en-US" sz="2400" dirty="0">
                <a:latin typeface="Calibri" panose="020F0502020204030204" pitchFamily="34" charset="0"/>
                <a:cs typeface="Calibri" panose="020F0502020204030204" pitchFamily="34" charset="0"/>
              </a:rPr>
              <a:t> is a natural inert gas that emits radioactive particles from the soil into the atmosphere and causes lung cancer over a period of long exposures (figure 6.6). This is the second leading cause of lung cancer in the United States of America (</a:t>
            </a:r>
            <a:r>
              <a:rPr lang="en-US" sz="2400" u="sng" dirty="0">
                <a:latin typeface="Calibri" panose="020F0502020204030204" pitchFamily="34" charset="0"/>
                <a:cs typeface="Calibri" panose="020F0502020204030204" pitchFamily="34" charset="0"/>
                <a:hlinkClick r:id="rId2"/>
              </a:rPr>
              <a:t>Radon and Your Health | NCEH | CDC</a:t>
            </a:r>
            <a:r>
              <a:rPr lang="en-US" sz="2400" dirty="0">
                <a:latin typeface="Calibri" panose="020F0502020204030204" pitchFamily="34" charset="0"/>
                <a:cs typeface="Calibri" panose="020F0502020204030204" pitchFamily="34" charset="0"/>
              </a:rPr>
              <a:t>).</a:t>
            </a:r>
          </a:p>
          <a:p>
            <a:pPr>
              <a:buClr>
                <a:schemeClr val="tx1"/>
              </a:buClr>
            </a:pPr>
            <a:endParaRPr lang="en-US" dirty="0"/>
          </a:p>
          <a:p>
            <a:pPr>
              <a:buClr>
                <a:schemeClr val="tx1"/>
              </a:buClr>
            </a:pPr>
            <a:endParaRPr lang="en-US" dirty="0"/>
          </a:p>
          <a:p>
            <a:pPr>
              <a:buClr>
                <a:schemeClr val="tx1"/>
              </a:buClr>
            </a:pPr>
            <a:endParaRPr lang="en-US" dirty="0"/>
          </a:p>
          <a:p>
            <a:pPr>
              <a:buClr>
                <a:schemeClr val="tx1"/>
              </a:buClr>
            </a:pPr>
            <a:endParaRPr lang="en-US" dirty="0"/>
          </a:p>
          <a:p>
            <a:pPr>
              <a:buClr>
                <a:schemeClr val="tx1"/>
              </a:buClr>
            </a:pPr>
            <a:endParaRPr lang="en-US" dirty="0"/>
          </a:p>
          <a:p>
            <a:pPr>
              <a:buClr>
                <a:schemeClr val="tx1"/>
              </a:buClr>
            </a:pPr>
            <a:endParaRPr lang="en-US" dirty="0"/>
          </a:p>
          <a:p>
            <a:pPr>
              <a:buClr>
                <a:schemeClr val="tx1"/>
              </a:buClr>
            </a:pPr>
            <a:endParaRPr lang="en-US" dirty="0"/>
          </a:p>
        </p:txBody>
      </p:sp>
      <p:pic>
        <p:nvPicPr>
          <p:cNvPr id="4" name="Picture 3" descr="House diagram showing radon from the basement entering through cracks in the floors or walls">
            <a:extLst>
              <a:ext uri="{FF2B5EF4-FFF2-40B4-BE49-F238E27FC236}">
                <a16:creationId xmlns:a16="http://schemas.microsoft.com/office/drawing/2014/main" id="{DE471B8A-A068-44E0-AE6F-532BDB124D5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12941" y="2674767"/>
            <a:ext cx="3531220" cy="2729095"/>
          </a:xfrm>
          <a:prstGeom prst="rect">
            <a:avLst/>
          </a:prstGeom>
          <a:noFill/>
          <a:ln>
            <a:noFill/>
          </a:ln>
        </p:spPr>
      </p:pic>
      <p:sp>
        <p:nvSpPr>
          <p:cNvPr id="7" name="TextBox 6">
            <a:extLst>
              <a:ext uri="{FF2B5EF4-FFF2-40B4-BE49-F238E27FC236}">
                <a16:creationId xmlns:a16="http://schemas.microsoft.com/office/drawing/2014/main" id="{95701FD9-1F6A-4D11-BBD5-154B81298C6A}"/>
              </a:ext>
            </a:extLst>
          </p:cNvPr>
          <p:cNvSpPr txBox="1"/>
          <p:nvPr/>
        </p:nvSpPr>
        <p:spPr>
          <a:xfrm>
            <a:off x="4256017" y="3095538"/>
            <a:ext cx="7583648" cy="2308324"/>
          </a:xfrm>
          <a:prstGeom prst="rect">
            <a:avLst/>
          </a:prstGeom>
          <a:noFill/>
        </p:spPr>
        <p:txBody>
          <a:bodyPr wrap="square" rtlCol="0">
            <a:spAutoFit/>
          </a:bodyPr>
          <a:lstStyle/>
          <a:p>
            <a:r>
              <a:rPr lang="en-US" dirty="0"/>
              <a:t>Figure 6.6: This information graphic from the Centers for Disease Control explains how people can be exposed to radon from underground and its health risks. It reads "</a:t>
            </a:r>
            <a:r>
              <a:rPr lang="en-US" i="1" dirty="0"/>
              <a:t>Protect your family from radon</a:t>
            </a:r>
            <a:r>
              <a:rPr lang="en-US" dirty="0"/>
              <a:t>.” Image by </a:t>
            </a:r>
            <a:r>
              <a:rPr lang="en-US" u="sng" dirty="0">
                <a:hlinkClick r:id="rId2" tooltip="https://www.cdc.gov/nceh/features/protect-home-radon/infographic.html"/>
              </a:rPr>
              <a:t>CDC</a:t>
            </a:r>
            <a:r>
              <a:rPr lang="en-US" dirty="0"/>
              <a:t> (public domain).</a:t>
            </a:r>
            <a:br>
              <a:rPr lang="en-US" dirty="0"/>
            </a:br>
            <a:r>
              <a:rPr lang="en-US" dirty="0"/>
              <a:t>Radon is a gas that you can't see, smell, or taste— but it can be dangerous. It's the second leading cause of lung cancer in the U.S. Radon is in the ground naturally. But sometimes it gets into homes through cracks in the floors or walls." </a:t>
            </a:r>
          </a:p>
          <a:p>
            <a:endParaRPr lang="en-US" dirty="0"/>
          </a:p>
        </p:txBody>
      </p:sp>
    </p:spTree>
    <p:extLst>
      <p:ext uri="{BB962C8B-B14F-4D97-AF65-F5344CB8AC3E}">
        <p14:creationId xmlns:p14="http://schemas.microsoft.com/office/powerpoint/2010/main" val="398362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A77914-6880-4CE4-AD8B-C712A0D33ACE}"/>
              </a:ext>
            </a:extLst>
          </p:cNvPr>
          <p:cNvSpPr>
            <a:spLocks noGrp="1"/>
          </p:cNvSpPr>
          <p:nvPr>
            <p:ph idx="1"/>
          </p:nvPr>
        </p:nvSpPr>
        <p:spPr>
          <a:xfrm>
            <a:off x="336608" y="432543"/>
            <a:ext cx="11132890" cy="5992914"/>
          </a:xfrm>
        </p:spPr>
        <p:txBody>
          <a:bodyPr>
            <a:normAutofit lnSpcReduction="10000"/>
          </a:bodyPr>
          <a:lstStyle/>
          <a:p>
            <a:r>
              <a:rPr lang="en-US" sz="2400" b="1" dirty="0">
                <a:solidFill>
                  <a:srgbClr val="C00000"/>
                </a:solidFill>
                <a:highlight>
                  <a:srgbClr val="FFFF00"/>
                </a:highlight>
              </a:rPr>
              <a:t>Physical hazards</a:t>
            </a:r>
            <a:r>
              <a:rPr lang="en-US" sz="2400" dirty="0">
                <a:solidFill>
                  <a:srgbClr val="C00000"/>
                </a:solidFill>
                <a:highlight>
                  <a:srgbClr val="FFFF00"/>
                </a:highlight>
              </a:rPr>
              <a:t> </a:t>
            </a:r>
            <a:r>
              <a:rPr lang="en-US" sz="2400" dirty="0"/>
              <a:t>ranging from a wet floor in buildings, foul odor in the air, depth in water bodies, explosion, or trampling by heavy machinery or hikers, and extreme temperatures cause thermal pollution. </a:t>
            </a:r>
          </a:p>
          <a:p>
            <a:endParaRPr lang="en-US" sz="2400" dirty="0"/>
          </a:p>
          <a:p>
            <a:r>
              <a:rPr lang="en-US" sz="2400" dirty="0"/>
              <a:t>Warzones and ball games in indoor stadia such as Superdome in New Orleans, Louisiana, causes noise pollution. Excessive rainfall and flooding cause loss of property and life especially in low-lying areas and flood-prone zones. Forest fires cause loss of life, biomass of ecosystems, and release of toxic gases, etc.</a:t>
            </a:r>
          </a:p>
          <a:p>
            <a:endParaRPr lang="en-US" sz="2400" dirty="0"/>
          </a:p>
          <a:p>
            <a:r>
              <a:rPr lang="en-US" sz="2600" b="1" dirty="0">
                <a:solidFill>
                  <a:srgbClr val="C00000"/>
                </a:solidFill>
                <a:highlight>
                  <a:srgbClr val="FFFF00"/>
                </a:highlight>
              </a:rPr>
              <a:t>Thermal hazard</a:t>
            </a:r>
            <a:r>
              <a:rPr lang="en-US" sz="2600" dirty="0">
                <a:solidFill>
                  <a:srgbClr val="C00000"/>
                </a:solidFill>
                <a:highlight>
                  <a:srgbClr val="FFFF00"/>
                </a:highlight>
              </a:rPr>
              <a:t>:</a:t>
            </a:r>
            <a:r>
              <a:rPr lang="en-US" sz="2600" dirty="0"/>
              <a:t> Heat pollution is caused by the release of heat (thermal energy) into the environment, which results in ecological stress. </a:t>
            </a:r>
          </a:p>
          <a:p>
            <a:endParaRPr lang="en-US" sz="2600" dirty="0"/>
          </a:p>
          <a:p>
            <a:r>
              <a:rPr lang="en-US" sz="2600" dirty="0"/>
              <a:t>The tolerance levels for heat are different for different organisms based on their geographic locations such as temperate and tropical environments.  It is also associated with discharges of hot water from power plants and industries into surrounding ponds and habitats.</a:t>
            </a:r>
          </a:p>
          <a:p>
            <a:endParaRPr lang="en-US" dirty="0"/>
          </a:p>
          <a:p>
            <a:endParaRPr lang="en-US" sz="2400" dirty="0"/>
          </a:p>
          <a:p>
            <a:endParaRPr lang="en-US" dirty="0"/>
          </a:p>
          <a:p>
            <a:endParaRPr lang="en-US" dirty="0"/>
          </a:p>
        </p:txBody>
      </p:sp>
    </p:spTree>
    <p:extLst>
      <p:ext uri="{BB962C8B-B14F-4D97-AF65-F5344CB8AC3E}">
        <p14:creationId xmlns:p14="http://schemas.microsoft.com/office/powerpoint/2010/main" val="19610305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2643</TotalTime>
  <Words>2299</Words>
  <Application>Microsoft Office PowerPoint</Application>
  <PresentationFormat>Widescreen</PresentationFormat>
  <Paragraphs>144</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Lora-Regular</vt:lpstr>
      <vt:lpstr>Times New Roman</vt:lpstr>
      <vt:lpstr>Office Theme</vt:lpstr>
      <vt:lpstr>PowerPoint Presentation</vt:lpstr>
      <vt:lpstr>Types of Environmental Hazards</vt:lpstr>
      <vt:lpstr>PowerPoint Presentation</vt:lpstr>
      <vt:lpstr>PowerPoint Presentation</vt:lpstr>
      <vt:lpstr>Heavy Metals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Waneene Dorsey</dc:creator>
  <cp:lastModifiedBy>Waneene Dorsey</cp:lastModifiedBy>
  <cp:revision>30</cp:revision>
  <dcterms:created xsi:type="dcterms:W3CDTF">2023-08-15T21:48:40Z</dcterms:created>
  <dcterms:modified xsi:type="dcterms:W3CDTF">2023-08-21T18:59:51Z</dcterms:modified>
</cp:coreProperties>
</file>