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7" r:id="rId1"/>
  </p:sldMasterIdLst>
  <p:notesMasterIdLst>
    <p:notesMasterId r:id="rId70"/>
  </p:notesMasterIdLst>
  <p:sldIdLst>
    <p:sldId id="333" r:id="rId2"/>
    <p:sldId id="324" r:id="rId3"/>
    <p:sldId id="323" r:id="rId4"/>
    <p:sldId id="325" r:id="rId5"/>
    <p:sldId id="334" r:id="rId6"/>
    <p:sldId id="285" r:id="rId7"/>
    <p:sldId id="295" r:id="rId8"/>
    <p:sldId id="293" r:id="rId9"/>
    <p:sldId id="287" r:id="rId10"/>
    <p:sldId id="296" r:id="rId11"/>
    <p:sldId id="261" r:id="rId12"/>
    <p:sldId id="262" r:id="rId13"/>
    <p:sldId id="269" r:id="rId14"/>
    <p:sldId id="270" r:id="rId15"/>
    <p:sldId id="271" r:id="rId16"/>
    <p:sldId id="272" r:id="rId17"/>
    <p:sldId id="301" r:id="rId18"/>
    <p:sldId id="273" r:id="rId19"/>
    <p:sldId id="274" r:id="rId20"/>
    <p:sldId id="275" r:id="rId21"/>
    <p:sldId id="276" r:id="rId22"/>
    <p:sldId id="297" r:id="rId23"/>
    <p:sldId id="298" r:id="rId24"/>
    <p:sldId id="300" r:id="rId25"/>
    <p:sldId id="299" r:id="rId26"/>
    <p:sldId id="277" r:id="rId27"/>
    <p:sldId id="278" r:id="rId28"/>
    <p:sldId id="302" r:id="rId29"/>
    <p:sldId id="279" r:id="rId30"/>
    <p:sldId id="280" r:id="rId31"/>
    <p:sldId id="303" r:id="rId32"/>
    <p:sldId id="282" r:id="rId33"/>
    <p:sldId id="304" r:id="rId34"/>
    <p:sldId id="305" r:id="rId35"/>
    <p:sldId id="284" r:id="rId36"/>
    <p:sldId id="306" r:id="rId37"/>
    <p:sldId id="307" r:id="rId38"/>
    <p:sldId id="308" r:id="rId39"/>
    <p:sldId id="310" r:id="rId40"/>
    <p:sldId id="311" r:id="rId41"/>
    <p:sldId id="313" r:id="rId42"/>
    <p:sldId id="312" r:id="rId43"/>
    <p:sldId id="314" r:id="rId44"/>
    <p:sldId id="315" r:id="rId45"/>
    <p:sldId id="316" r:id="rId46"/>
    <p:sldId id="317" r:id="rId47"/>
    <p:sldId id="318" r:id="rId48"/>
    <p:sldId id="319" r:id="rId49"/>
    <p:sldId id="320" r:id="rId50"/>
    <p:sldId id="321" r:id="rId51"/>
    <p:sldId id="322" r:id="rId52"/>
    <p:sldId id="327" r:id="rId53"/>
    <p:sldId id="328" r:id="rId54"/>
    <p:sldId id="329" r:id="rId55"/>
    <p:sldId id="256" r:id="rId56"/>
    <p:sldId id="258" r:id="rId57"/>
    <p:sldId id="330" r:id="rId58"/>
    <p:sldId id="259" r:id="rId59"/>
    <p:sldId id="260" r:id="rId60"/>
    <p:sldId id="331" r:id="rId61"/>
    <p:sldId id="332" r:id="rId62"/>
    <p:sldId id="263" r:id="rId63"/>
    <p:sldId id="264" r:id="rId64"/>
    <p:sldId id="265" r:id="rId65"/>
    <p:sldId id="266" r:id="rId66"/>
    <p:sldId id="267" r:id="rId67"/>
    <p:sldId id="268" r:id="rId68"/>
    <p:sldId id="326" r:id="rId6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p:cViewPr varScale="1">
        <p:scale>
          <a:sx n="121" d="100"/>
          <a:sy n="121" d="100"/>
        </p:scale>
        <p:origin x="190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D20A7D07-F9A5-1E08-89D6-D26358237116}"/>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45059" name="Rectangle 3">
            <a:extLst>
              <a:ext uri="{FF2B5EF4-FFF2-40B4-BE49-F238E27FC236}">
                <a16:creationId xmlns:a16="http://schemas.microsoft.com/office/drawing/2014/main" id="{16DB7974-89F3-6510-B3E0-2D84038DD7C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12" charset="-128"/>
                <a:cs typeface="+mn-cs"/>
              </a:defRPr>
            </a:lvl1pPr>
          </a:lstStyle>
          <a:p>
            <a:pPr>
              <a:defRPr/>
            </a:pPr>
            <a:endParaRPr lang="en-US"/>
          </a:p>
        </p:txBody>
      </p:sp>
      <p:sp>
        <p:nvSpPr>
          <p:cNvPr id="16388" name="Rectangle 4">
            <a:extLst>
              <a:ext uri="{FF2B5EF4-FFF2-40B4-BE49-F238E27FC236}">
                <a16:creationId xmlns:a16="http://schemas.microsoft.com/office/drawing/2014/main" id="{A47D8400-AE5E-C256-77A3-743D1AF4095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1" name="Rectangle 5">
            <a:extLst>
              <a:ext uri="{FF2B5EF4-FFF2-40B4-BE49-F238E27FC236}">
                <a16:creationId xmlns:a16="http://schemas.microsoft.com/office/drawing/2014/main" id="{C09B4710-0A2E-E4CF-2918-2480206438FC}"/>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a:extLst>
              <a:ext uri="{FF2B5EF4-FFF2-40B4-BE49-F238E27FC236}">
                <a16:creationId xmlns:a16="http://schemas.microsoft.com/office/drawing/2014/main" id="{DDF8FF9F-DA3E-E447-153B-9CBA255988CD}"/>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45063" name="Rectangle 7">
            <a:extLst>
              <a:ext uri="{FF2B5EF4-FFF2-40B4-BE49-F238E27FC236}">
                <a16:creationId xmlns:a16="http://schemas.microsoft.com/office/drawing/2014/main" id="{8DA9CD77-31D1-653A-D30D-526D772CDE6D}"/>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3FD8FA2D-E147-3849-9AFD-0B188E2BADF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12"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2E49E9E5-8DE7-C21A-89F1-92408519E2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598F7A2-5270-2543-93D5-FE541358D131}" type="slidenum">
              <a:rPr lang="en-US" altLang="en-US" sz="1200"/>
              <a:pPr/>
              <a:t>6</a:t>
            </a:fld>
            <a:endParaRPr lang="en-US" altLang="en-US" sz="1200"/>
          </a:p>
        </p:txBody>
      </p:sp>
      <p:sp>
        <p:nvSpPr>
          <p:cNvPr id="18434" name="Rectangle 2">
            <a:extLst>
              <a:ext uri="{FF2B5EF4-FFF2-40B4-BE49-F238E27FC236}">
                <a16:creationId xmlns:a16="http://schemas.microsoft.com/office/drawing/2014/main" id="{A6669A72-9A10-8EAA-799A-2B7B0F6A702B}"/>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AACF8A7C-DF35-5941-C672-3699312756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568F9D0D-BB15-EF8C-97FC-2F67E37C54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2F2B10E-592D-3044-815D-359430AF2357}" type="slidenum">
              <a:rPr lang="en-US" altLang="en-US" sz="1200"/>
              <a:pPr/>
              <a:t>15</a:t>
            </a:fld>
            <a:endParaRPr lang="en-US" altLang="en-US" sz="1200"/>
          </a:p>
        </p:txBody>
      </p:sp>
      <p:sp>
        <p:nvSpPr>
          <p:cNvPr id="38914" name="Rectangle 2">
            <a:extLst>
              <a:ext uri="{FF2B5EF4-FFF2-40B4-BE49-F238E27FC236}">
                <a16:creationId xmlns:a16="http://schemas.microsoft.com/office/drawing/2014/main" id="{3BB84A98-B68A-057D-954A-E2E4DFF4BC20}"/>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F3D5B0E9-ADDB-97FE-4041-BE00EFAC9C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07840395-3640-F4A2-78F5-0E09656AD5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C1408CD-63F7-194D-A909-17CC6E875916}" type="slidenum">
              <a:rPr lang="en-US" altLang="en-US" sz="1200"/>
              <a:pPr/>
              <a:t>16</a:t>
            </a:fld>
            <a:endParaRPr lang="en-US" altLang="en-US" sz="1200"/>
          </a:p>
        </p:txBody>
      </p:sp>
      <p:sp>
        <p:nvSpPr>
          <p:cNvPr id="40962" name="Rectangle 2">
            <a:extLst>
              <a:ext uri="{FF2B5EF4-FFF2-40B4-BE49-F238E27FC236}">
                <a16:creationId xmlns:a16="http://schemas.microsoft.com/office/drawing/2014/main" id="{924118EF-4BEA-0115-5378-BD26249CA5A3}"/>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429EEC55-3DCE-98BD-6BBA-EA570AC3CE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D6F296AD-7117-6889-9B8F-5408832213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B3C30B9-3F55-0B49-B7D4-49BB6C6F02CF}" type="slidenum">
              <a:rPr lang="en-US" altLang="en-US" sz="1200"/>
              <a:pPr/>
              <a:t>18</a:t>
            </a:fld>
            <a:endParaRPr lang="en-US" altLang="en-US" sz="1200"/>
          </a:p>
        </p:txBody>
      </p:sp>
      <p:sp>
        <p:nvSpPr>
          <p:cNvPr id="44034" name="Rectangle 2">
            <a:extLst>
              <a:ext uri="{FF2B5EF4-FFF2-40B4-BE49-F238E27FC236}">
                <a16:creationId xmlns:a16="http://schemas.microsoft.com/office/drawing/2014/main" id="{82B9450E-05DA-0890-DEA6-3391167BB69F}"/>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699B1457-880D-4BFC-125E-1FB852952A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64005838-30C6-14FF-B6FB-B5F83C26C1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367164-4AAC-D940-830E-AB5B95354443}" type="slidenum">
              <a:rPr lang="en-US" altLang="en-US" sz="1200"/>
              <a:pPr/>
              <a:t>19</a:t>
            </a:fld>
            <a:endParaRPr lang="en-US" altLang="en-US" sz="1200"/>
          </a:p>
        </p:txBody>
      </p:sp>
      <p:sp>
        <p:nvSpPr>
          <p:cNvPr id="46082" name="Rectangle 2">
            <a:extLst>
              <a:ext uri="{FF2B5EF4-FFF2-40B4-BE49-F238E27FC236}">
                <a16:creationId xmlns:a16="http://schemas.microsoft.com/office/drawing/2014/main" id="{6A4D5F55-E442-B175-0FC5-880E14117D85}"/>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784618BA-F174-3AB2-D1A9-4C3E94150F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5758F847-AEB5-AAB8-CDE5-767C69420B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E8206D-4603-F94B-AA9A-DC6CE62EC399}" type="slidenum">
              <a:rPr lang="en-US" altLang="en-US" sz="1200"/>
              <a:pPr/>
              <a:t>20</a:t>
            </a:fld>
            <a:endParaRPr lang="en-US" altLang="en-US" sz="1200"/>
          </a:p>
        </p:txBody>
      </p:sp>
      <p:sp>
        <p:nvSpPr>
          <p:cNvPr id="48130" name="Rectangle 2">
            <a:extLst>
              <a:ext uri="{FF2B5EF4-FFF2-40B4-BE49-F238E27FC236}">
                <a16:creationId xmlns:a16="http://schemas.microsoft.com/office/drawing/2014/main" id="{528E2E8C-3355-365B-FCF1-5137554C22D1}"/>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98E783D7-483D-2F59-4AF2-D0742FDF68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0DC33AA5-BDDA-D58C-C6F0-003D89A47A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52BC3B2-7966-C24C-AA50-A21A9FB496E9}" type="slidenum">
              <a:rPr lang="en-US" altLang="en-US" sz="1200"/>
              <a:pPr/>
              <a:t>21</a:t>
            </a:fld>
            <a:endParaRPr lang="en-US" altLang="en-US" sz="1200"/>
          </a:p>
        </p:txBody>
      </p:sp>
      <p:sp>
        <p:nvSpPr>
          <p:cNvPr id="50178" name="Rectangle 2">
            <a:extLst>
              <a:ext uri="{FF2B5EF4-FFF2-40B4-BE49-F238E27FC236}">
                <a16:creationId xmlns:a16="http://schemas.microsoft.com/office/drawing/2014/main" id="{AD3DCEE4-3D45-4AE0-A976-F18C5565543E}"/>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A9A9ED01-4812-C162-9AA1-9126627CE6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4D5BEDD7-9F88-7F1B-75E9-D6BA6C21E5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D338EDF-D410-E549-9E97-3793EA159D9C}" type="slidenum">
              <a:rPr lang="en-US" altLang="en-US" sz="1200"/>
              <a:pPr/>
              <a:t>26</a:t>
            </a:fld>
            <a:endParaRPr lang="en-US" altLang="en-US" sz="1200"/>
          </a:p>
        </p:txBody>
      </p:sp>
      <p:sp>
        <p:nvSpPr>
          <p:cNvPr id="56322" name="Rectangle 2">
            <a:extLst>
              <a:ext uri="{FF2B5EF4-FFF2-40B4-BE49-F238E27FC236}">
                <a16:creationId xmlns:a16="http://schemas.microsoft.com/office/drawing/2014/main" id="{C99C6D7A-05C2-A76C-0882-9D97463432DE}"/>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376F8E15-BF0A-2737-DEFD-9525D2DF16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7E506C80-249C-1869-1159-1C36C64799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1A5FB56-F75E-8B45-9990-1FD1C7470922}" type="slidenum">
              <a:rPr lang="en-US" altLang="en-US" sz="1200"/>
              <a:pPr/>
              <a:t>27</a:t>
            </a:fld>
            <a:endParaRPr lang="en-US" altLang="en-US" sz="1200"/>
          </a:p>
        </p:txBody>
      </p:sp>
      <p:sp>
        <p:nvSpPr>
          <p:cNvPr id="58370" name="Rectangle 2">
            <a:extLst>
              <a:ext uri="{FF2B5EF4-FFF2-40B4-BE49-F238E27FC236}">
                <a16:creationId xmlns:a16="http://schemas.microsoft.com/office/drawing/2014/main" id="{CBF7542D-7576-6012-E381-9974D7D1A993}"/>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966F1971-5CEC-E824-1CF5-7165445D94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CF5B5A67-C518-9CD8-16D4-8D153766C2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F9E7ECE-B1DC-0E4D-AE1B-CDDE3ED626FE}" type="slidenum">
              <a:rPr lang="en-US" altLang="en-US" sz="1200"/>
              <a:pPr/>
              <a:t>28</a:t>
            </a:fld>
            <a:endParaRPr lang="en-US" altLang="en-US" sz="1200"/>
          </a:p>
        </p:txBody>
      </p:sp>
      <p:sp>
        <p:nvSpPr>
          <p:cNvPr id="60418" name="Rectangle 2">
            <a:extLst>
              <a:ext uri="{FF2B5EF4-FFF2-40B4-BE49-F238E27FC236}">
                <a16:creationId xmlns:a16="http://schemas.microsoft.com/office/drawing/2014/main" id="{9BA6F1D8-8D6B-9AF2-1DD5-B9035BE0B2EE}"/>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66635281-07EE-F964-C081-D409F44095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C75F9403-83A4-4B46-A581-478CDF9B40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D7F99F3-3CDB-324A-B192-B89DDE8A8176}" type="slidenum">
              <a:rPr lang="en-US" altLang="en-US" sz="1200"/>
              <a:pPr/>
              <a:t>29</a:t>
            </a:fld>
            <a:endParaRPr lang="en-US" altLang="en-US" sz="1200"/>
          </a:p>
        </p:txBody>
      </p:sp>
      <p:sp>
        <p:nvSpPr>
          <p:cNvPr id="62466" name="Rectangle 2">
            <a:extLst>
              <a:ext uri="{FF2B5EF4-FFF2-40B4-BE49-F238E27FC236}">
                <a16:creationId xmlns:a16="http://schemas.microsoft.com/office/drawing/2014/main" id="{E99ECBC4-2FF9-CA8C-363E-1573F5E1B74F}"/>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F011D561-D424-D5EB-A975-10AB434FEA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655B4B47-892D-8FC6-04E1-767DEFA7A8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AFBD9D6-A5FE-E842-88F8-443E88D59F43}" type="slidenum">
              <a:rPr lang="en-US" altLang="en-US" sz="1200"/>
              <a:pPr/>
              <a:t>7</a:t>
            </a:fld>
            <a:endParaRPr lang="en-US" altLang="en-US" sz="1200"/>
          </a:p>
        </p:txBody>
      </p:sp>
      <p:sp>
        <p:nvSpPr>
          <p:cNvPr id="20482" name="Rectangle 2">
            <a:extLst>
              <a:ext uri="{FF2B5EF4-FFF2-40B4-BE49-F238E27FC236}">
                <a16:creationId xmlns:a16="http://schemas.microsoft.com/office/drawing/2014/main" id="{334F6859-36B6-6961-A412-F07A3629E758}"/>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FF823B12-E74E-26B5-1FB9-C26CF361C9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031E17FF-46DC-E335-E26E-09669B43EA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8331F04-3C15-A24B-9933-CB85299D5E4D}" type="slidenum">
              <a:rPr lang="en-US" altLang="en-US" sz="1200"/>
              <a:pPr/>
              <a:t>30</a:t>
            </a:fld>
            <a:endParaRPr lang="en-US" altLang="en-US" sz="1200"/>
          </a:p>
        </p:txBody>
      </p:sp>
      <p:sp>
        <p:nvSpPr>
          <p:cNvPr id="64514" name="Rectangle 2">
            <a:extLst>
              <a:ext uri="{FF2B5EF4-FFF2-40B4-BE49-F238E27FC236}">
                <a16:creationId xmlns:a16="http://schemas.microsoft.com/office/drawing/2014/main" id="{29F52A2A-7186-A544-76E0-EEF2257363AF}"/>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32F6D3C3-CE64-E017-BB43-B5FD237D7D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1B6D71D2-D8BA-0850-B600-91E7409DC6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156D308-3AC1-0649-A028-61C49225A172}" type="slidenum">
              <a:rPr lang="en-US" altLang="en-US" sz="1200"/>
              <a:pPr/>
              <a:t>32</a:t>
            </a:fld>
            <a:endParaRPr lang="en-US" altLang="en-US" sz="1200"/>
          </a:p>
        </p:txBody>
      </p:sp>
      <p:sp>
        <p:nvSpPr>
          <p:cNvPr id="67586" name="Rectangle 2">
            <a:extLst>
              <a:ext uri="{FF2B5EF4-FFF2-40B4-BE49-F238E27FC236}">
                <a16:creationId xmlns:a16="http://schemas.microsoft.com/office/drawing/2014/main" id="{36ABAFBB-A246-878D-81AE-13B7C58A783B}"/>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FDA297FC-AB43-F109-8B8A-2966E67762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260F91F0-C190-53FA-BCBE-AE4830E22E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BDECE4F-B3D8-A449-8541-023230093F1E}" type="slidenum">
              <a:rPr lang="en-US" altLang="en-US" sz="1200"/>
              <a:pPr/>
              <a:t>35</a:t>
            </a:fld>
            <a:endParaRPr lang="en-US" altLang="en-US" sz="1200"/>
          </a:p>
        </p:txBody>
      </p:sp>
      <p:sp>
        <p:nvSpPr>
          <p:cNvPr id="71682" name="Rectangle 2">
            <a:extLst>
              <a:ext uri="{FF2B5EF4-FFF2-40B4-BE49-F238E27FC236}">
                <a16:creationId xmlns:a16="http://schemas.microsoft.com/office/drawing/2014/main" id="{180054DB-FD45-7B8D-916A-6019F4A8064D}"/>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D3E6B0C4-040A-98CB-FFCC-3F170790CD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18750405-A7D6-20D4-5567-0BD2F4F7E9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4547334-3EC2-FA42-9340-9BE728BF9319}" type="slidenum">
              <a:rPr lang="en-US" altLang="en-US" sz="1200"/>
              <a:pPr/>
              <a:t>51</a:t>
            </a:fld>
            <a:endParaRPr lang="en-US" altLang="en-US" sz="1200"/>
          </a:p>
        </p:txBody>
      </p:sp>
      <p:sp>
        <p:nvSpPr>
          <p:cNvPr id="89090" name="Rectangle 2">
            <a:extLst>
              <a:ext uri="{FF2B5EF4-FFF2-40B4-BE49-F238E27FC236}">
                <a16:creationId xmlns:a16="http://schemas.microsoft.com/office/drawing/2014/main" id="{5D394F03-7CCA-D847-C556-BDDD133F372F}"/>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32279CC6-0872-5418-9118-D5EE0FD4BE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517D1B3E-35E5-1B25-9721-0B5198BC4A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3236905-A786-2349-AD30-AEBFB3D46C29}" type="slidenum">
              <a:rPr lang="en-US" altLang="en-US" sz="1200"/>
              <a:pPr/>
              <a:t>8</a:t>
            </a:fld>
            <a:endParaRPr lang="en-US" altLang="en-US" sz="1200"/>
          </a:p>
        </p:txBody>
      </p:sp>
      <p:sp>
        <p:nvSpPr>
          <p:cNvPr id="22530" name="Rectangle 2">
            <a:extLst>
              <a:ext uri="{FF2B5EF4-FFF2-40B4-BE49-F238E27FC236}">
                <a16:creationId xmlns:a16="http://schemas.microsoft.com/office/drawing/2014/main" id="{9B6C83E8-DEB1-5A7F-058C-42890EB37602}"/>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B7AF759D-7F05-971D-349F-79D3D31E34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4C82A191-2016-8751-6F89-D72D8CB748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310C350-3A8D-F643-9B6E-D732C59EC3EB}" type="slidenum">
              <a:rPr lang="en-US" altLang="en-US" sz="1200"/>
              <a:pPr/>
              <a:t>9</a:t>
            </a:fld>
            <a:endParaRPr lang="en-US" altLang="en-US" sz="1200"/>
          </a:p>
        </p:txBody>
      </p:sp>
      <p:sp>
        <p:nvSpPr>
          <p:cNvPr id="24578" name="Rectangle 2">
            <a:extLst>
              <a:ext uri="{FF2B5EF4-FFF2-40B4-BE49-F238E27FC236}">
                <a16:creationId xmlns:a16="http://schemas.microsoft.com/office/drawing/2014/main" id="{4C15135C-EF2D-4954-0ED1-4B674777CAD3}"/>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ED1EE1D4-E84A-C1C9-E22F-7B6948399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FCEEFF38-AB2B-C741-58E7-A61AF43D9D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B398F9A-91B7-B740-9A32-BD0470EC9543}" type="slidenum">
              <a:rPr lang="en-US" altLang="en-US" sz="1200"/>
              <a:pPr/>
              <a:t>10</a:t>
            </a:fld>
            <a:endParaRPr lang="en-US" altLang="en-US" sz="1200"/>
          </a:p>
        </p:txBody>
      </p:sp>
      <p:sp>
        <p:nvSpPr>
          <p:cNvPr id="26626" name="Rectangle 2">
            <a:extLst>
              <a:ext uri="{FF2B5EF4-FFF2-40B4-BE49-F238E27FC236}">
                <a16:creationId xmlns:a16="http://schemas.microsoft.com/office/drawing/2014/main" id="{34546368-0669-623D-968C-F0E9BDE12A04}"/>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26522C38-436D-D9F8-FEF5-1DEB2EDEA3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E7005D89-BFDA-01EC-52AB-344FC9C742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CE7A5E6-9CB0-B141-900E-89A6E02D96F3}" type="slidenum">
              <a:rPr lang="en-US" altLang="en-US" sz="1200"/>
              <a:pPr/>
              <a:t>11</a:t>
            </a:fld>
            <a:endParaRPr lang="en-US" altLang="en-US" sz="1200"/>
          </a:p>
        </p:txBody>
      </p:sp>
      <p:sp>
        <p:nvSpPr>
          <p:cNvPr id="28674" name="Rectangle 2">
            <a:extLst>
              <a:ext uri="{FF2B5EF4-FFF2-40B4-BE49-F238E27FC236}">
                <a16:creationId xmlns:a16="http://schemas.microsoft.com/office/drawing/2014/main" id="{DCA87D4B-5F77-A74F-EA45-4EE488BB4D29}"/>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1E7830F2-10B4-259A-43E7-73932F2AEE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C5A0F8DE-AC18-E697-D111-A913203F96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AD91168-2676-9F44-A88B-5F649D0580D8}" type="slidenum">
              <a:rPr lang="en-US" altLang="en-US" sz="1200"/>
              <a:pPr/>
              <a:t>12</a:t>
            </a:fld>
            <a:endParaRPr lang="en-US" altLang="en-US" sz="1200"/>
          </a:p>
        </p:txBody>
      </p:sp>
      <p:sp>
        <p:nvSpPr>
          <p:cNvPr id="30722" name="Rectangle 2">
            <a:extLst>
              <a:ext uri="{FF2B5EF4-FFF2-40B4-BE49-F238E27FC236}">
                <a16:creationId xmlns:a16="http://schemas.microsoft.com/office/drawing/2014/main" id="{1072FDC3-56EF-2841-4FB9-CC9BCE1082E8}"/>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F4EEE670-1470-BC52-802B-1F8AC777BE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58E01443-5107-87CD-A229-6AAF31A2ED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2B0633C-B9B8-A642-9F50-781B219F81DA}" type="slidenum">
              <a:rPr lang="en-US" altLang="en-US" sz="1200"/>
              <a:pPr/>
              <a:t>13</a:t>
            </a:fld>
            <a:endParaRPr lang="en-US" altLang="en-US" sz="1200"/>
          </a:p>
        </p:txBody>
      </p:sp>
      <p:sp>
        <p:nvSpPr>
          <p:cNvPr id="34818" name="Rectangle 2">
            <a:extLst>
              <a:ext uri="{FF2B5EF4-FFF2-40B4-BE49-F238E27FC236}">
                <a16:creationId xmlns:a16="http://schemas.microsoft.com/office/drawing/2014/main" id="{0118C26B-3D2A-77B4-DFA6-24592554E51C}"/>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A881243E-7C99-D7C6-300B-1377D0A467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7F6A39B7-FE63-8999-A976-7E34C7D86D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A4D3D32-7437-5046-B098-6204DBB19E6A}" type="slidenum">
              <a:rPr lang="en-US" altLang="en-US" sz="1200"/>
              <a:pPr/>
              <a:t>14</a:t>
            </a:fld>
            <a:endParaRPr lang="en-US" altLang="en-US" sz="1200"/>
          </a:p>
        </p:txBody>
      </p:sp>
      <p:sp>
        <p:nvSpPr>
          <p:cNvPr id="36866" name="Rectangle 2">
            <a:extLst>
              <a:ext uri="{FF2B5EF4-FFF2-40B4-BE49-F238E27FC236}">
                <a16:creationId xmlns:a16="http://schemas.microsoft.com/office/drawing/2014/main" id="{64852B90-C59A-51EB-E059-F033C9132246}"/>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3452922D-93D4-3B41-141E-82FBD1557A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2642" name="Rectangle 2"/>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112643"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112" charset="0"/>
              <a:buNone/>
              <a:defRPr/>
            </a:lvl1pPr>
          </a:lstStyle>
          <a:p>
            <a:r>
              <a:rPr lang="en-US"/>
              <a:t>Click to edit Master subtitle style</a:t>
            </a:r>
          </a:p>
        </p:txBody>
      </p:sp>
      <p:sp>
        <p:nvSpPr>
          <p:cNvPr id="4" name="Rectangle 4">
            <a:extLst>
              <a:ext uri="{FF2B5EF4-FFF2-40B4-BE49-F238E27FC236}">
                <a16:creationId xmlns:a16="http://schemas.microsoft.com/office/drawing/2014/main" id="{60D0DA4A-D8CC-19F4-5DE9-5CC1AD7EC61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4B2619-2C86-D3BD-DAD5-D92229BBD2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9165AF-716B-1B09-649A-F416CB313916}"/>
              </a:ext>
            </a:extLst>
          </p:cNvPr>
          <p:cNvSpPr>
            <a:spLocks noGrp="1" noChangeArrowheads="1"/>
          </p:cNvSpPr>
          <p:nvPr>
            <p:ph type="sldNum" sz="quarter" idx="12"/>
          </p:nvPr>
        </p:nvSpPr>
        <p:spPr>
          <a:ln/>
        </p:spPr>
        <p:txBody>
          <a:bodyPr/>
          <a:lstStyle>
            <a:lvl1pPr>
              <a:defRPr/>
            </a:lvl1pPr>
          </a:lstStyle>
          <a:p>
            <a:fld id="{431B4D98-32B0-1B44-A92F-ADD07FFF25C1}" type="slidenum">
              <a:rPr lang="en-US" altLang="en-US"/>
              <a:pPr/>
              <a:t>‹#›</a:t>
            </a:fld>
            <a:endParaRPr lang="en-US" altLang="en-US"/>
          </a:p>
        </p:txBody>
      </p:sp>
    </p:spTree>
    <p:extLst>
      <p:ext uri="{BB962C8B-B14F-4D97-AF65-F5344CB8AC3E}">
        <p14:creationId xmlns:p14="http://schemas.microsoft.com/office/powerpoint/2010/main" val="1917856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Rectangle 4">
            <a:extLst>
              <a:ext uri="{FF2B5EF4-FFF2-40B4-BE49-F238E27FC236}">
                <a16:creationId xmlns:a16="http://schemas.microsoft.com/office/drawing/2014/main" id="{572FA196-3A11-41DE-BB60-D6C565677A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8B16A1-F954-8F7A-9FE7-F440F4C8CD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D09A4F-5EB6-4738-2BAE-5BC9D0B18183}"/>
              </a:ext>
            </a:extLst>
          </p:cNvPr>
          <p:cNvSpPr>
            <a:spLocks noGrp="1" noChangeArrowheads="1"/>
          </p:cNvSpPr>
          <p:nvPr>
            <p:ph type="sldNum" sz="quarter" idx="12"/>
          </p:nvPr>
        </p:nvSpPr>
        <p:spPr>
          <a:ln/>
        </p:spPr>
        <p:txBody>
          <a:bodyPr/>
          <a:lstStyle>
            <a:lvl1pPr>
              <a:defRPr/>
            </a:lvl1pPr>
          </a:lstStyle>
          <a:p>
            <a:fld id="{C80D1522-4C7D-CE43-AE6E-F0C15127DC98}" type="slidenum">
              <a:rPr lang="en-US" altLang="en-US"/>
              <a:pPr/>
              <a:t>‹#›</a:t>
            </a:fld>
            <a:endParaRPr lang="en-US" altLang="en-US"/>
          </a:p>
        </p:txBody>
      </p:sp>
    </p:spTree>
    <p:extLst>
      <p:ext uri="{BB962C8B-B14F-4D97-AF65-F5344CB8AC3E}">
        <p14:creationId xmlns:p14="http://schemas.microsoft.com/office/powerpoint/2010/main" val="1791980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endParaRPr lang="en-ZW"/>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Rectangle 4">
            <a:extLst>
              <a:ext uri="{FF2B5EF4-FFF2-40B4-BE49-F238E27FC236}">
                <a16:creationId xmlns:a16="http://schemas.microsoft.com/office/drawing/2014/main" id="{48767AB5-7E44-0764-E475-1F0B7A48B8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B8EC66-78BE-4BE2-5CA9-0EF88A34D5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B53924-7E1B-66C9-2734-83FB7A4A1ED6}"/>
              </a:ext>
            </a:extLst>
          </p:cNvPr>
          <p:cNvSpPr>
            <a:spLocks noGrp="1" noChangeArrowheads="1"/>
          </p:cNvSpPr>
          <p:nvPr>
            <p:ph type="sldNum" sz="quarter" idx="12"/>
          </p:nvPr>
        </p:nvSpPr>
        <p:spPr>
          <a:ln/>
        </p:spPr>
        <p:txBody>
          <a:bodyPr/>
          <a:lstStyle>
            <a:lvl1pPr>
              <a:defRPr/>
            </a:lvl1pPr>
          </a:lstStyle>
          <a:p>
            <a:fld id="{73151E0C-13C1-7C41-B308-893E5E668069}" type="slidenum">
              <a:rPr lang="en-US" altLang="en-US"/>
              <a:pPr/>
              <a:t>‹#›</a:t>
            </a:fld>
            <a:endParaRPr lang="en-US" altLang="en-US"/>
          </a:p>
        </p:txBody>
      </p:sp>
    </p:spTree>
    <p:extLst>
      <p:ext uri="{BB962C8B-B14F-4D97-AF65-F5344CB8AC3E}">
        <p14:creationId xmlns:p14="http://schemas.microsoft.com/office/powerpoint/2010/main" val="1146767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67000" y="1219200"/>
            <a:ext cx="5791200" cy="1371600"/>
          </a:xfrm>
        </p:spPr>
        <p:txBody>
          <a:bodyPr/>
          <a:lstStyle/>
          <a:p>
            <a:r>
              <a:rPr lang="en-US"/>
              <a:t>Click to edit Master title style</a:t>
            </a:r>
            <a:endParaRPr lang="en-ZW"/>
          </a:p>
        </p:txBody>
      </p:sp>
      <p:sp>
        <p:nvSpPr>
          <p:cNvPr id="3" name="Text Placeholder 2"/>
          <p:cNvSpPr>
            <a:spLocks noGrp="1"/>
          </p:cNvSpPr>
          <p:nvPr>
            <p:ph type="body" sz="half" idx="1"/>
          </p:nvPr>
        </p:nvSpPr>
        <p:spPr>
          <a:xfrm>
            <a:off x="685800" y="2743200"/>
            <a:ext cx="3810000" cy="327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Content Placeholder 3"/>
          <p:cNvSpPr>
            <a:spLocks noGrp="1"/>
          </p:cNvSpPr>
          <p:nvPr>
            <p:ph sz="half" idx="2"/>
          </p:nvPr>
        </p:nvSpPr>
        <p:spPr>
          <a:xfrm>
            <a:off x="4648200" y="2743200"/>
            <a:ext cx="3810000" cy="327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Rectangle 4">
            <a:extLst>
              <a:ext uri="{FF2B5EF4-FFF2-40B4-BE49-F238E27FC236}">
                <a16:creationId xmlns:a16="http://schemas.microsoft.com/office/drawing/2014/main" id="{089295F8-A846-E641-1C97-98FE5FA834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CD25E9-CC3F-3FDD-3CE2-5AF2A526DB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89A938-EC82-92FA-874E-2EFE5FD4933C}"/>
              </a:ext>
            </a:extLst>
          </p:cNvPr>
          <p:cNvSpPr>
            <a:spLocks noGrp="1" noChangeArrowheads="1"/>
          </p:cNvSpPr>
          <p:nvPr>
            <p:ph type="sldNum" sz="quarter" idx="12"/>
          </p:nvPr>
        </p:nvSpPr>
        <p:spPr>
          <a:ln/>
        </p:spPr>
        <p:txBody>
          <a:bodyPr/>
          <a:lstStyle>
            <a:lvl1pPr>
              <a:defRPr/>
            </a:lvl1pPr>
          </a:lstStyle>
          <a:p>
            <a:fld id="{4E9D64CF-6A07-CD4C-898B-AE26F27FA82B}" type="slidenum">
              <a:rPr lang="en-US" altLang="en-US"/>
              <a:pPr/>
              <a:t>‹#›</a:t>
            </a:fld>
            <a:endParaRPr lang="en-US" altLang="en-US"/>
          </a:p>
        </p:txBody>
      </p:sp>
    </p:spTree>
    <p:extLst>
      <p:ext uri="{BB962C8B-B14F-4D97-AF65-F5344CB8AC3E}">
        <p14:creationId xmlns:p14="http://schemas.microsoft.com/office/powerpoint/2010/main" val="2881964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667000" y="1219200"/>
            <a:ext cx="5791200" cy="1371600"/>
          </a:xfrm>
        </p:spPr>
        <p:txBody>
          <a:bodyPr/>
          <a:lstStyle/>
          <a:p>
            <a:r>
              <a:rPr lang="en-US"/>
              <a:t>Click to edit Master title style</a:t>
            </a:r>
            <a:endParaRPr lang="en-ZW"/>
          </a:p>
        </p:txBody>
      </p:sp>
      <p:sp>
        <p:nvSpPr>
          <p:cNvPr id="3" name="Content Placeholder 2"/>
          <p:cNvSpPr>
            <a:spLocks noGrp="1"/>
          </p:cNvSpPr>
          <p:nvPr>
            <p:ph sz="half" idx="1"/>
          </p:nvPr>
        </p:nvSpPr>
        <p:spPr>
          <a:xfrm>
            <a:off x="685800" y="2743200"/>
            <a:ext cx="3810000" cy="327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Text Placeholder 3"/>
          <p:cNvSpPr>
            <a:spLocks noGrp="1"/>
          </p:cNvSpPr>
          <p:nvPr>
            <p:ph type="body" sz="half" idx="2"/>
          </p:nvPr>
        </p:nvSpPr>
        <p:spPr>
          <a:xfrm>
            <a:off x="4648200" y="2743200"/>
            <a:ext cx="3810000" cy="327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Rectangle 4">
            <a:extLst>
              <a:ext uri="{FF2B5EF4-FFF2-40B4-BE49-F238E27FC236}">
                <a16:creationId xmlns:a16="http://schemas.microsoft.com/office/drawing/2014/main" id="{67999F93-09EF-C0CD-E387-E945981C11F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BB11928-525B-1E8A-9A5D-B2292C8D0E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EDCFF8C-6068-A1C5-2941-56CD1F863FD6}"/>
              </a:ext>
            </a:extLst>
          </p:cNvPr>
          <p:cNvSpPr>
            <a:spLocks noGrp="1" noChangeArrowheads="1"/>
          </p:cNvSpPr>
          <p:nvPr>
            <p:ph type="sldNum" sz="quarter" idx="12"/>
          </p:nvPr>
        </p:nvSpPr>
        <p:spPr>
          <a:ln/>
        </p:spPr>
        <p:txBody>
          <a:bodyPr/>
          <a:lstStyle>
            <a:lvl1pPr>
              <a:defRPr/>
            </a:lvl1pPr>
          </a:lstStyle>
          <a:p>
            <a:fld id="{5399E5C1-2480-024E-9137-555CE05430B1}" type="slidenum">
              <a:rPr lang="en-US" altLang="en-US"/>
              <a:pPr/>
              <a:t>‹#›</a:t>
            </a:fld>
            <a:endParaRPr lang="en-US" altLang="en-US"/>
          </a:p>
        </p:txBody>
      </p:sp>
    </p:spTree>
    <p:extLst>
      <p:ext uri="{BB962C8B-B14F-4D97-AF65-F5344CB8AC3E}">
        <p14:creationId xmlns:p14="http://schemas.microsoft.com/office/powerpoint/2010/main" val="459871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667000" y="1219200"/>
            <a:ext cx="5791200" cy="1371600"/>
          </a:xfrm>
        </p:spPr>
        <p:txBody>
          <a:bodyPr/>
          <a:lstStyle/>
          <a:p>
            <a:r>
              <a:rPr lang="en-US"/>
              <a:t>Click to edit Master title style</a:t>
            </a:r>
            <a:endParaRPr lang="en-ZW"/>
          </a:p>
        </p:txBody>
      </p:sp>
      <p:sp>
        <p:nvSpPr>
          <p:cNvPr id="3" name="Content Placeholder 2"/>
          <p:cNvSpPr>
            <a:spLocks noGrp="1"/>
          </p:cNvSpPr>
          <p:nvPr>
            <p:ph sz="quarter" idx="1"/>
          </p:nvPr>
        </p:nvSpPr>
        <p:spPr>
          <a:xfrm>
            <a:off x="685800" y="2743200"/>
            <a:ext cx="3810000" cy="1562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Content Placeholder 3"/>
          <p:cNvSpPr>
            <a:spLocks noGrp="1"/>
          </p:cNvSpPr>
          <p:nvPr>
            <p:ph sz="quarter" idx="2"/>
          </p:nvPr>
        </p:nvSpPr>
        <p:spPr>
          <a:xfrm>
            <a:off x="4648200" y="2743200"/>
            <a:ext cx="3810000" cy="1562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Content Placeholder 4"/>
          <p:cNvSpPr>
            <a:spLocks noGrp="1"/>
          </p:cNvSpPr>
          <p:nvPr>
            <p:ph sz="quarter" idx="3"/>
          </p:nvPr>
        </p:nvSpPr>
        <p:spPr>
          <a:xfrm>
            <a:off x="685800" y="4457700"/>
            <a:ext cx="3810000" cy="1562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6" name="Content Placeholder 5"/>
          <p:cNvSpPr>
            <a:spLocks noGrp="1"/>
          </p:cNvSpPr>
          <p:nvPr>
            <p:ph sz="quarter" idx="4"/>
          </p:nvPr>
        </p:nvSpPr>
        <p:spPr>
          <a:xfrm>
            <a:off x="4648200" y="4457700"/>
            <a:ext cx="3810000" cy="1562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7" name="Rectangle 4">
            <a:extLst>
              <a:ext uri="{FF2B5EF4-FFF2-40B4-BE49-F238E27FC236}">
                <a16:creationId xmlns:a16="http://schemas.microsoft.com/office/drawing/2014/main" id="{2A8F83C9-BCBE-489C-CF31-21E19039998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AB8D51F-6933-9B79-8C45-4A1661EE8A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11BD8B1-D25F-519D-FFF5-F61A261C22F8}"/>
              </a:ext>
            </a:extLst>
          </p:cNvPr>
          <p:cNvSpPr>
            <a:spLocks noGrp="1" noChangeArrowheads="1"/>
          </p:cNvSpPr>
          <p:nvPr>
            <p:ph type="sldNum" sz="quarter" idx="12"/>
          </p:nvPr>
        </p:nvSpPr>
        <p:spPr>
          <a:ln/>
        </p:spPr>
        <p:txBody>
          <a:bodyPr/>
          <a:lstStyle>
            <a:lvl1pPr>
              <a:defRPr/>
            </a:lvl1pPr>
          </a:lstStyle>
          <a:p>
            <a:fld id="{80E22045-4D77-344D-985D-8FE66F6E3FEF}" type="slidenum">
              <a:rPr lang="en-US" altLang="en-US"/>
              <a:pPr/>
              <a:t>‹#›</a:t>
            </a:fld>
            <a:endParaRPr lang="en-US" altLang="en-US"/>
          </a:p>
        </p:txBody>
      </p:sp>
    </p:spTree>
    <p:extLst>
      <p:ext uri="{BB962C8B-B14F-4D97-AF65-F5344CB8AC3E}">
        <p14:creationId xmlns:p14="http://schemas.microsoft.com/office/powerpoint/2010/main" val="3612035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Rectangle 4">
            <a:extLst>
              <a:ext uri="{FF2B5EF4-FFF2-40B4-BE49-F238E27FC236}">
                <a16:creationId xmlns:a16="http://schemas.microsoft.com/office/drawing/2014/main" id="{54531163-3E0E-8886-28F0-B1B5948032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C89B7F3-2C28-3B2E-4954-ECD0E29585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0DC816-90E4-7D6E-B1FD-49AC7C320A71}"/>
              </a:ext>
            </a:extLst>
          </p:cNvPr>
          <p:cNvSpPr>
            <a:spLocks noGrp="1" noChangeArrowheads="1"/>
          </p:cNvSpPr>
          <p:nvPr>
            <p:ph type="sldNum" sz="quarter" idx="12"/>
          </p:nvPr>
        </p:nvSpPr>
        <p:spPr>
          <a:ln/>
        </p:spPr>
        <p:txBody>
          <a:bodyPr/>
          <a:lstStyle>
            <a:lvl1pPr>
              <a:defRPr/>
            </a:lvl1pPr>
          </a:lstStyle>
          <a:p>
            <a:fld id="{E9B91D56-6FD0-2145-9457-5952DB09C5A3}" type="slidenum">
              <a:rPr lang="en-US" altLang="en-US"/>
              <a:pPr/>
              <a:t>‹#›</a:t>
            </a:fld>
            <a:endParaRPr lang="en-US" altLang="en-US"/>
          </a:p>
        </p:txBody>
      </p:sp>
    </p:spTree>
    <p:extLst>
      <p:ext uri="{BB962C8B-B14F-4D97-AF65-F5344CB8AC3E}">
        <p14:creationId xmlns:p14="http://schemas.microsoft.com/office/powerpoint/2010/main" val="3252004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W"/>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7C6A473-022C-F8B4-FA76-AACDF46400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57A42C0-7946-6EC4-8A10-FFE29785D9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5FC04F-60CC-A82F-330E-2586BEE9029F}"/>
              </a:ext>
            </a:extLst>
          </p:cNvPr>
          <p:cNvSpPr>
            <a:spLocks noGrp="1" noChangeArrowheads="1"/>
          </p:cNvSpPr>
          <p:nvPr>
            <p:ph type="sldNum" sz="quarter" idx="12"/>
          </p:nvPr>
        </p:nvSpPr>
        <p:spPr>
          <a:ln/>
        </p:spPr>
        <p:txBody>
          <a:bodyPr/>
          <a:lstStyle>
            <a:lvl1pPr>
              <a:defRPr/>
            </a:lvl1pPr>
          </a:lstStyle>
          <a:p>
            <a:fld id="{A33DE8AF-7E4B-8340-BEE9-0B2769801E6E}" type="slidenum">
              <a:rPr lang="en-US" altLang="en-US"/>
              <a:pPr/>
              <a:t>‹#›</a:t>
            </a:fld>
            <a:endParaRPr lang="en-US" altLang="en-US"/>
          </a:p>
        </p:txBody>
      </p:sp>
    </p:spTree>
    <p:extLst>
      <p:ext uri="{BB962C8B-B14F-4D97-AF65-F5344CB8AC3E}">
        <p14:creationId xmlns:p14="http://schemas.microsoft.com/office/powerpoint/2010/main" val="1308199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Rectangle 4">
            <a:extLst>
              <a:ext uri="{FF2B5EF4-FFF2-40B4-BE49-F238E27FC236}">
                <a16:creationId xmlns:a16="http://schemas.microsoft.com/office/drawing/2014/main" id="{1E29D065-CF52-CD92-D2FF-D6AD816EE17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BBA1789-474F-CD41-5B86-72C3CC732E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18A14C-F280-C270-AE4F-E4A908160DB9}"/>
              </a:ext>
            </a:extLst>
          </p:cNvPr>
          <p:cNvSpPr>
            <a:spLocks noGrp="1" noChangeArrowheads="1"/>
          </p:cNvSpPr>
          <p:nvPr>
            <p:ph type="sldNum" sz="quarter" idx="12"/>
          </p:nvPr>
        </p:nvSpPr>
        <p:spPr>
          <a:ln/>
        </p:spPr>
        <p:txBody>
          <a:bodyPr/>
          <a:lstStyle>
            <a:lvl1pPr>
              <a:defRPr/>
            </a:lvl1pPr>
          </a:lstStyle>
          <a:p>
            <a:fld id="{6EFD13DB-7FA5-9E4A-B5F9-C458076C1105}" type="slidenum">
              <a:rPr lang="en-US" altLang="en-US"/>
              <a:pPr/>
              <a:t>‹#›</a:t>
            </a:fld>
            <a:endParaRPr lang="en-US" altLang="en-US"/>
          </a:p>
        </p:txBody>
      </p:sp>
    </p:spTree>
    <p:extLst>
      <p:ext uri="{BB962C8B-B14F-4D97-AF65-F5344CB8AC3E}">
        <p14:creationId xmlns:p14="http://schemas.microsoft.com/office/powerpoint/2010/main" val="482201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ZW"/>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7" name="Rectangle 4">
            <a:extLst>
              <a:ext uri="{FF2B5EF4-FFF2-40B4-BE49-F238E27FC236}">
                <a16:creationId xmlns:a16="http://schemas.microsoft.com/office/drawing/2014/main" id="{966DB6B5-C43E-9710-F178-89F5B1856D2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5971BCF-53E7-FA94-7D9F-BC83318B18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5E2DED1-AFB8-DBB0-D37E-D82FC7C28093}"/>
              </a:ext>
            </a:extLst>
          </p:cNvPr>
          <p:cNvSpPr>
            <a:spLocks noGrp="1" noChangeArrowheads="1"/>
          </p:cNvSpPr>
          <p:nvPr>
            <p:ph type="sldNum" sz="quarter" idx="12"/>
          </p:nvPr>
        </p:nvSpPr>
        <p:spPr>
          <a:ln/>
        </p:spPr>
        <p:txBody>
          <a:bodyPr/>
          <a:lstStyle>
            <a:lvl1pPr>
              <a:defRPr/>
            </a:lvl1pPr>
          </a:lstStyle>
          <a:p>
            <a:fld id="{D829B241-3E77-004C-9702-35C1392EEADD}" type="slidenum">
              <a:rPr lang="en-US" altLang="en-US"/>
              <a:pPr/>
              <a:t>‹#›</a:t>
            </a:fld>
            <a:endParaRPr lang="en-US" altLang="en-US"/>
          </a:p>
        </p:txBody>
      </p:sp>
    </p:spTree>
    <p:extLst>
      <p:ext uri="{BB962C8B-B14F-4D97-AF65-F5344CB8AC3E}">
        <p14:creationId xmlns:p14="http://schemas.microsoft.com/office/powerpoint/2010/main" val="2806523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Rectangle 4">
            <a:extLst>
              <a:ext uri="{FF2B5EF4-FFF2-40B4-BE49-F238E27FC236}">
                <a16:creationId xmlns:a16="http://schemas.microsoft.com/office/drawing/2014/main" id="{A99C4309-0DD9-CFF6-0834-CA8D17F2CD0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72AAC5A-8F74-36C0-14FD-BA5672A68A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26A21CF-452C-8449-7F10-ED94B0E1CDF6}"/>
              </a:ext>
            </a:extLst>
          </p:cNvPr>
          <p:cNvSpPr>
            <a:spLocks noGrp="1" noChangeArrowheads="1"/>
          </p:cNvSpPr>
          <p:nvPr>
            <p:ph type="sldNum" sz="quarter" idx="12"/>
          </p:nvPr>
        </p:nvSpPr>
        <p:spPr>
          <a:ln/>
        </p:spPr>
        <p:txBody>
          <a:bodyPr/>
          <a:lstStyle>
            <a:lvl1pPr>
              <a:defRPr/>
            </a:lvl1pPr>
          </a:lstStyle>
          <a:p>
            <a:fld id="{9F57CEB1-3925-5D4C-98C0-8FC6FA011F0B}" type="slidenum">
              <a:rPr lang="en-US" altLang="en-US"/>
              <a:pPr/>
              <a:t>‹#›</a:t>
            </a:fld>
            <a:endParaRPr lang="en-US" altLang="en-US"/>
          </a:p>
        </p:txBody>
      </p:sp>
    </p:spTree>
    <p:extLst>
      <p:ext uri="{BB962C8B-B14F-4D97-AF65-F5344CB8AC3E}">
        <p14:creationId xmlns:p14="http://schemas.microsoft.com/office/powerpoint/2010/main" val="3428015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F7AC026-B35C-BE58-339F-0C0F8B4DFBF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006B9ED-D7F0-BF14-4E5E-054355DB2F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EED34D9-3053-2319-8B95-8AC6B1A8E1A7}"/>
              </a:ext>
            </a:extLst>
          </p:cNvPr>
          <p:cNvSpPr>
            <a:spLocks noGrp="1" noChangeArrowheads="1"/>
          </p:cNvSpPr>
          <p:nvPr>
            <p:ph type="sldNum" sz="quarter" idx="12"/>
          </p:nvPr>
        </p:nvSpPr>
        <p:spPr>
          <a:ln/>
        </p:spPr>
        <p:txBody>
          <a:bodyPr/>
          <a:lstStyle>
            <a:lvl1pPr>
              <a:defRPr/>
            </a:lvl1pPr>
          </a:lstStyle>
          <a:p>
            <a:fld id="{A0048DA8-1A81-3C4C-A5B7-45528F7CC789}" type="slidenum">
              <a:rPr lang="en-US" altLang="en-US"/>
              <a:pPr/>
              <a:t>‹#›</a:t>
            </a:fld>
            <a:endParaRPr lang="en-US" altLang="en-US"/>
          </a:p>
        </p:txBody>
      </p:sp>
    </p:spTree>
    <p:extLst>
      <p:ext uri="{BB962C8B-B14F-4D97-AF65-F5344CB8AC3E}">
        <p14:creationId xmlns:p14="http://schemas.microsoft.com/office/powerpoint/2010/main" val="1666259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W"/>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502E4A-CD9E-7DAE-2324-F778288A62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373BC76-FC0A-51B9-EC08-9CBD650644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07353D6-57C1-0804-73AE-9276FA4B2F7C}"/>
              </a:ext>
            </a:extLst>
          </p:cNvPr>
          <p:cNvSpPr>
            <a:spLocks noGrp="1" noChangeArrowheads="1"/>
          </p:cNvSpPr>
          <p:nvPr>
            <p:ph type="sldNum" sz="quarter" idx="12"/>
          </p:nvPr>
        </p:nvSpPr>
        <p:spPr>
          <a:ln/>
        </p:spPr>
        <p:txBody>
          <a:bodyPr/>
          <a:lstStyle>
            <a:lvl1pPr>
              <a:defRPr/>
            </a:lvl1pPr>
          </a:lstStyle>
          <a:p>
            <a:fld id="{23334264-8BDD-2B43-BBEE-BD686FE76605}" type="slidenum">
              <a:rPr lang="en-US" altLang="en-US"/>
              <a:pPr/>
              <a:t>‹#›</a:t>
            </a:fld>
            <a:endParaRPr lang="en-US" altLang="en-US"/>
          </a:p>
        </p:txBody>
      </p:sp>
    </p:spTree>
    <p:extLst>
      <p:ext uri="{BB962C8B-B14F-4D97-AF65-F5344CB8AC3E}">
        <p14:creationId xmlns:p14="http://schemas.microsoft.com/office/powerpoint/2010/main" val="2129016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W"/>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W"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0D0AFCF-9AE7-825D-1316-E57FEB6015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C18A133-B88D-9B82-C8EF-91EA1F093F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EFECDF-D8E1-0B5F-ED53-C0A8A36889C6}"/>
              </a:ext>
            </a:extLst>
          </p:cNvPr>
          <p:cNvSpPr>
            <a:spLocks noGrp="1" noChangeArrowheads="1"/>
          </p:cNvSpPr>
          <p:nvPr>
            <p:ph type="sldNum" sz="quarter" idx="12"/>
          </p:nvPr>
        </p:nvSpPr>
        <p:spPr>
          <a:ln/>
        </p:spPr>
        <p:txBody>
          <a:bodyPr/>
          <a:lstStyle>
            <a:lvl1pPr>
              <a:defRPr/>
            </a:lvl1pPr>
          </a:lstStyle>
          <a:p>
            <a:fld id="{C749F2F5-6020-2F41-97F5-360A8D1B413B}" type="slidenum">
              <a:rPr lang="en-US" altLang="en-US"/>
              <a:pPr/>
              <a:t>‹#›</a:t>
            </a:fld>
            <a:endParaRPr lang="en-US" altLang="en-US"/>
          </a:p>
        </p:txBody>
      </p:sp>
    </p:spTree>
    <p:extLst>
      <p:ext uri="{BB962C8B-B14F-4D97-AF65-F5344CB8AC3E}">
        <p14:creationId xmlns:p14="http://schemas.microsoft.com/office/powerpoint/2010/main" val="367352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BB032CF-C8EF-F448-45A1-C741A646B222}"/>
              </a:ext>
            </a:extLst>
          </p:cNvPr>
          <p:cNvSpPr>
            <a:spLocks noGrp="1" noChangeArrowheads="1"/>
          </p:cNvSpPr>
          <p:nvPr>
            <p:ph type="title"/>
          </p:nvPr>
        </p:nvSpPr>
        <p:spPr bwMode="auto">
          <a:xfrm>
            <a:off x="2667000" y="1219200"/>
            <a:ext cx="5791200" cy="1371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19A3A47-4421-17B7-3AC5-7005B02AA60A}"/>
              </a:ext>
            </a:extLst>
          </p:cNvPr>
          <p:cNvSpPr>
            <a:spLocks noGrp="1" noChangeArrowheads="1"/>
          </p:cNvSpPr>
          <p:nvPr>
            <p:ph type="body" idx="1"/>
          </p:nvPr>
        </p:nvSpPr>
        <p:spPr bwMode="auto">
          <a:xfrm>
            <a:off x="685800" y="2743200"/>
            <a:ext cx="7772400" cy="3276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1620" name="Rectangle 4">
            <a:extLst>
              <a:ext uri="{FF2B5EF4-FFF2-40B4-BE49-F238E27FC236}">
                <a16:creationId xmlns:a16="http://schemas.microsoft.com/office/drawing/2014/main" id="{52FCFE26-94DC-F1C3-4325-93EAAAE37C46}"/>
              </a:ext>
            </a:extLst>
          </p:cNvPr>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pitchFamily="112" charset="-128"/>
                <a:cs typeface="+mn-cs"/>
              </a:defRPr>
            </a:lvl1pPr>
          </a:lstStyle>
          <a:p>
            <a:pPr>
              <a:defRPr/>
            </a:pPr>
            <a:endParaRPr lang="en-US"/>
          </a:p>
        </p:txBody>
      </p:sp>
      <p:sp>
        <p:nvSpPr>
          <p:cNvPr id="111621" name="Rectangle 5">
            <a:extLst>
              <a:ext uri="{FF2B5EF4-FFF2-40B4-BE49-F238E27FC236}">
                <a16:creationId xmlns:a16="http://schemas.microsoft.com/office/drawing/2014/main" id="{8F45754C-7F43-EA29-7722-F81AE597F4DE}"/>
              </a:ext>
            </a:extLst>
          </p:cNvPr>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pitchFamily="112" charset="-128"/>
                <a:cs typeface="+mn-cs"/>
              </a:defRPr>
            </a:lvl1pPr>
          </a:lstStyle>
          <a:p>
            <a:pPr>
              <a:defRPr/>
            </a:pPr>
            <a:endParaRPr lang="en-US"/>
          </a:p>
        </p:txBody>
      </p:sp>
      <p:sp>
        <p:nvSpPr>
          <p:cNvPr id="111622" name="Rectangle 6">
            <a:extLst>
              <a:ext uri="{FF2B5EF4-FFF2-40B4-BE49-F238E27FC236}">
                <a16:creationId xmlns:a16="http://schemas.microsoft.com/office/drawing/2014/main" id="{F3433628-167E-0C82-ECF1-AFC9DA67A22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panose="020B0604030504040204" pitchFamily="34" charset="0"/>
              </a:defRPr>
            </a:lvl1pPr>
          </a:lstStyle>
          <a:p>
            <a:fld id="{E9D09A60-58B2-414E-BD9A-94442AD0B2A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txStyles>
    <p:titleStyle>
      <a:lvl1pPr algn="r" rtl="0" eaLnBrk="0" fontAlgn="base" hangingPunct="0">
        <a:spcBef>
          <a:spcPct val="0"/>
        </a:spcBef>
        <a:spcAft>
          <a:spcPct val="0"/>
        </a:spcAft>
        <a:defRPr sz="4000" i="1">
          <a:solidFill>
            <a:schemeClr val="tx2"/>
          </a:solidFill>
          <a:latin typeface="+mj-lt"/>
          <a:ea typeface="+mj-ea"/>
          <a:cs typeface="ＭＳ Ｐゴシック" charset="0"/>
        </a:defRPr>
      </a:lvl1pPr>
      <a:lvl2pPr algn="r" rtl="0" eaLnBrk="0" fontAlgn="base" hangingPunct="0">
        <a:spcBef>
          <a:spcPct val="0"/>
        </a:spcBef>
        <a:spcAft>
          <a:spcPct val="0"/>
        </a:spcAft>
        <a:defRPr sz="4000" i="1">
          <a:solidFill>
            <a:schemeClr val="tx2"/>
          </a:solidFill>
          <a:latin typeface="Tahoma" pitchFamily="112" charset="0"/>
          <a:ea typeface="ＭＳ Ｐゴシック" pitchFamily="112" charset="-128"/>
          <a:cs typeface="ＭＳ Ｐゴシック" charset="0"/>
        </a:defRPr>
      </a:lvl2pPr>
      <a:lvl3pPr algn="r" rtl="0" eaLnBrk="0" fontAlgn="base" hangingPunct="0">
        <a:spcBef>
          <a:spcPct val="0"/>
        </a:spcBef>
        <a:spcAft>
          <a:spcPct val="0"/>
        </a:spcAft>
        <a:defRPr sz="4000" i="1">
          <a:solidFill>
            <a:schemeClr val="tx2"/>
          </a:solidFill>
          <a:latin typeface="Tahoma" pitchFamily="112" charset="0"/>
          <a:ea typeface="ＭＳ Ｐゴシック" pitchFamily="112" charset="-128"/>
          <a:cs typeface="ＭＳ Ｐゴシック" charset="0"/>
        </a:defRPr>
      </a:lvl3pPr>
      <a:lvl4pPr algn="r" rtl="0" eaLnBrk="0" fontAlgn="base" hangingPunct="0">
        <a:spcBef>
          <a:spcPct val="0"/>
        </a:spcBef>
        <a:spcAft>
          <a:spcPct val="0"/>
        </a:spcAft>
        <a:defRPr sz="4000" i="1">
          <a:solidFill>
            <a:schemeClr val="tx2"/>
          </a:solidFill>
          <a:latin typeface="Tahoma" pitchFamily="112" charset="0"/>
          <a:ea typeface="ＭＳ Ｐゴシック" pitchFamily="112" charset="-128"/>
          <a:cs typeface="ＭＳ Ｐゴシック" charset="0"/>
        </a:defRPr>
      </a:lvl4pPr>
      <a:lvl5pPr algn="r" rtl="0" eaLnBrk="0" fontAlgn="base" hangingPunct="0">
        <a:spcBef>
          <a:spcPct val="0"/>
        </a:spcBef>
        <a:spcAft>
          <a:spcPct val="0"/>
        </a:spcAft>
        <a:defRPr sz="4000" i="1">
          <a:solidFill>
            <a:schemeClr val="tx2"/>
          </a:solidFill>
          <a:latin typeface="Tahoma" pitchFamily="112" charset="0"/>
          <a:ea typeface="ＭＳ Ｐゴシック" pitchFamily="112" charset="-128"/>
          <a:cs typeface="ＭＳ Ｐゴシック" charset="0"/>
        </a:defRPr>
      </a:lvl5pPr>
      <a:lvl6pPr marL="457200" algn="r" rtl="0" fontAlgn="base">
        <a:spcBef>
          <a:spcPct val="0"/>
        </a:spcBef>
        <a:spcAft>
          <a:spcPct val="0"/>
        </a:spcAft>
        <a:defRPr sz="4000" i="1">
          <a:solidFill>
            <a:schemeClr val="tx2"/>
          </a:solidFill>
          <a:latin typeface="Tahoma" pitchFamily="112" charset="0"/>
          <a:ea typeface="ＭＳ Ｐゴシック" pitchFamily="112" charset="-128"/>
        </a:defRPr>
      </a:lvl6pPr>
      <a:lvl7pPr marL="914400" algn="r" rtl="0" fontAlgn="base">
        <a:spcBef>
          <a:spcPct val="0"/>
        </a:spcBef>
        <a:spcAft>
          <a:spcPct val="0"/>
        </a:spcAft>
        <a:defRPr sz="4000" i="1">
          <a:solidFill>
            <a:schemeClr val="tx2"/>
          </a:solidFill>
          <a:latin typeface="Tahoma" pitchFamily="112" charset="0"/>
          <a:ea typeface="ＭＳ Ｐゴシック" pitchFamily="112" charset="-128"/>
        </a:defRPr>
      </a:lvl7pPr>
      <a:lvl8pPr marL="1371600" algn="r" rtl="0" fontAlgn="base">
        <a:spcBef>
          <a:spcPct val="0"/>
        </a:spcBef>
        <a:spcAft>
          <a:spcPct val="0"/>
        </a:spcAft>
        <a:defRPr sz="4000" i="1">
          <a:solidFill>
            <a:schemeClr val="tx2"/>
          </a:solidFill>
          <a:latin typeface="Tahoma" pitchFamily="112" charset="0"/>
          <a:ea typeface="ＭＳ Ｐゴシック" pitchFamily="112" charset="-128"/>
        </a:defRPr>
      </a:lvl8pPr>
      <a:lvl9pPr marL="1828800" algn="r" rtl="0" fontAlgn="base">
        <a:spcBef>
          <a:spcPct val="0"/>
        </a:spcBef>
        <a:spcAft>
          <a:spcPct val="0"/>
        </a:spcAft>
        <a:defRPr sz="4000" i="1">
          <a:solidFill>
            <a:schemeClr val="tx2"/>
          </a:solidFill>
          <a:latin typeface="Tahoma" pitchFamily="112" charset="0"/>
          <a:ea typeface="ＭＳ Ｐゴシック" pitchFamily="112" charset="-128"/>
        </a:defRPr>
      </a:lvl9pPr>
    </p:titleStyle>
    <p:bodyStyle>
      <a:lvl1pPr marL="342900" indent="-342900" algn="l" rtl="0" eaLnBrk="0" fontAlgn="base" hangingPunct="0">
        <a:spcBef>
          <a:spcPct val="20000"/>
        </a:spcBef>
        <a:spcAft>
          <a:spcPct val="0"/>
        </a:spcAft>
        <a:buFont typeface="Tahoma" panose="020B0604030504040204" pitchFamily="34" charset="0"/>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Tahoma" panose="020B0604030504040204" pitchFamily="34"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panose="020B0604030504040204" pitchFamily="34"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panose="020B0604030504040204" pitchFamily="34"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panose="020B0604030504040204" pitchFamily="34"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12" charset="0"/>
        <a:buChar char="•"/>
        <a:defRPr>
          <a:solidFill>
            <a:schemeClr val="tx1"/>
          </a:solidFill>
          <a:latin typeface="+mn-lt"/>
          <a:ea typeface="+mn-ea"/>
        </a:defRPr>
      </a:lvl6pPr>
      <a:lvl7pPr marL="2971800" indent="-228600" algn="l" rtl="0" fontAlgn="base">
        <a:spcBef>
          <a:spcPct val="20000"/>
        </a:spcBef>
        <a:spcAft>
          <a:spcPct val="0"/>
        </a:spcAft>
        <a:buFont typeface="Tahoma" pitchFamily="112" charset="0"/>
        <a:buChar char="•"/>
        <a:defRPr>
          <a:solidFill>
            <a:schemeClr val="tx1"/>
          </a:solidFill>
          <a:latin typeface="+mn-lt"/>
          <a:ea typeface="+mn-ea"/>
        </a:defRPr>
      </a:lvl7pPr>
      <a:lvl8pPr marL="3429000" indent="-228600" algn="l" rtl="0" fontAlgn="base">
        <a:spcBef>
          <a:spcPct val="20000"/>
        </a:spcBef>
        <a:spcAft>
          <a:spcPct val="0"/>
        </a:spcAft>
        <a:buFont typeface="Tahoma" pitchFamily="112" charset="0"/>
        <a:buChar char="•"/>
        <a:defRPr>
          <a:solidFill>
            <a:schemeClr val="tx1"/>
          </a:solidFill>
          <a:latin typeface="+mn-lt"/>
          <a:ea typeface="+mn-ea"/>
        </a:defRPr>
      </a:lvl8pPr>
      <a:lvl9pPr marL="3886200" indent="-228600" algn="l" rtl="0" fontAlgn="base">
        <a:spcBef>
          <a:spcPct val="20000"/>
        </a:spcBef>
        <a:spcAft>
          <a:spcPct val="0"/>
        </a:spcAft>
        <a:buFont typeface="Tahoma" pitchFamily="112" charset="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file:////var/folders/91/mwjlktjx3jsb5gjxx8g02r440000gp/T/com.microsoft.Word/WebArchiveCopyPasteTempFiles/piano-keys-vintage-background.jpg"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14.xml"/><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Ak976AWRrNk?feature=oembed"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DA8114-B667-094F-90EE-DCB0EBE1C45C}"/>
              </a:ext>
            </a:extLst>
          </p:cNvPr>
          <p:cNvSpPr txBox="1"/>
          <p:nvPr/>
        </p:nvSpPr>
        <p:spPr>
          <a:xfrm>
            <a:off x="304800" y="304800"/>
            <a:ext cx="8610600" cy="2585323"/>
          </a:xfrm>
          <a:prstGeom prst="rect">
            <a:avLst/>
          </a:prstGeom>
          <a:solidFill>
            <a:srgbClr val="7030A0"/>
          </a:solidFill>
        </p:spPr>
        <p:txBody>
          <a:bodyPr wrap="square" rtlCol="0">
            <a:spAutoFit/>
          </a:bodyPr>
          <a:lstStyle/>
          <a:p>
            <a:pPr algn="ctr"/>
            <a:r>
              <a:rPr lang="en-US" sz="5400" b="1" dirty="0">
                <a:solidFill>
                  <a:schemeClr val="accent4">
                    <a:lumMod val="20000"/>
                    <a:lumOff val="80000"/>
                  </a:schemeClr>
                </a:solidFill>
              </a:rPr>
              <a:t>THE BAROQUE PERIOD IN MUSIC </a:t>
            </a:r>
          </a:p>
          <a:p>
            <a:pPr algn="ctr"/>
            <a:r>
              <a:rPr lang="en-US" sz="5400" b="1" dirty="0">
                <a:solidFill>
                  <a:schemeClr val="accent4">
                    <a:lumMod val="20000"/>
                    <a:lumOff val="80000"/>
                  </a:schemeClr>
                </a:solidFill>
              </a:rPr>
              <a:t> 17</a:t>
            </a:r>
            <a:r>
              <a:rPr lang="en-US" sz="5400" b="1" baseline="30000" dirty="0">
                <a:solidFill>
                  <a:schemeClr val="accent4">
                    <a:lumMod val="20000"/>
                    <a:lumOff val="80000"/>
                  </a:schemeClr>
                </a:solidFill>
              </a:rPr>
              <a:t>TH</a:t>
            </a:r>
            <a:r>
              <a:rPr lang="en-US" sz="5400" b="1" dirty="0">
                <a:solidFill>
                  <a:schemeClr val="accent4">
                    <a:lumMod val="20000"/>
                    <a:lumOff val="80000"/>
                  </a:schemeClr>
                </a:solidFill>
              </a:rPr>
              <a:t> CENTURY</a:t>
            </a:r>
          </a:p>
        </p:txBody>
      </p:sp>
      <p:sp>
        <p:nvSpPr>
          <p:cNvPr id="3" name="Rectangle 2">
            <a:extLst>
              <a:ext uri="{FF2B5EF4-FFF2-40B4-BE49-F238E27FC236}">
                <a16:creationId xmlns:a16="http://schemas.microsoft.com/office/drawing/2014/main" id="{147BF517-3D3A-FA4E-9C81-5BB620D06FAC}"/>
              </a:ext>
            </a:extLst>
          </p:cNvPr>
          <p:cNvSpPr>
            <a:spLocks noChangeArrowheads="1"/>
          </p:cNvSpPr>
          <p:nvPr/>
        </p:nvSpPr>
        <p:spPr bwMode="auto">
          <a:xfrm flipV="1">
            <a:off x="1371600" y="326169"/>
            <a:ext cx="8046720" cy="64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8" descr="Piano Keys Vintage Background">
            <a:extLst>
              <a:ext uri="{FF2B5EF4-FFF2-40B4-BE49-F238E27FC236}">
                <a16:creationId xmlns:a16="http://schemas.microsoft.com/office/drawing/2014/main" id="{21A670F8-FD86-CA47-81A9-07A17C22C6B3}"/>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318914" y="2807481"/>
            <a:ext cx="4506172" cy="3724350"/>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BC247F-0406-AF41-848C-F2B79D722243}"/>
              </a:ext>
            </a:extLst>
          </p:cNvPr>
          <p:cNvSpPr txBox="1"/>
          <p:nvPr/>
        </p:nvSpPr>
        <p:spPr>
          <a:xfrm>
            <a:off x="76200" y="4038600"/>
            <a:ext cx="2242714"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100" i="1" dirty="0"/>
              <a:t>Piano Keys Vintage Background</a:t>
            </a:r>
            <a:endParaRPr lang="en-US" sz="1100" dirty="0"/>
          </a:p>
          <a:p>
            <a:pPr algn="ctr"/>
            <a:r>
              <a:rPr lang="en-US" sz="1100" i="1" dirty="0"/>
              <a:t>Author: Karen Arnold</a:t>
            </a:r>
            <a:endParaRPr lang="en-US" sz="1100" dirty="0"/>
          </a:p>
          <a:p>
            <a:pPr algn="ctr"/>
            <a:r>
              <a:rPr lang="en-US" sz="1100" i="1" dirty="0"/>
              <a:t>Public Domain Pictures (Images)</a:t>
            </a:r>
            <a:endParaRPr lang="en-US" sz="1100" dirty="0"/>
          </a:p>
          <a:p>
            <a:pPr algn="ctr"/>
            <a:r>
              <a:rPr lang="en-US" sz="1100" dirty="0"/>
              <a:t> </a:t>
            </a:r>
          </a:p>
        </p:txBody>
      </p:sp>
    </p:spTree>
    <p:extLst>
      <p:ext uri="{BB962C8B-B14F-4D97-AF65-F5344CB8AC3E}">
        <p14:creationId xmlns:p14="http://schemas.microsoft.com/office/powerpoint/2010/main" val="900160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F0EFC6B-91F4-B13E-AFD2-28E97A8433FC}"/>
              </a:ext>
            </a:extLst>
          </p:cNvPr>
          <p:cNvSpPr>
            <a:spLocks noGrp="1" noChangeArrowheads="1"/>
          </p:cNvSpPr>
          <p:nvPr>
            <p:ph type="title"/>
          </p:nvPr>
        </p:nvSpPr>
        <p:spPr>
          <a:xfrm>
            <a:off x="5867400" y="1219200"/>
            <a:ext cx="2417763" cy="1371600"/>
          </a:xfrm>
          <a:solidFill>
            <a:srgbClr val="7030A0"/>
          </a:solidFill>
        </p:spPr>
        <p:txBody>
          <a:bodyPr/>
          <a:lstStyle/>
          <a:p>
            <a:pPr eaLnBrk="1" hangingPunct="1">
              <a:defRPr/>
            </a:pPr>
            <a:r>
              <a:rPr lang="en-US" dirty="0">
                <a:cs typeface="+mj-cs"/>
              </a:rPr>
              <a:t>Science</a:t>
            </a:r>
          </a:p>
        </p:txBody>
      </p:sp>
      <p:sp>
        <p:nvSpPr>
          <p:cNvPr id="1027" name="Rectangle 3">
            <a:extLst>
              <a:ext uri="{FF2B5EF4-FFF2-40B4-BE49-F238E27FC236}">
                <a16:creationId xmlns:a16="http://schemas.microsoft.com/office/drawing/2014/main" id="{485E29DF-6264-D119-51E9-649F4D0A2575}"/>
              </a:ext>
            </a:extLst>
          </p:cNvPr>
          <p:cNvSpPr>
            <a:spLocks noGrp="1" noChangeArrowheads="1"/>
          </p:cNvSpPr>
          <p:nvPr>
            <p:ph type="body" sz="half" idx="1"/>
          </p:nvPr>
        </p:nvSpPr>
        <p:spPr>
          <a:solidFill>
            <a:srgbClr val="7030A0"/>
          </a:solidFill>
        </p:spPr>
        <p:txBody>
          <a:bodyPr/>
          <a:lstStyle/>
          <a:p>
            <a:pPr eaLnBrk="1" hangingPunct="1">
              <a:buFont typeface="Tahoma" pitchFamily="112" charset="0"/>
              <a:buChar char="•"/>
              <a:defRPr/>
            </a:pPr>
            <a:r>
              <a:rPr lang="en-US" sz="2400" dirty="0">
                <a:cs typeface="+mn-cs"/>
              </a:rPr>
              <a:t>William Harvey (1578-1657)</a:t>
            </a:r>
          </a:p>
          <a:p>
            <a:pPr eaLnBrk="1" hangingPunct="1">
              <a:buFont typeface="Tahoma" pitchFamily="112" charset="0"/>
              <a:buChar char="•"/>
              <a:defRPr/>
            </a:pPr>
            <a:r>
              <a:rPr lang="en-US" sz="2400" dirty="0">
                <a:cs typeface="+mn-cs"/>
              </a:rPr>
              <a:t>English</a:t>
            </a:r>
          </a:p>
          <a:p>
            <a:pPr eaLnBrk="1" hangingPunct="1">
              <a:buFont typeface="Tahoma" pitchFamily="112" charset="0"/>
              <a:buChar char="•"/>
              <a:defRPr/>
            </a:pPr>
            <a:r>
              <a:rPr lang="en-US" sz="2400" dirty="0">
                <a:cs typeface="+mn-cs"/>
              </a:rPr>
              <a:t>Medical doctor</a:t>
            </a:r>
          </a:p>
          <a:p>
            <a:pPr eaLnBrk="1" hangingPunct="1">
              <a:buFont typeface="Tahoma" pitchFamily="112" charset="0"/>
              <a:buChar char="•"/>
              <a:defRPr/>
            </a:pPr>
            <a:r>
              <a:rPr lang="en-US" sz="2400" dirty="0">
                <a:cs typeface="+mn-cs"/>
              </a:rPr>
              <a:t>Circulation of blood</a:t>
            </a:r>
          </a:p>
        </p:txBody>
      </p:sp>
      <p:pic>
        <p:nvPicPr>
          <p:cNvPr id="25603" name="Picture 6">
            <a:extLst>
              <a:ext uri="{FF2B5EF4-FFF2-40B4-BE49-F238E27FC236}">
                <a16:creationId xmlns:a16="http://schemas.microsoft.com/office/drawing/2014/main" id="{9B93B903-1C06-957E-EB4C-35FECC81B3A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43525" y="2743200"/>
            <a:ext cx="2417763" cy="3276600"/>
          </a:xfr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0F44F9B-605F-0CE9-B737-CDD1FFAC2EED}"/>
              </a:ext>
            </a:extLst>
          </p:cNvPr>
          <p:cNvSpPr>
            <a:spLocks noGrp="1" noChangeArrowheads="1"/>
          </p:cNvSpPr>
          <p:nvPr>
            <p:ph type="title"/>
          </p:nvPr>
        </p:nvSpPr>
        <p:spPr>
          <a:xfrm>
            <a:off x="4267200" y="1219200"/>
            <a:ext cx="4191000" cy="1371600"/>
          </a:xfrm>
          <a:solidFill>
            <a:srgbClr val="7030A0"/>
          </a:solidFill>
        </p:spPr>
        <p:txBody>
          <a:bodyPr/>
          <a:lstStyle/>
          <a:p>
            <a:pPr eaLnBrk="1" hangingPunct="1">
              <a:defRPr/>
            </a:pPr>
            <a:r>
              <a:rPr lang="en-US" dirty="0">
                <a:cs typeface="+mj-cs"/>
              </a:rPr>
              <a:t>Religion in the </a:t>
            </a:r>
            <a:br>
              <a:rPr lang="en-US" dirty="0">
                <a:cs typeface="+mj-cs"/>
              </a:rPr>
            </a:br>
            <a:r>
              <a:rPr lang="en-US" dirty="0">
                <a:cs typeface="+mj-cs"/>
              </a:rPr>
              <a:t>Baroque Era</a:t>
            </a:r>
          </a:p>
        </p:txBody>
      </p:sp>
      <p:sp>
        <p:nvSpPr>
          <p:cNvPr id="8195" name="Rectangle 3">
            <a:extLst>
              <a:ext uri="{FF2B5EF4-FFF2-40B4-BE49-F238E27FC236}">
                <a16:creationId xmlns:a16="http://schemas.microsoft.com/office/drawing/2014/main" id="{EC706EBB-1D7A-27B1-558A-77469DB03308}"/>
              </a:ext>
            </a:extLst>
          </p:cNvPr>
          <p:cNvSpPr>
            <a:spLocks noGrp="1" noChangeArrowheads="1"/>
          </p:cNvSpPr>
          <p:nvPr>
            <p:ph type="body" idx="1"/>
          </p:nvPr>
        </p:nvSpPr>
        <p:spPr>
          <a:solidFill>
            <a:srgbClr val="7030A0"/>
          </a:solidFill>
        </p:spPr>
        <p:txBody>
          <a:bodyPr/>
          <a:lstStyle/>
          <a:p>
            <a:pPr eaLnBrk="1" hangingPunct="1">
              <a:buFont typeface="Tahoma" pitchFamily="112" charset="0"/>
              <a:buChar char="•"/>
              <a:defRPr/>
            </a:pPr>
            <a:r>
              <a:rPr lang="en-US" dirty="0">
                <a:cs typeface="+mn-cs"/>
              </a:rPr>
              <a:t>Intensely devout</a:t>
            </a:r>
          </a:p>
          <a:p>
            <a:pPr eaLnBrk="1" hangingPunct="1">
              <a:buFont typeface="Tahoma" pitchFamily="112" charset="0"/>
              <a:buChar char="•"/>
              <a:defRPr/>
            </a:pPr>
            <a:r>
              <a:rPr lang="en-US" dirty="0">
                <a:cs typeface="+mn-cs"/>
              </a:rPr>
              <a:t>Protestants were centered in England, Scandinavia, Holland, and North Germany</a:t>
            </a:r>
          </a:p>
          <a:p>
            <a:pPr eaLnBrk="1" hangingPunct="1">
              <a:buFont typeface="Tahoma" pitchFamily="112" charset="0"/>
              <a:buChar char="•"/>
              <a:defRPr/>
            </a:pPr>
            <a:r>
              <a:rPr lang="en-US" dirty="0">
                <a:cs typeface="+mn-cs"/>
              </a:rPr>
              <a:t>Catholics (2 powerful dynasties)</a:t>
            </a:r>
          </a:p>
          <a:p>
            <a:pPr lvl="1" eaLnBrk="1" hangingPunct="1">
              <a:buFont typeface="Tahoma" pitchFamily="112" charset="0"/>
              <a:buChar char="•"/>
              <a:defRPr/>
            </a:pPr>
            <a:r>
              <a:rPr lang="en-US" dirty="0"/>
              <a:t>Bourbons</a:t>
            </a:r>
          </a:p>
          <a:p>
            <a:pPr lvl="1" eaLnBrk="1" hangingPunct="1">
              <a:buFont typeface="Tahoma" pitchFamily="112" charset="0"/>
              <a:buChar char="•"/>
              <a:defRPr/>
            </a:pPr>
            <a:r>
              <a:rPr lang="en-US" dirty="0"/>
              <a:t>Hapsburgs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1C416E8-B4B0-0808-9FCD-74226E67FB06}"/>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The Role of the Artist</a:t>
            </a:r>
          </a:p>
        </p:txBody>
      </p:sp>
      <p:sp>
        <p:nvSpPr>
          <p:cNvPr id="11267" name="Rectangle 3">
            <a:extLst>
              <a:ext uri="{FF2B5EF4-FFF2-40B4-BE49-F238E27FC236}">
                <a16:creationId xmlns:a16="http://schemas.microsoft.com/office/drawing/2014/main" id="{047764AC-975F-80E5-F07E-06887988B2A6}"/>
              </a:ext>
            </a:extLst>
          </p:cNvPr>
          <p:cNvSpPr>
            <a:spLocks noGrp="1" noChangeArrowheads="1"/>
          </p:cNvSpPr>
          <p:nvPr>
            <p:ph type="body" idx="1"/>
          </p:nvPr>
        </p:nvSpPr>
        <p:spPr>
          <a:xfrm>
            <a:off x="685800" y="3429000"/>
            <a:ext cx="7772400" cy="1371600"/>
          </a:xfrm>
          <a:solidFill>
            <a:srgbClr val="7030A0"/>
          </a:solidFill>
        </p:spPr>
        <p:txBody>
          <a:bodyPr/>
          <a:lstStyle/>
          <a:p>
            <a:pPr eaLnBrk="1" hangingPunct="1">
              <a:buFont typeface="Tahoma" pitchFamily="112" charset="0"/>
              <a:buChar char="•"/>
              <a:defRPr/>
            </a:pPr>
            <a:r>
              <a:rPr lang="en-US">
                <a:cs typeface="+mn-cs"/>
              </a:rPr>
              <a:t>Artists could be employed by royalty or city/church administration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02581E92-0997-50E1-99C0-7A1B1E838FFA}"/>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Monodic Style</a:t>
            </a:r>
          </a:p>
        </p:txBody>
      </p:sp>
      <p:sp>
        <p:nvSpPr>
          <p:cNvPr id="19459" name="Rectangle 3">
            <a:extLst>
              <a:ext uri="{FF2B5EF4-FFF2-40B4-BE49-F238E27FC236}">
                <a16:creationId xmlns:a16="http://schemas.microsoft.com/office/drawing/2014/main" id="{9F9BBFE3-EC7B-0068-0D6E-141E8AD5DA54}"/>
              </a:ext>
            </a:extLst>
          </p:cNvPr>
          <p:cNvSpPr>
            <a:spLocks noGrp="1" noChangeArrowheads="1"/>
          </p:cNvSpPr>
          <p:nvPr>
            <p:ph type="body" idx="1"/>
          </p:nvPr>
        </p:nvSpPr>
        <p:spPr>
          <a:solidFill>
            <a:srgbClr val="7030A0"/>
          </a:solidFill>
        </p:spPr>
        <p:txBody>
          <a:bodyPr/>
          <a:lstStyle/>
          <a:p>
            <a:pPr eaLnBrk="1" hangingPunct="1">
              <a:buFont typeface="Tahoma" pitchFamily="112" charset="0"/>
              <a:buChar char="•"/>
              <a:defRPr/>
            </a:pPr>
            <a:r>
              <a:rPr lang="en-US" i="1" dirty="0">
                <a:cs typeface="+mn-cs"/>
              </a:rPr>
              <a:t>Monody</a:t>
            </a:r>
            <a:r>
              <a:rPr lang="en-US" dirty="0">
                <a:cs typeface="+mn-cs"/>
              </a:rPr>
              <a:t> - a solo song with instrumental accompaniment.</a:t>
            </a:r>
          </a:p>
          <a:p>
            <a:pPr eaLnBrk="1" hangingPunct="1">
              <a:buFont typeface="Tahoma" pitchFamily="112" charset="0"/>
              <a:buChar char="•"/>
              <a:defRPr/>
            </a:pPr>
            <a:r>
              <a:rPr lang="en-US" dirty="0">
                <a:cs typeface="+mn-cs"/>
              </a:rPr>
              <a:t>Solo line becomes more famous than the contrasting, contrapuntal lines.</a:t>
            </a:r>
          </a:p>
          <a:p>
            <a:pPr eaLnBrk="1" hangingPunct="1">
              <a:buFont typeface="Tahoma" pitchFamily="112" charset="0"/>
              <a:buChar char="•"/>
              <a:defRPr/>
            </a:pPr>
            <a:r>
              <a:rPr lang="en-US" dirty="0">
                <a:cs typeface="+mn-cs"/>
              </a:rPr>
              <a:t>The Camerata cultivated this musical style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9B5F764-9C99-10C0-C494-FD08E14F4E11}"/>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The </a:t>
            </a:r>
            <a:r>
              <a:rPr lang="en-US" dirty="0" err="1">
                <a:cs typeface="+mj-cs"/>
              </a:rPr>
              <a:t>Camerati</a:t>
            </a:r>
            <a:endParaRPr lang="en-US" dirty="0">
              <a:cs typeface="+mj-cs"/>
            </a:endParaRPr>
          </a:p>
        </p:txBody>
      </p:sp>
      <p:sp>
        <p:nvSpPr>
          <p:cNvPr id="35842" name="Rectangle 3">
            <a:extLst>
              <a:ext uri="{FF2B5EF4-FFF2-40B4-BE49-F238E27FC236}">
                <a16:creationId xmlns:a16="http://schemas.microsoft.com/office/drawing/2014/main" id="{49E930A7-B221-6DD3-69E7-2EDDAC11C523}"/>
              </a:ext>
            </a:extLst>
          </p:cNvPr>
          <p:cNvSpPr>
            <a:spLocks noGrp="1" noChangeArrowheads="1"/>
          </p:cNvSpPr>
          <p:nvPr>
            <p:ph type="body" idx="1"/>
          </p:nvPr>
        </p:nvSpPr>
        <p:spPr>
          <a:xfrm>
            <a:off x="685800" y="2743200"/>
            <a:ext cx="7772400" cy="3733800"/>
          </a:xfrm>
          <a:solidFill>
            <a:srgbClr val="7030A0"/>
          </a:solidFill>
        </p:spPr>
        <p:txBody>
          <a:bodyPr/>
          <a:lstStyle/>
          <a:p>
            <a:pPr eaLnBrk="1" hangingPunct="1">
              <a:lnSpc>
                <a:spcPct val="90000"/>
              </a:lnSpc>
            </a:pPr>
            <a:r>
              <a:rPr lang="en-US" altLang="en-US" sz="2400" dirty="0"/>
              <a:t>Aristocrats (humanists, musicians, poets, intellectuals)</a:t>
            </a:r>
          </a:p>
          <a:p>
            <a:pPr eaLnBrk="1" hangingPunct="1">
              <a:lnSpc>
                <a:spcPct val="90000"/>
              </a:lnSpc>
            </a:pPr>
            <a:r>
              <a:rPr lang="en-US" altLang="en-US" sz="2400" dirty="0"/>
              <a:t>Florentine, Italy</a:t>
            </a:r>
          </a:p>
          <a:p>
            <a:pPr eaLnBrk="1" hangingPunct="1">
              <a:lnSpc>
                <a:spcPct val="90000"/>
              </a:lnSpc>
            </a:pPr>
            <a:r>
              <a:rPr lang="en-US" altLang="en-US" sz="2400" dirty="0"/>
              <a:t>They met mainly 1573-1580</a:t>
            </a:r>
            <a:r>
              <a:rPr lang="ja-JP" altLang="en-US" sz="2400"/>
              <a:t>’</a:t>
            </a:r>
            <a:r>
              <a:rPr lang="en-US" altLang="ja-JP" sz="2400" dirty="0"/>
              <a:t>s</a:t>
            </a:r>
          </a:p>
          <a:p>
            <a:pPr eaLnBrk="1" hangingPunct="1">
              <a:lnSpc>
                <a:spcPct val="90000"/>
              </a:lnSpc>
            </a:pPr>
            <a:r>
              <a:rPr lang="en-US" altLang="en-US" sz="2400" dirty="0"/>
              <a:t>Under the patronage of Count Giovanni de</a:t>
            </a:r>
            <a:r>
              <a:rPr lang="ja-JP" altLang="en-US" sz="2400"/>
              <a:t>’</a:t>
            </a:r>
            <a:r>
              <a:rPr lang="en-US" altLang="ja-JP" sz="2400" dirty="0" err="1"/>
              <a:t>Bardi</a:t>
            </a:r>
            <a:endParaRPr lang="en-US" altLang="ja-JP" sz="2400" dirty="0"/>
          </a:p>
          <a:p>
            <a:pPr eaLnBrk="1" hangingPunct="1">
              <a:lnSpc>
                <a:spcPct val="90000"/>
              </a:lnSpc>
            </a:pPr>
            <a:r>
              <a:rPr lang="en-US" altLang="en-US" sz="2400" dirty="0"/>
              <a:t>Aimed to resurrect the musical-dramaticism of Ancient Greek art</a:t>
            </a:r>
          </a:p>
          <a:p>
            <a:pPr eaLnBrk="1" hangingPunct="1">
              <a:lnSpc>
                <a:spcPct val="90000"/>
              </a:lnSpc>
            </a:pPr>
            <a:r>
              <a:rPr lang="en-US" altLang="en-US" sz="2400" dirty="0"/>
              <a:t>Believed that music should heighten the emotional power of the text (stile </a:t>
            </a:r>
            <a:r>
              <a:rPr lang="en-US" altLang="en-US" sz="2400" dirty="0" err="1"/>
              <a:t>rappresentativo</a:t>
            </a:r>
            <a:r>
              <a:rPr lang="en-US" altLang="en-US" sz="2400" dirty="0"/>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F85257D7-2C18-CB55-2C91-9CDE316CAD99}"/>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New Harmonic Structures</a:t>
            </a:r>
          </a:p>
        </p:txBody>
      </p:sp>
      <p:sp>
        <p:nvSpPr>
          <p:cNvPr id="21507" name="Rectangle 3">
            <a:extLst>
              <a:ext uri="{FF2B5EF4-FFF2-40B4-BE49-F238E27FC236}">
                <a16:creationId xmlns:a16="http://schemas.microsoft.com/office/drawing/2014/main" id="{71ED29BB-1865-8759-CBBF-319EFE447207}"/>
              </a:ext>
            </a:extLst>
          </p:cNvPr>
          <p:cNvSpPr>
            <a:spLocks noGrp="1" noChangeArrowheads="1"/>
          </p:cNvSpPr>
          <p:nvPr>
            <p:ph type="body" idx="1"/>
          </p:nvPr>
        </p:nvSpPr>
        <p:spPr/>
        <p:txBody>
          <a:bodyPr/>
          <a:lstStyle/>
          <a:p>
            <a:pPr eaLnBrk="1" hangingPunct="1">
              <a:buFont typeface="Tahoma" pitchFamily="112" charset="0"/>
              <a:buChar char="•"/>
              <a:defRPr/>
            </a:pPr>
            <a:r>
              <a:rPr lang="en-US" sz="2400">
                <a:cs typeface="+mn-cs"/>
              </a:rPr>
              <a:t>Middle Ages---neumes / Renaissance---polyphony</a:t>
            </a:r>
          </a:p>
          <a:p>
            <a:pPr eaLnBrk="1" hangingPunct="1">
              <a:buFont typeface="Tahoma" pitchFamily="112" charset="0"/>
              <a:buChar char="•"/>
              <a:defRPr/>
            </a:pPr>
            <a:r>
              <a:rPr lang="en-US" sz="2400">
                <a:cs typeface="+mn-cs"/>
              </a:rPr>
              <a:t>Baroque---</a:t>
            </a:r>
            <a:r>
              <a:rPr lang="en-US" sz="2400" i="1">
                <a:cs typeface="+mn-cs"/>
              </a:rPr>
              <a:t>figured bass</a:t>
            </a:r>
            <a:endParaRPr lang="en-US" sz="2400">
              <a:cs typeface="+mn-cs"/>
            </a:endParaRPr>
          </a:p>
          <a:p>
            <a:pPr eaLnBrk="1" hangingPunct="1">
              <a:buFont typeface="Tahoma" pitchFamily="112" charset="0"/>
              <a:buChar char="•"/>
              <a:defRPr/>
            </a:pPr>
            <a:r>
              <a:rPr lang="en-US" sz="2400">
                <a:cs typeface="+mn-cs"/>
              </a:rPr>
              <a:t>Figured Bass is a type of notation that allows the composer to place a numeral above or below the bass note.  The musician is then able to play the chord represented by that number.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6D88D0D8-17D5-A6D8-2138-E9BD12C2CB30}"/>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New Harmonic Structures</a:t>
            </a:r>
          </a:p>
        </p:txBody>
      </p:sp>
      <p:sp>
        <p:nvSpPr>
          <p:cNvPr id="22531" name="Rectangle 3">
            <a:extLst>
              <a:ext uri="{FF2B5EF4-FFF2-40B4-BE49-F238E27FC236}">
                <a16:creationId xmlns:a16="http://schemas.microsoft.com/office/drawing/2014/main" id="{0F017406-B88D-D6CA-806D-12A18BD4F8F2}"/>
              </a:ext>
            </a:extLst>
          </p:cNvPr>
          <p:cNvSpPr>
            <a:spLocks noGrp="1" noChangeArrowheads="1"/>
          </p:cNvSpPr>
          <p:nvPr>
            <p:ph type="body" idx="1"/>
          </p:nvPr>
        </p:nvSpPr>
        <p:spPr>
          <a:xfrm>
            <a:off x="685800" y="2743200"/>
            <a:ext cx="7772400" cy="2209800"/>
          </a:xfrm>
          <a:solidFill>
            <a:srgbClr val="7030A0"/>
          </a:solidFill>
        </p:spPr>
        <p:txBody>
          <a:bodyPr/>
          <a:lstStyle/>
          <a:p>
            <a:pPr eaLnBrk="1" hangingPunct="1">
              <a:buFont typeface="Tahoma" pitchFamily="112" charset="0"/>
              <a:buChar char="•"/>
              <a:defRPr/>
            </a:pPr>
            <a:r>
              <a:rPr lang="en-US" dirty="0">
                <a:cs typeface="+mn-cs"/>
              </a:rPr>
              <a:t>Figured Bass is a musical shorthand</a:t>
            </a:r>
            <a:endParaRPr lang="en-US" i="1" dirty="0">
              <a:cs typeface="+mn-cs"/>
            </a:endParaRPr>
          </a:p>
          <a:p>
            <a:pPr eaLnBrk="1" hangingPunct="1">
              <a:buFont typeface="Tahoma" pitchFamily="112" charset="0"/>
              <a:buChar char="•"/>
              <a:defRPr/>
            </a:pPr>
            <a:r>
              <a:rPr lang="en-US" i="1" dirty="0">
                <a:cs typeface="+mn-cs"/>
              </a:rPr>
              <a:t>Basso continuo</a:t>
            </a:r>
            <a:r>
              <a:rPr lang="en-US" dirty="0">
                <a:cs typeface="+mn-cs"/>
              </a:rPr>
              <a:t> refers to the system represented by this style of writing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D53E20D7-24B5-2312-4BF7-F47B6E9D7562}"/>
              </a:ext>
            </a:extLst>
          </p:cNvPr>
          <p:cNvSpPr>
            <a:spLocks noGrp="1" noChangeArrowheads="1"/>
          </p:cNvSpPr>
          <p:nvPr>
            <p:ph type="title" sz="quarter"/>
          </p:nvPr>
        </p:nvSpPr>
        <p:spPr>
          <a:solidFill>
            <a:srgbClr val="7030A0"/>
          </a:solidFill>
        </p:spPr>
        <p:txBody>
          <a:bodyPr/>
          <a:lstStyle/>
          <a:p>
            <a:pPr eaLnBrk="1" hangingPunct="1">
              <a:defRPr/>
            </a:pPr>
            <a:r>
              <a:rPr lang="en-US" dirty="0">
                <a:cs typeface="+mj-cs"/>
              </a:rPr>
              <a:t>Figured Bass</a:t>
            </a:r>
          </a:p>
        </p:txBody>
      </p:sp>
      <p:pic>
        <p:nvPicPr>
          <p:cNvPr id="41986" name="Picture 8">
            <a:extLst>
              <a:ext uri="{FF2B5EF4-FFF2-40B4-BE49-F238E27FC236}">
                <a16:creationId xmlns:a16="http://schemas.microsoft.com/office/drawing/2014/main" id="{73CE0BE0-3EE3-3B6C-FB82-22DBB4DCFD75}"/>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490663" y="2743200"/>
            <a:ext cx="2200275" cy="1562100"/>
          </a:xfrm>
          <a:noFill/>
        </p:spPr>
      </p:pic>
      <p:pic>
        <p:nvPicPr>
          <p:cNvPr id="41987" name="Picture 9">
            <a:extLst>
              <a:ext uri="{FF2B5EF4-FFF2-40B4-BE49-F238E27FC236}">
                <a16:creationId xmlns:a16="http://schemas.microsoft.com/office/drawing/2014/main" id="{47F9766D-8238-EFEE-B49D-DBB5053288A5}"/>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737100" y="2743200"/>
            <a:ext cx="3632200" cy="1562100"/>
          </a:xfrm>
          <a:noFill/>
        </p:spPr>
      </p:pic>
      <p:pic>
        <p:nvPicPr>
          <p:cNvPr id="41988" name="Picture 11">
            <a:extLst>
              <a:ext uri="{FF2B5EF4-FFF2-40B4-BE49-F238E27FC236}">
                <a16:creationId xmlns:a16="http://schemas.microsoft.com/office/drawing/2014/main" id="{68A660BF-C3A5-BFF2-F57E-1314968BA813}"/>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743200" y="4648200"/>
            <a:ext cx="3810000" cy="1235075"/>
          </a:xfr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7168A6F2-8A73-20F4-B6E2-76E033EBCF37}"/>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Baroque Musical Style</a:t>
            </a:r>
          </a:p>
        </p:txBody>
      </p:sp>
      <p:sp>
        <p:nvSpPr>
          <p:cNvPr id="23555" name="Rectangle 3">
            <a:extLst>
              <a:ext uri="{FF2B5EF4-FFF2-40B4-BE49-F238E27FC236}">
                <a16:creationId xmlns:a16="http://schemas.microsoft.com/office/drawing/2014/main" id="{4BDEC7D1-A3AD-8793-A5C7-147B057530B0}"/>
              </a:ext>
            </a:extLst>
          </p:cNvPr>
          <p:cNvSpPr>
            <a:spLocks noGrp="1" noChangeArrowheads="1"/>
          </p:cNvSpPr>
          <p:nvPr>
            <p:ph type="body" idx="1"/>
          </p:nvPr>
        </p:nvSpPr>
        <p:spPr>
          <a:solidFill>
            <a:srgbClr val="7030A0"/>
          </a:solidFill>
        </p:spPr>
        <p:txBody>
          <a:bodyPr/>
          <a:lstStyle/>
          <a:p>
            <a:pPr eaLnBrk="1" hangingPunct="1">
              <a:buFont typeface="Tahoma" pitchFamily="112" charset="0"/>
              <a:buChar char="•"/>
              <a:defRPr/>
            </a:pPr>
            <a:r>
              <a:rPr lang="en-US" dirty="0">
                <a:cs typeface="+mn-cs"/>
              </a:rPr>
              <a:t>Vocal music</a:t>
            </a:r>
          </a:p>
          <a:p>
            <a:pPr lvl="1" eaLnBrk="1" hangingPunct="1">
              <a:buFont typeface="Times" pitchFamily="112" charset="0"/>
              <a:buChar char="•"/>
              <a:defRPr/>
            </a:pPr>
            <a:r>
              <a:rPr lang="en-US" dirty="0"/>
              <a:t>Wide leaps and jumps as well as chromaticism express the text</a:t>
            </a:r>
          </a:p>
          <a:p>
            <a:pPr lvl="1" eaLnBrk="1" hangingPunct="1">
              <a:buFont typeface="Times" pitchFamily="112" charset="0"/>
              <a:buChar char="•"/>
              <a:defRPr/>
            </a:pPr>
            <a:r>
              <a:rPr lang="en-US" dirty="0"/>
              <a:t>Instrumental music - dissonant (clashing) chords were used to provide a sense of color for emotionally heightened areas of the music</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2C0E4F41-E053-EC9B-0D10-50594F98F46A}"/>
              </a:ext>
            </a:extLst>
          </p:cNvPr>
          <p:cNvSpPr>
            <a:spLocks noGrp="1" noChangeArrowheads="1"/>
          </p:cNvSpPr>
          <p:nvPr>
            <p:ph type="title"/>
          </p:nvPr>
        </p:nvSpPr>
        <p:spPr>
          <a:solidFill>
            <a:srgbClr val="7030A0"/>
          </a:solidFill>
        </p:spPr>
        <p:txBody>
          <a:bodyPr/>
          <a:lstStyle/>
          <a:p>
            <a:pPr eaLnBrk="1" hangingPunct="1">
              <a:defRPr/>
            </a:pPr>
            <a:r>
              <a:rPr lang="en-US">
                <a:cs typeface="+mj-cs"/>
              </a:rPr>
              <a:t>Baroque  Musical Style</a:t>
            </a:r>
          </a:p>
        </p:txBody>
      </p:sp>
      <p:sp>
        <p:nvSpPr>
          <p:cNvPr id="24579" name="Rectangle 3">
            <a:extLst>
              <a:ext uri="{FF2B5EF4-FFF2-40B4-BE49-F238E27FC236}">
                <a16:creationId xmlns:a16="http://schemas.microsoft.com/office/drawing/2014/main" id="{527EDDE8-E57F-D711-183C-3688725C0B10}"/>
              </a:ext>
            </a:extLst>
          </p:cNvPr>
          <p:cNvSpPr>
            <a:spLocks noGrp="1" noChangeArrowheads="1"/>
          </p:cNvSpPr>
          <p:nvPr>
            <p:ph type="body" idx="1"/>
          </p:nvPr>
        </p:nvSpPr>
        <p:spPr>
          <a:solidFill>
            <a:srgbClr val="7030A0"/>
          </a:solidFill>
        </p:spPr>
        <p:txBody>
          <a:bodyPr/>
          <a:lstStyle/>
          <a:p>
            <a:pPr eaLnBrk="1" hangingPunct="1">
              <a:buFont typeface="Tahoma" pitchFamily="112" charset="0"/>
              <a:buChar char="•"/>
              <a:defRPr/>
            </a:pPr>
            <a:r>
              <a:rPr lang="en-US" dirty="0">
                <a:cs typeface="+mn-cs"/>
              </a:rPr>
              <a:t>Terraced dynamics were used in the Renaissance period and this carried over to the Baroque period.</a:t>
            </a:r>
          </a:p>
          <a:p>
            <a:pPr eaLnBrk="1" hangingPunct="1">
              <a:buFont typeface="Tahoma" pitchFamily="112" charset="0"/>
              <a:buChar char="•"/>
              <a:defRPr/>
            </a:pPr>
            <a:r>
              <a:rPr lang="en-US" dirty="0">
                <a:cs typeface="+mn-cs"/>
              </a:rPr>
              <a:t>However, artists began using the </a:t>
            </a:r>
            <a:r>
              <a:rPr lang="en-US" i="1" dirty="0">
                <a:cs typeface="+mn-cs"/>
              </a:rPr>
              <a:t>forte-piano</a:t>
            </a:r>
            <a:r>
              <a:rPr lang="en-US" dirty="0">
                <a:cs typeface="+mn-cs"/>
              </a:rPr>
              <a:t> method.  Dynamics increased (or decreased) based upon the lyrics that were used.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C3F472-B1A9-72DD-72C3-7C6F748CFBFD}"/>
              </a:ext>
            </a:extLst>
          </p:cNvPr>
          <p:cNvSpPr txBox="1"/>
          <p:nvPr/>
        </p:nvSpPr>
        <p:spPr>
          <a:xfrm>
            <a:off x="304800" y="1752600"/>
            <a:ext cx="8382000" cy="4154984"/>
          </a:xfrm>
          <a:prstGeom prst="rect">
            <a:avLst/>
          </a:prstGeom>
          <a:solidFill>
            <a:srgbClr val="7030A0"/>
          </a:solidFill>
          <a:ln>
            <a:solidFill>
              <a:srgbClr val="FFFF00"/>
            </a:solidFill>
          </a:ln>
          <a:scene3d>
            <a:camera prst="orthographicFront"/>
            <a:lightRig rig="threePt" dir="t"/>
          </a:scene3d>
          <a:sp3d>
            <a:bevelT prst="angle"/>
          </a:sp3d>
        </p:spPr>
        <p:txBody>
          <a:bodyPr wrap="square" rtlCol="0">
            <a:spAutoFit/>
          </a:bodyPr>
          <a:lstStyle/>
          <a:p>
            <a:pPr algn="ctr"/>
            <a:r>
              <a:rPr lang="en-US" sz="4000" b="1" dirty="0">
                <a:solidFill>
                  <a:schemeClr val="bg1">
                    <a:lumMod val="20000"/>
                    <a:lumOff val="80000"/>
                  </a:schemeClr>
                </a:solidFill>
              </a:rPr>
              <a:t>OVERVIEW OF THE INVENTIONS IN THE BAROQUE PERIOD</a:t>
            </a:r>
          </a:p>
          <a:p>
            <a:endParaRPr lang="en-US" b="1" dirty="0"/>
          </a:p>
          <a:p>
            <a:pPr algn="ctr"/>
            <a:r>
              <a:rPr lang="en-US" sz="4000" b="1" dirty="0"/>
              <a:t>TECHNOLOGY</a:t>
            </a:r>
          </a:p>
          <a:p>
            <a:pPr algn="ctr"/>
            <a:r>
              <a:rPr lang="en-US" sz="4000" b="1" dirty="0"/>
              <a:t>SCIENCE</a:t>
            </a:r>
          </a:p>
          <a:p>
            <a:pPr algn="ctr"/>
            <a:r>
              <a:rPr lang="en-US" sz="4000" b="1" dirty="0"/>
              <a:t>MATHEMATICS</a:t>
            </a:r>
          </a:p>
          <a:p>
            <a:pPr algn="ctr"/>
            <a:r>
              <a:rPr lang="en-US" sz="4000" b="1" dirty="0"/>
              <a:t>INVENTIONS</a:t>
            </a:r>
          </a:p>
        </p:txBody>
      </p:sp>
    </p:spTree>
    <p:extLst>
      <p:ext uri="{BB962C8B-B14F-4D97-AF65-F5344CB8AC3E}">
        <p14:creationId xmlns:p14="http://schemas.microsoft.com/office/powerpoint/2010/main" val="24295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6F10F8E6-1171-9645-8CBF-F124A02E3261}"/>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The Rise of the Virtuoso Musician</a:t>
            </a:r>
          </a:p>
        </p:txBody>
      </p:sp>
      <p:sp>
        <p:nvSpPr>
          <p:cNvPr id="25603" name="Rectangle 3">
            <a:extLst>
              <a:ext uri="{FF2B5EF4-FFF2-40B4-BE49-F238E27FC236}">
                <a16:creationId xmlns:a16="http://schemas.microsoft.com/office/drawing/2014/main" id="{B558A12F-9BD9-BAB9-5E31-AB47C3B59CBB}"/>
              </a:ext>
            </a:extLst>
          </p:cNvPr>
          <p:cNvSpPr>
            <a:spLocks noGrp="1" noChangeArrowheads="1"/>
          </p:cNvSpPr>
          <p:nvPr>
            <p:ph type="body" idx="1"/>
          </p:nvPr>
        </p:nvSpPr>
        <p:spPr>
          <a:solidFill>
            <a:srgbClr val="7030A0"/>
          </a:solidFill>
        </p:spPr>
        <p:txBody>
          <a:bodyPr/>
          <a:lstStyle/>
          <a:p>
            <a:pPr eaLnBrk="1" hangingPunct="1">
              <a:buFont typeface="Tahoma" pitchFamily="112" charset="0"/>
              <a:buChar char="•"/>
              <a:defRPr/>
            </a:pPr>
            <a:r>
              <a:rPr lang="en-US" dirty="0">
                <a:cs typeface="+mn-cs"/>
              </a:rPr>
              <a:t>Castrati were used to cover soprano and contralto roles</a:t>
            </a:r>
          </a:p>
          <a:p>
            <a:pPr eaLnBrk="1" hangingPunct="1">
              <a:buFont typeface="Tahoma" pitchFamily="112" charset="0"/>
              <a:buChar char="•"/>
              <a:defRPr/>
            </a:pPr>
            <a:r>
              <a:rPr lang="en-US" dirty="0">
                <a:cs typeface="+mn-cs"/>
              </a:rPr>
              <a:t>Young boys typically sang soprano roles in church</a:t>
            </a:r>
          </a:p>
          <a:p>
            <a:pPr eaLnBrk="1" hangingPunct="1">
              <a:buFont typeface="Tahoma" pitchFamily="112" charset="0"/>
              <a:buChar char="•"/>
              <a:defRPr/>
            </a:pPr>
            <a:r>
              <a:rPr lang="en-US" dirty="0">
                <a:cs typeface="+mn-cs"/>
              </a:rPr>
              <a:t>Embellishment was a significant part of Baroque music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5B253DD-693D-C937-5A6F-E19C386E31D9}"/>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Virtuoso Musician</a:t>
            </a:r>
          </a:p>
        </p:txBody>
      </p:sp>
      <p:sp>
        <p:nvSpPr>
          <p:cNvPr id="26627" name="Rectangle 3">
            <a:extLst>
              <a:ext uri="{FF2B5EF4-FFF2-40B4-BE49-F238E27FC236}">
                <a16:creationId xmlns:a16="http://schemas.microsoft.com/office/drawing/2014/main" id="{419DD2B8-0B63-042D-41E5-8CB1CFEBF841}"/>
              </a:ext>
            </a:extLst>
          </p:cNvPr>
          <p:cNvSpPr>
            <a:spLocks noGrp="1" noChangeArrowheads="1"/>
          </p:cNvSpPr>
          <p:nvPr>
            <p:ph type="body" sz="half" idx="2"/>
          </p:nvPr>
        </p:nvSpPr>
        <p:spPr>
          <a:solidFill>
            <a:srgbClr val="7030A0"/>
          </a:solidFill>
        </p:spPr>
        <p:txBody>
          <a:bodyPr/>
          <a:lstStyle/>
          <a:p>
            <a:pPr eaLnBrk="1" hangingPunct="1">
              <a:buFont typeface="Tahoma" pitchFamily="112" charset="0"/>
              <a:buChar char="•"/>
              <a:defRPr/>
            </a:pPr>
            <a:r>
              <a:rPr lang="en-US" sz="2400" dirty="0" err="1">
                <a:cs typeface="+mn-cs"/>
              </a:rPr>
              <a:t>Farinelli</a:t>
            </a:r>
            <a:r>
              <a:rPr lang="en-US" sz="2400" dirty="0">
                <a:cs typeface="+mn-cs"/>
              </a:rPr>
              <a:t> (1705-1782)</a:t>
            </a:r>
          </a:p>
          <a:p>
            <a:pPr eaLnBrk="1" hangingPunct="1">
              <a:buFont typeface="Tahoma" pitchFamily="112" charset="0"/>
              <a:buChar char="•"/>
              <a:defRPr/>
            </a:pPr>
            <a:r>
              <a:rPr lang="en-US" sz="2400" dirty="0">
                <a:cs typeface="+mn-cs"/>
              </a:rPr>
              <a:t>Real name - Carlo </a:t>
            </a:r>
            <a:r>
              <a:rPr lang="en-US" sz="2400" dirty="0" err="1">
                <a:cs typeface="+mn-cs"/>
              </a:rPr>
              <a:t>Broschi</a:t>
            </a:r>
            <a:endParaRPr lang="en-US" sz="2400" dirty="0">
              <a:cs typeface="+mn-cs"/>
            </a:endParaRPr>
          </a:p>
          <a:p>
            <a:pPr eaLnBrk="1" hangingPunct="1">
              <a:buFont typeface="Tahoma" pitchFamily="112" charset="0"/>
              <a:buChar char="•"/>
              <a:defRPr/>
            </a:pPr>
            <a:r>
              <a:rPr lang="en-US" sz="2400" dirty="0">
                <a:cs typeface="+mn-cs"/>
              </a:rPr>
              <a:t>One of the most famous Italian soprano castrati of the 18th century</a:t>
            </a:r>
          </a:p>
        </p:txBody>
      </p:sp>
      <p:pic>
        <p:nvPicPr>
          <p:cNvPr id="49155" name="Picture 7">
            <a:extLst>
              <a:ext uri="{FF2B5EF4-FFF2-40B4-BE49-F238E27FC236}">
                <a16:creationId xmlns:a16="http://schemas.microsoft.com/office/drawing/2014/main" id="{43228E1F-BB6A-600B-F2B0-22F789B2BE8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385888" y="2743200"/>
            <a:ext cx="2409825" cy="3276600"/>
          </a:xfr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478AB353-D9F6-9EA6-745D-ED7E7458C96E}"/>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The Doctrine of Affections</a:t>
            </a:r>
          </a:p>
        </p:txBody>
      </p:sp>
      <p:sp>
        <p:nvSpPr>
          <p:cNvPr id="123908" name="Rectangle 4">
            <a:extLst>
              <a:ext uri="{FF2B5EF4-FFF2-40B4-BE49-F238E27FC236}">
                <a16:creationId xmlns:a16="http://schemas.microsoft.com/office/drawing/2014/main" id="{0D995129-670F-BB10-20D0-E33D43787F24}"/>
              </a:ext>
            </a:extLst>
          </p:cNvPr>
          <p:cNvSpPr>
            <a:spLocks noGrp="1" noChangeArrowheads="1"/>
          </p:cNvSpPr>
          <p:nvPr>
            <p:ph type="body" idx="1"/>
          </p:nvPr>
        </p:nvSpPr>
        <p:spPr>
          <a:xfrm>
            <a:off x="685800" y="2743200"/>
            <a:ext cx="7772400" cy="2286000"/>
          </a:xfrm>
          <a:solidFill>
            <a:srgbClr val="7030A0"/>
          </a:solidFill>
        </p:spPr>
        <p:txBody>
          <a:bodyPr/>
          <a:lstStyle/>
          <a:p>
            <a:pPr eaLnBrk="1" hangingPunct="1">
              <a:buFont typeface="Tahoma" pitchFamily="112" charset="0"/>
              <a:buChar char="•"/>
              <a:defRPr/>
            </a:pPr>
            <a:r>
              <a:rPr lang="en-US" dirty="0">
                <a:cs typeface="+mn-cs"/>
              </a:rPr>
              <a:t>Music ought to arouse emotions (i.e. joy, anger, fear, love, etc.)</a:t>
            </a:r>
          </a:p>
          <a:p>
            <a:pPr eaLnBrk="1" hangingPunct="1">
              <a:buFont typeface="Tahoma" pitchFamily="112" charset="0"/>
              <a:buChar char="•"/>
              <a:defRPr/>
            </a:pPr>
            <a:r>
              <a:rPr lang="en-US" dirty="0">
                <a:cs typeface="+mn-cs"/>
              </a:rPr>
              <a:t>Building an entire piece on a single affection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10F288BE-102B-725F-FB41-D5D0E532C16B}"/>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Women in Baroque Music</a:t>
            </a:r>
          </a:p>
        </p:txBody>
      </p:sp>
      <p:sp>
        <p:nvSpPr>
          <p:cNvPr id="125955" name="Rectangle 3">
            <a:extLst>
              <a:ext uri="{FF2B5EF4-FFF2-40B4-BE49-F238E27FC236}">
                <a16:creationId xmlns:a16="http://schemas.microsoft.com/office/drawing/2014/main" id="{3BD7F21B-C4D8-C991-A548-9444903E6CC9}"/>
              </a:ext>
            </a:extLst>
          </p:cNvPr>
          <p:cNvSpPr>
            <a:spLocks noGrp="1" noChangeArrowheads="1"/>
          </p:cNvSpPr>
          <p:nvPr>
            <p:ph type="body" idx="1"/>
          </p:nvPr>
        </p:nvSpPr>
        <p:spPr>
          <a:solidFill>
            <a:srgbClr val="7030A0"/>
          </a:solidFill>
        </p:spPr>
        <p:txBody>
          <a:bodyPr/>
          <a:lstStyle/>
          <a:p>
            <a:pPr eaLnBrk="1" hangingPunct="1">
              <a:buFont typeface="Tahoma" pitchFamily="112" charset="0"/>
              <a:buChar char="•"/>
              <a:defRPr/>
            </a:pPr>
            <a:r>
              <a:rPr lang="en-US" dirty="0">
                <a:cs typeface="+mn-cs"/>
              </a:rPr>
              <a:t>Women played more of a role in the Baroque period than previous periods in Musical history</a:t>
            </a:r>
          </a:p>
          <a:p>
            <a:pPr eaLnBrk="1" hangingPunct="1">
              <a:buFont typeface="Tahoma" pitchFamily="112" charset="0"/>
              <a:buChar char="•"/>
              <a:defRPr/>
            </a:pPr>
            <a:r>
              <a:rPr lang="en-US" dirty="0">
                <a:cs typeface="+mn-cs"/>
              </a:rPr>
              <a:t>They were notable singers, harpsichord players, and composers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2EA73D34-A74D-298C-2CC1-ABA69D0BE08E}"/>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Francesca </a:t>
            </a:r>
            <a:r>
              <a:rPr lang="en-US" dirty="0" err="1">
                <a:cs typeface="+mj-cs"/>
              </a:rPr>
              <a:t>Caccini</a:t>
            </a:r>
            <a:endParaRPr lang="en-US" dirty="0">
              <a:cs typeface="+mj-cs"/>
            </a:endParaRPr>
          </a:p>
        </p:txBody>
      </p:sp>
      <p:sp>
        <p:nvSpPr>
          <p:cNvPr id="128003" name="Rectangle 3">
            <a:extLst>
              <a:ext uri="{FF2B5EF4-FFF2-40B4-BE49-F238E27FC236}">
                <a16:creationId xmlns:a16="http://schemas.microsoft.com/office/drawing/2014/main" id="{B0D9B00E-C7D7-3330-5571-E7E11CCCAE01}"/>
              </a:ext>
            </a:extLst>
          </p:cNvPr>
          <p:cNvSpPr>
            <a:spLocks noGrp="1" noChangeArrowheads="1"/>
          </p:cNvSpPr>
          <p:nvPr>
            <p:ph type="body" sz="half" idx="1"/>
          </p:nvPr>
        </p:nvSpPr>
        <p:spPr>
          <a:solidFill>
            <a:srgbClr val="7030A0"/>
          </a:solidFill>
        </p:spPr>
        <p:txBody>
          <a:bodyPr/>
          <a:lstStyle/>
          <a:p>
            <a:pPr eaLnBrk="1" hangingPunct="1">
              <a:buFont typeface="Tahoma" pitchFamily="112" charset="0"/>
              <a:buChar char="•"/>
              <a:defRPr/>
            </a:pPr>
            <a:r>
              <a:rPr lang="en-US" sz="2400" dirty="0">
                <a:cs typeface="+mn-cs"/>
              </a:rPr>
              <a:t>1587 - c.1640</a:t>
            </a:r>
          </a:p>
          <a:p>
            <a:pPr eaLnBrk="1" hangingPunct="1">
              <a:buFont typeface="Tahoma" pitchFamily="112" charset="0"/>
              <a:buChar char="•"/>
              <a:defRPr/>
            </a:pPr>
            <a:r>
              <a:rPr lang="en-US" sz="2400" dirty="0">
                <a:cs typeface="+mn-cs"/>
              </a:rPr>
              <a:t>First woman to write and opera</a:t>
            </a:r>
          </a:p>
          <a:p>
            <a:pPr eaLnBrk="1" hangingPunct="1">
              <a:buFont typeface="Tahoma" pitchFamily="112" charset="0"/>
              <a:buChar char="•"/>
              <a:defRPr/>
            </a:pPr>
            <a:r>
              <a:rPr lang="en-US" sz="2400" dirty="0">
                <a:cs typeface="+mn-cs"/>
              </a:rPr>
              <a:t>Daughter of Giulio </a:t>
            </a:r>
            <a:r>
              <a:rPr lang="en-US" sz="2400" dirty="0" err="1">
                <a:cs typeface="+mn-cs"/>
              </a:rPr>
              <a:t>Caccini</a:t>
            </a:r>
            <a:r>
              <a:rPr lang="en-US" sz="2400" dirty="0">
                <a:cs typeface="+mn-cs"/>
              </a:rPr>
              <a:t> (one of the </a:t>
            </a:r>
            <a:r>
              <a:rPr lang="en-US" sz="2400" dirty="0" err="1">
                <a:cs typeface="+mn-cs"/>
              </a:rPr>
              <a:t>Camerati</a:t>
            </a:r>
            <a:r>
              <a:rPr lang="en-US" sz="2400" dirty="0">
                <a:cs typeface="+mn-cs"/>
              </a:rPr>
              <a:t>)</a:t>
            </a:r>
          </a:p>
          <a:p>
            <a:pPr eaLnBrk="1" hangingPunct="1">
              <a:buFont typeface="Tahoma" pitchFamily="112" charset="0"/>
              <a:buChar char="•"/>
              <a:defRPr/>
            </a:pPr>
            <a:r>
              <a:rPr lang="en-US" sz="2400" i="1" dirty="0">
                <a:cs typeface="+mn-cs"/>
              </a:rPr>
              <a:t>La </a:t>
            </a:r>
            <a:r>
              <a:rPr lang="en-US" sz="2400" i="1" dirty="0" err="1">
                <a:cs typeface="+mn-cs"/>
              </a:rPr>
              <a:t>Liberazione</a:t>
            </a:r>
            <a:r>
              <a:rPr lang="en-US" sz="2400" i="1" dirty="0">
                <a:cs typeface="+mn-cs"/>
              </a:rPr>
              <a:t> de Ruggiero</a:t>
            </a:r>
            <a:r>
              <a:rPr lang="en-US" sz="2400" dirty="0">
                <a:cs typeface="+mn-cs"/>
              </a:rPr>
              <a:t> (1625)</a:t>
            </a:r>
          </a:p>
        </p:txBody>
      </p:sp>
      <p:pic>
        <p:nvPicPr>
          <p:cNvPr id="53251" name="Picture 5">
            <a:extLst>
              <a:ext uri="{FF2B5EF4-FFF2-40B4-BE49-F238E27FC236}">
                <a16:creationId xmlns:a16="http://schemas.microsoft.com/office/drawing/2014/main" id="{C82FD3D1-5040-AD78-A956-578D07338C1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48263" y="2743200"/>
            <a:ext cx="2808287" cy="3276600"/>
          </a:xfr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95430996-81E4-4FDC-73AB-6E0315594C69}"/>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Internationalism</a:t>
            </a:r>
          </a:p>
        </p:txBody>
      </p:sp>
      <p:sp>
        <p:nvSpPr>
          <p:cNvPr id="126979" name="Rectangle 3">
            <a:extLst>
              <a:ext uri="{FF2B5EF4-FFF2-40B4-BE49-F238E27FC236}">
                <a16:creationId xmlns:a16="http://schemas.microsoft.com/office/drawing/2014/main" id="{D9192737-F3A1-841C-8D5C-838F5CAD7AED}"/>
              </a:ext>
            </a:extLst>
          </p:cNvPr>
          <p:cNvSpPr>
            <a:spLocks noGrp="1" noChangeArrowheads="1"/>
          </p:cNvSpPr>
          <p:nvPr>
            <p:ph type="body" idx="1"/>
          </p:nvPr>
        </p:nvSpPr>
        <p:spPr>
          <a:solidFill>
            <a:srgbClr val="7030A0"/>
          </a:solidFill>
        </p:spPr>
        <p:txBody>
          <a:bodyPr/>
          <a:lstStyle/>
          <a:p>
            <a:pPr eaLnBrk="1" hangingPunct="1">
              <a:buFont typeface="Tahoma" pitchFamily="112" charset="0"/>
              <a:buChar char="•"/>
              <a:defRPr/>
            </a:pPr>
            <a:r>
              <a:rPr lang="en-US" dirty="0">
                <a:cs typeface="+mn-cs"/>
              </a:rPr>
              <a:t>National styles existed but without nationalism</a:t>
            </a:r>
          </a:p>
          <a:p>
            <a:pPr eaLnBrk="1" hangingPunct="1">
              <a:buFont typeface="Tahoma" pitchFamily="112" charset="0"/>
              <a:buChar char="•"/>
              <a:defRPr/>
            </a:pPr>
            <a:r>
              <a:rPr lang="en-US" dirty="0">
                <a:cs typeface="+mn-cs"/>
              </a:rPr>
              <a:t>Because of the voyages of the Renaissance period, unknown regions from around the globe became the settings of many early Baroque Operas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16112C3-15B4-ED63-447F-D07766ABF0C2}"/>
              </a:ext>
            </a:extLst>
          </p:cNvPr>
          <p:cNvSpPr>
            <a:spLocks noGrp="1" noChangeArrowheads="1"/>
          </p:cNvSpPr>
          <p:nvPr>
            <p:ph type="ctrTitle"/>
          </p:nvPr>
        </p:nvSpPr>
        <p:spPr>
          <a:solidFill>
            <a:srgbClr val="7030A0"/>
          </a:solidFill>
        </p:spPr>
        <p:txBody>
          <a:bodyPr/>
          <a:lstStyle/>
          <a:p>
            <a:pPr eaLnBrk="1" hangingPunct="1">
              <a:defRPr/>
            </a:pPr>
            <a:r>
              <a:rPr lang="en-US" sz="6000" dirty="0">
                <a:cs typeface="+mj-cs"/>
              </a:rPr>
              <a:t>BAROQUE OPERA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CB2BFA5F-398E-692D-64F3-0080E88DF9D8}"/>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Components of Opera</a:t>
            </a:r>
          </a:p>
        </p:txBody>
      </p:sp>
      <p:sp>
        <p:nvSpPr>
          <p:cNvPr id="29699" name="Rectangle 3">
            <a:extLst>
              <a:ext uri="{FF2B5EF4-FFF2-40B4-BE49-F238E27FC236}">
                <a16:creationId xmlns:a16="http://schemas.microsoft.com/office/drawing/2014/main" id="{892F0BDB-007B-7F09-8ACF-66006FBC1DD4}"/>
              </a:ext>
            </a:extLst>
          </p:cNvPr>
          <p:cNvSpPr>
            <a:spLocks noGrp="1" noChangeArrowheads="1"/>
          </p:cNvSpPr>
          <p:nvPr>
            <p:ph type="body" idx="1"/>
          </p:nvPr>
        </p:nvSpPr>
        <p:spPr>
          <a:solidFill>
            <a:srgbClr val="7030A0"/>
          </a:solidFill>
        </p:spPr>
        <p:txBody>
          <a:bodyPr/>
          <a:lstStyle/>
          <a:p>
            <a:pPr eaLnBrk="1" hangingPunct="1">
              <a:buFont typeface="Tahoma" pitchFamily="112" charset="0"/>
              <a:buChar char="•"/>
              <a:defRPr/>
            </a:pPr>
            <a:r>
              <a:rPr lang="en-US" i="1" dirty="0">
                <a:cs typeface="+mn-cs"/>
              </a:rPr>
              <a:t>Opera</a:t>
            </a:r>
            <a:r>
              <a:rPr lang="en-US" dirty="0">
                <a:cs typeface="+mn-cs"/>
              </a:rPr>
              <a:t>-large scale drama that is sung virtually throughout the whole presentation</a:t>
            </a:r>
          </a:p>
          <a:p>
            <a:pPr eaLnBrk="1" hangingPunct="1">
              <a:buFont typeface="Tahoma" pitchFamily="112" charset="0"/>
              <a:buChar char="•"/>
              <a:defRPr/>
            </a:pPr>
            <a:r>
              <a:rPr lang="en-US" dirty="0">
                <a:cs typeface="+mn-cs"/>
              </a:rPr>
              <a:t>Uses soloists, ensembles, orchestra, and sometimes ballet</a:t>
            </a:r>
          </a:p>
          <a:p>
            <a:pPr eaLnBrk="1" hangingPunct="1">
              <a:buFont typeface="Tahoma" pitchFamily="112" charset="0"/>
              <a:buChar char="•"/>
              <a:defRPr/>
            </a:pPr>
            <a:r>
              <a:rPr lang="en-US" dirty="0">
                <a:cs typeface="+mn-cs"/>
              </a:rPr>
              <a:t>Combines these elements with poetry and drama, acting and pantomime, and scenery and costume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23C29F6A-73F5-9750-7972-EFC739520CAF}"/>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Components of Opera</a:t>
            </a:r>
          </a:p>
        </p:txBody>
      </p:sp>
      <p:sp>
        <p:nvSpPr>
          <p:cNvPr id="133123" name="Rectangle 3">
            <a:extLst>
              <a:ext uri="{FF2B5EF4-FFF2-40B4-BE49-F238E27FC236}">
                <a16:creationId xmlns:a16="http://schemas.microsoft.com/office/drawing/2014/main" id="{2497B89A-B744-4090-4D51-9248C4B2498B}"/>
              </a:ext>
            </a:extLst>
          </p:cNvPr>
          <p:cNvSpPr>
            <a:spLocks noGrp="1" noChangeArrowheads="1"/>
          </p:cNvSpPr>
          <p:nvPr>
            <p:ph type="body" idx="1"/>
          </p:nvPr>
        </p:nvSpPr>
        <p:spPr>
          <a:solidFill>
            <a:srgbClr val="7030A0"/>
          </a:solidFill>
        </p:spPr>
        <p:txBody>
          <a:bodyPr/>
          <a:lstStyle/>
          <a:p>
            <a:pPr eaLnBrk="1" hangingPunct="1">
              <a:lnSpc>
                <a:spcPct val="90000"/>
              </a:lnSpc>
              <a:buFont typeface="Tahoma" pitchFamily="112" charset="0"/>
              <a:buChar char="•"/>
              <a:defRPr/>
            </a:pPr>
            <a:r>
              <a:rPr lang="en-US" sz="2400" i="1" dirty="0">
                <a:cs typeface="+mn-cs"/>
              </a:rPr>
              <a:t>Recitative - </a:t>
            </a:r>
            <a:r>
              <a:rPr lang="en-US" sz="2400" dirty="0">
                <a:cs typeface="+mn-cs"/>
              </a:rPr>
              <a:t>Speech-like melody that sets up the aria</a:t>
            </a:r>
          </a:p>
          <a:p>
            <a:pPr eaLnBrk="1" hangingPunct="1">
              <a:lnSpc>
                <a:spcPct val="90000"/>
              </a:lnSpc>
              <a:buFont typeface="Tahoma" pitchFamily="112" charset="0"/>
              <a:buChar char="•"/>
              <a:defRPr/>
            </a:pPr>
            <a:r>
              <a:rPr lang="en-US" sz="2400" i="1" dirty="0">
                <a:cs typeface="+mn-cs"/>
              </a:rPr>
              <a:t>Aria</a:t>
            </a:r>
            <a:r>
              <a:rPr lang="en-US" sz="2400" dirty="0">
                <a:cs typeface="+mn-cs"/>
              </a:rPr>
              <a:t> - Italian for song</a:t>
            </a:r>
          </a:p>
          <a:p>
            <a:pPr eaLnBrk="1" hangingPunct="1">
              <a:lnSpc>
                <a:spcPct val="90000"/>
              </a:lnSpc>
              <a:buFont typeface="Tahoma" pitchFamily="112" charset="0"/>
              <a:buChar char="•"/>
              <a:defRPr/>
            </a:pPr>
            <a:r>
              <a:rPr lang="en-US" sz="2400" dirty="0">
                <a:cs typeface="+mn-cs"/>
              </a:rPr>
              <a:t>Orchestras usually perform an overture, which is an introduction to the opera consisting of melodies that are extracted from the opera</a:t>
            </a:r>
          </a:p>
          <a:p>
            <a:pPr eaLnBrk="1" hangingPunct="1">
              <a:lnSpc>
                <a:spcPct val="90000"/>
              </a:lnSpc>
              <a:buFont typeface="Tahoma" pitchFamily="112" charset="0"/>
              <a:buChar char="•"/>
              <a:defRPr/>
            </a:pPr>
            <a:r>
              <a:rPr lang="en-US" sz="2400" i="1" dirty="0">
                <a:cs typeface="+mn-cs"/>
              </a:rPr>
              <a:t>Libretto</a:t>
            </a:r>
            <a:r>
              <a:rPr lang="en-US" sz="2400" dirty="0">
                <a:cs typeface="+mn-cs"/>
              </a:rPr>
              <a:t> - Book that contains the lyrics of the opera</a:t>
            </a:r>
          </a:p>
          <a:p>
            <a:pPr eaLnBrk="1" hangingPunct="1">
              <a:lnSpc>
                <a:spcPct val="90000"/>
              </a:lnSpc>
              <a:buFont typeface="Tahoma" pitchFamily="112" charset="0"/>
              <a:buChar char="•"/>
              <a:defRPr/>
            </a:pPr>
            <a:r>
              <a:rPr lang="en-US" sz="2400" i="1" dirty="0">
                <a:cs typeface="+mn-cs"/>
              </a:rPr>
              <a:t>Sinfonias</a:t>
            </a:r>
            <a:r>
              <a:rPr lang="en-US" sz="2400" dirty="0">
                <a:cs typeface="+mn-cs"/>
              </a:rPr>
              <a:t> - Musical interludes provided by the orchestra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ABC4D604-02E0-9694-0089-16612516192B}"/>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Claudio Monteverdi</a:t>
            </a:r>
          </a:p>
        </p:txBody>
      </p:sp>
      <p:sp>
        <p:nvSpPr>
          <p:cNvPr id="30723" name="Rectangle 3">
            <a:extLst>
              <a:ext uri="{FF2B5EF4-FFF2-40B4-BE49-F238E27FC236}">
                <a16:creationId xmlns:a16="http://schemas.microsoft.com/office/drawing/2014/main" id="{B7097AEF-A56B-D0CA-3829-E6BC6B5BF382}"/>
              </a:ext>
            </a:extLst>
          </p:cNvPr>
          <p:cNvSpPr>
            <a:spLocks noGrp="1" noChangeArrowheads="1"/>
          </p:cNvSpPr>
          <p:nvPr>
            <p:ph type="body" sz="half" idx="1"/>
          </p:nvPr>
        </p:nvSpPr>
        <p:spPr>
          <a:solidFill>
            <a:srgbClr val="7030A0"/>
          </a:solidFill>
        </p:spPr>
        <p:txBody>
          <a:bodyPr/>
          <a:lstStyle/>
          <a:p>
            <a:pPr eaLnBrk="1" hangingPunct="1">
              <a:buFont typeface="Tahoma" pitchFamily="112" charset="0"/>
              <a:buChar char="•"/>
              <a:defRPr/>
            </a:pPr>
            <a:r>
              <a:rPr lang="en-US" sz="2400" dirty="0">
                <a:cs typeface="+mn-cs"/>
              </a:rPr>
              <a:t>1567-1643</a:t>
            </a:r>
          </a:p>
          <a:p>
            <a:pPr eaLnBrk="1" hangingPunct="1">
              <a:buFont typeface="Tahoma" pitchFamily="112" charset="0"/>
              <a:buChar char="•"/>
              <a:defRPr/>
            </a:pPr>
            <a:r>
              <a:rPr lang="en-US" sz="2400" dirty="0">
                <a:cs typeface="+mn-cs"/>
              </a:rPr>
              <a:t>One of the first great masters of Italian opera</a:t>
            </a:r>
          </a:p>
          <a:p>
            <a:pPr eaLnBrk="1" hangingPunct="1">
              <a:buFont typeface="Tahoma" pitchFamily="112" charset="0"/>
              <a:buChar char="•"/>
              <a:defRPr/>
            </a:pPr>
            <a:r>
              <a:rPr lang="en-US" sz="2400" dirty="0">
                <a:cs typeface="+mn-cs"/>
              </a:rPr>
              <a:t>More drama was used than the previous Camerata style</a:t>
            </a:r>
          </a:p>
        </p:txBody>
      </p:sp>
      <p:pic>
        <p:nvPicPr>
          <p:cNvPr id="61443" name="Picture 7">
            <a:extLst>
              <a:ext uri="{FF2B5EF4-FFF2-40B4-BE49-F238E27FC236}">
                <a16:creationId xmlns:a16="http://schemas.microsoft.com/office/drawing/2014/main" id="{B2C22439-7688-DB30-D3CF-12AD3915716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743200"/>
            <a:ext cx="3810000" cy="3810000"/>
          </a:xfr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4616DF-99D3-C93A-B010-68724A91ACB6}"/>
              </a:ext>
            </a:extLst>
          </p:cNvPr>
          <p:cNvSpPr txBox="1"/>
          <p:nvPr/>
        </p:nvSpPr>
        <p:spPr>
          <a:xfrm>
            <a:off x="609600" y="1219200"/>
            <a:ext cx="8001000" cy="3785652"/>
          </a:xfrm>
          <a:prstGeom prst="rect">
            <a:avLst/>
          </a:prstGeom>
          <a:solidFill>
            <a:srgbClr val="7030A0"/>
          </a:solidFill>
          <a:ln>
            <a:solidFill>
              <a:srgbClr val="FFFF00"/>
            </a:solidFill>
          </a:ln>
        </p:spPr>
        <p:txBody>
          <a:bodyPr wrap="square" rtlCol="0">
            <a:spAutoFit/>
          </a:bodyPr>
          <a:lstStyle/>
          <a:p>
            <a:pPr algn="ctr"/>
            <a:r>
              <a:rPr lang="en-US" sz="4800" b="1" dirty="0"/>
              <a:t>Renaissance Music</a:t>
            </a:r>
            <a:endParaRPr lang="en-US" sz="4800" dirty="0"/>
          </a:p>
          <a:p>
            <a:pPr marL="342900" lvl="0" indent="-342900">
              <a:buFont typeface="Arial" panose="020B0604020202020204" pitchFamily="34" charset="0"/>
              <a:buChar char="•"/>
            </a:pPr>
            <a:r>
              <a:rPr lang="en-US" dirty="0"/>
              <a:t>Much music with rhythms indicated by musical notation</a:t>
            </a:r>
          </a:p>
          <a:p>
            <a:pPr marL="342900" lvl="0" indent="-342900">
              <a:buFont typeface="Arial" panose="020B0604020202020204" pitchFamily="34" charset="0"/>
              <a:buChar char="•"/>
            </a:pPr>
            <a:r>
              <a:rPr lang="en-US" dirty="0"/>
              <a:t>Mostly polyphony (much is imitative polyphony)</a:t>
            </a:r>
          </a:p>
          <a:p>
            <a:pPr marL="342900" lvl="0" indent="-342900">
              <a:buFont typeface="Arial" panose="020B0604020202020204" pitchFamily="34" charset="0"/>
              <a:buChar char="•"/>
            </a:pPr>
            <a:r>
              <a:rPr lang="en-US" dirty="0"/>
              <a:t>Growing use of thirds and triads</a:t>
            </a:r>
          </a:p>
          <a:p>
            <a:pPr marL="342900" lvl="0" indent="-342900">
              <a:buFont typeface="Arial" panose="020B0604020202020204" pitchFamily="34" charset="0"/>
              <a:buChar char="•"/>
            </a:pPr>
            <a:r>
              <a:rPr lang="en-US" dirty="0"/>
              <a:t>Music – text relationships increasingly important with word painting</a:t>
            </a:r>
          </a:p>
          <a:p>
            <a:pPr marL="342900" lvl="0" indent="-342900">
              <a:buFont typeface="Arial" panose="020B0604020202020204" pitchFamily="34" charset="0"/>
              <a:buChar char="•"/>
            </a:pPr>
            <a:r>
              <a:rPr lang="en-US" dirty="0"/>
              <a:t>Invention of music publishing</a:t>
            </a:r>
          </a:p>
          <a:p>
            <a:pPr marL="342900" lvl="0" indent="-342900">
              <a:buFont typeface="Arial" panose="020B0604020202020204" pitchFamily="34" charset="0"/>
              <a:buChar char="•"/>
            </a:pPr>
            <a:r>
              <a:rPr lang="en-US" dirty="0"/>
              <a:t>Growing merchant class increasingly acquires musical skills</a:t>
            </a:r>
          </a:p>
        </p:txBody>
      </p:sp>
    </p:spTree>
    <p:extLst>
      <p:ext uri="{BB962C8B-B14F-4D97-AF65-F5344CB8AC3E}">
        <p14:creationId xmlns:p14="http://schemas.microsoft.com/office/powerpoint/2010/main" val="1501279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467F1335-4889-5FAA-F62A-772017CA1EC3}"/>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Opera in France</a:t>
            </a:r>
          </a:p>
        </p:txBody>
      </p:sp>
      <p:sp>
        <p:nvSpPr>
          <p:cNvPr id="31747" name="Rectangle 3">
            <a:extLst>
              <a:ext uri="{FF2B5EF4-FFF2-40B4-BE49-F238E27FC236}">
                <a16:creationId xmlns:a16="http://schemas.microsoft.com/office/drawing/2014/main" id="{FF08C457-15F8-D28D-E092-15434E96CA14}"/>
              </a:ext>
            </a:extLst>
          </p:cNvPr>
          <p:cNvSpPr>
            <a:spLocks noGrp="1" noChangeArrowheads="1"/>
          </p:cNvSpPr>
          <p:nvPr>
            <p:ph type="body" idx="1"/>
          </p:nvPr>
        </p:nvSpPr>
        <p:spPr>
          <a:solidFill>
            <a:srgbClr val="7030A0"/>
          </a:solidFill>
        </p:spPr>
        <p:txBody>
          <a:bodyPr/>
          <a:lstStyle/>
          <a:p>
            <a:pPr eaLnBrk="1" hangingPunct="1">
              <a:buFont typeface="Tahoma" pitchFamily="112" charset="0"/>
              <a:buChar char="•"/>
              <a:defRPr/>
            </a:pPr>
            <a:r>
              <a:rPr lang="en-US" dirty="0">
                <a:cs typeface="+mn-cs"/>
              </a:rPr>
              <a:t>France rejected the Italian opera and French composers set out to make their own style</a:t>
            </a:r>
          </a:p>
          <a:p>
            <a:pPr eaLnBrk="1" hangingPunct="1">
              <a:buFont typeface="Tahoma" pitchFamily="112" charset="0"/>
              <a:buChar char="•"/>
              <a:defRPr/>
            </a:pPr>
            <a:r>
              <a:rPr lang="en-US" i="1" dirty="0" err="1">
                <a:cs typeface="+mn-cs"/>
              </a:rPr>
              <a:t>Tragedie</a:t>
            </a:r>
            <a:r>
              <a:rPr lang="en-US" i="1" dirty="0">
                <a:cs typeface="+mn-cs"/>
              </a:rPr>
              <a:t> </a:t>
            </a:r>
            <a:r>
              <a:rPr lang="en-US" i="1" dirty="0" err="1">
                <a:cs typeface="+mn-cs"/>
              </a:rPr>
              <a:t>lyrique</a:t>
            </a:r>
            <a:r>
              <a:rPr lang="en-US" dirty="0">
                <a:cs typeface="+mn-cs"/>
              </a:rPr>
              <a:t> - The French nationalistic style of the Italian opera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038DAB86-7242-8915-C09F-F4471C5F1AAB}"/>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Jean-Baptiste Lully</a:t>
            </a:r>
          </a:p>
        </p:txBody>
      </p:sp>
      <p:sp>
        <p:nvSpPr>
          <p:cNvPr id="135171" name="Rectangle 3">
            <a:extLst>
              <a:ext uri="{FF2B5EF4-FFF2-40B4-BE49-F238E27FC236}">
                <a16:creationId xmlns:a16="http://schemas.microsoft.com/office/drawing/2014/main" id="{C2C2A2D6-5A21-0E3A-1980-9E29E779D6E3}"/>
              </a:ext>
            </a:extLst>
          </p:cNvPr>
          <p:cNvSpPr>
            <a:spLocks noGrp="1" noChangeArrowheads="1"/>
          </p:cNvSpPr>
          <p:nvPr>
            <p:ph type="body" sz="half" idx="2"/>
          </p:nvPr>
        </p:nvSpPr>
        <p:spPr>
          <a:xfrm>
            <a:off x="4648200" y="2743200"/>
            <a:ext cx="3810000" cy="1981200"/>
          </a:xfrm>
          <a:solidFill>
            <a:srgbClr val="7030A0"/>
          </a:solidFill>
        </p:spPr>
        <p:txBody>
          <a:bodyPr/>
          <a:lstStyle/>
          <a:p>
            <a:pPr eaLnBrk="1" hangingPunct="1">
              <a:buFont typeface="Tahoma" pitchFamily="112" charset="0"/>
              <a:buChar char="•"/>
              <a:defRPr/>
            </a:pPr>
            <a:r>
              <a:rPr lang="en-US" sz="2400" dirty="0">
                <a:cs typeface="+mn-cs"/>
              </a:rPr>
              <a:t>1632-1687</a:t>
            </a:r>
          </a:p>
          <a:p>
            <a:pPr eaLnBrk="1" hangingPunct="1">
              <a:buFont typeface="Tahoma" pitchFamily="112" charset="0"/>
              <a:buChar char="•"/>
              <a:defRPr/>
            </a:pPr>
            <a:r>
              <a:rPr lang="en-US" sz="2400" dirty="0">
                <a:cs typeface="+mn-cs"/>
              </a:rPr>
              <a:t>The most important composer of the </a:t>
            </a:r>
            <a:r>
              <a:rPr lang="en-US" sz="2400" i="1" dirty="0" err="1">
                <a:cs typeface="+mn-cs"/>
              </a:rPr>
              <a:t>tragedie</a:t>
            </a:r>
            <a:r>
              <a:rPr lang="en-US" sz="2400" i="1" dirty="0">
                <a:cs typeface="+mn-cs"/>
              </a:rPr>
              <a:t> </a:t>
            </a:r>
            <a:r>
              <a:rPr lang="en-US" sz="2400" i="1" dirty="0" err="1">
                <a:cs typeface="+mn-cs"/>
              </a:rPr>
              <a:t>lyrique</a:t>
            </a:r>
            <a:endParaRPr lang="en-US" sz="2400" dirty="0">
              <a:cs typeface="+mn-cs"/>
            </a:endParaRPr>
          </a:p>
        </p:txBody>
      </p:sp>
      <p:pic>
        <p:nvPicPr>
          <p:cNvPr id="65539" name="Picture 5">
            <a:extLst>
              <a:ext uri="{FF2B5EF4-FFF2-40B4-BE49-F238E27FC236}">
                <a16:creationId xmlns:a16="http://schemas.microsoft.com/office/drawing/2014/main" id="{034CBEF4-900A-0749-2C63-1BF3F4C801E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366838" y="2743200"/>
            <a:ext cx="2447925" cy="3276600"/>
          </a:xfr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C4C3D480-EC24-45FE-9733-BAAF7561A13E}"/>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Opera in England</a:t>
            </a:r>
          </a:p>
        </p:txBody>
      </p:sp>
      <p:sp>
        <p:nvSpPr>
          <p:cNvPr id="66562" name="Rectangle 3">
            <a:extLst>
              <a:ext uri="{FF2B5EF4-FFF2-40B4-BE49-F238E27FC236}">
                <a16:creationId xmlns:a16="http://schemas.microsoft.com/office/drawing/2014/main" id="{23147921-AAD1-C865-0576-CF1CEF9B1F62}"/>
              </a:ext>
            </a:extLst>
          </p:cNvPr>
          <p:cNvSpPr>
            <a:spLocks noGrp="1" noChangeArrowheads="1"/>
          </p:cNvSpPr>
          <p:nvPr>
            <p:ph type="body" idx="1"/>
          </p:nvPr>
        </p:nvSpPr>
        <p:spPr>
          <a:solidFill>
            <a:srgbClr val="7030A0"/>
          </a:solidFill>
        </p:spPr>
        <p:txBody>
          <a:bodyPr/>
          <a:lstStyle/>
          <a:p>
            <a:pPr eaLnBrk="1" hangingPunct="1"/>
            <a:r>
              <a:rPr lang="en-US" altLang="en-US" sz="2400" dirty="0"/>
              <a:t>The English masque was a type of entertainment that combined vocal and instrumental music</a:t>
            </a:r>
          </a:p>
          <a:p>
            <a:pPr eaLnBrk="1" hangingPunct="1"/>
            <a:r>
              <a:rPr lang="en-US" altLang="en-US" sz="2400" dirty="0"/>
              <a:t>Masques were presented in the private homes of the noble</a:t>
            </a:r>
          </a:p>
          <a:p>
            <a:pPr eaLnBrk="1" hangingPunct="1"/>
            <a:r>
              <a:rPr lang="en-US" altLang="en-US" sz="2400" dirty="0"/>
              <a:t>Between 1649-1660, English </a:t>
            </a:r>
            <a:r>
              <a:rPr lang="en-US" altLang="en-US" sz="2400" i="1" dirty="0"/>
              <a:t>Puritans</a:t>
            </a:r>
            <a:r>
              <a:rPr lang="en-US" altLang="en-US" sz="2400" dirty="0"/>
              <a:t> regarded the theater as the </a:t>
            </a:r>
            <a:r>
              <a:rPr lang="ja-JP" altLang="en-US" sz="2400"/>
              <a:t>“</a:t>
            </a:r>
            <a:r>
              <a:rPr lang="en-US" altLang="ja-JP" sz="2400" dirty="0"/>
              <a:t>invention of the devil</a:t>
            </a:r>
            <a:r>
              <a:rPr lang="ja-JP" altLang="en-US" sz="2400"/>
              <a:t>”</a:t>
            </a:r>
            <a:endParaRPr lang="en-US" altLang="ja-JP" sz="2400" dirty="0"/>
          </a:p>
          <a:p>
            <a:pPr eaLnBrk="1" hangingPunct="1"/>
            <a:r>
              <a:rPr lang="en-US" altLang="en-US" sz="2400" dirty="0"/>
              <a:t>Still concerts could be performed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86E5CAA9-467E-6DF9-FEFB-505D6EBAB021}"/>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John Blow</a:t>
            </a:r>
          </a:p>
        </p:txBody>
      </p:sp>
      <p:sp>
        <p:nvSpPr>
          <p:cNvPr id="137219" name="Rectangle 3">
            <a:extLst>
              <a:ext uri="{FF2B5EF4-FFF2-40B4-BE49-F238E27FC236}">
                <a16:creationId xmlns:a16="http://schemas.microsoft.com/office/drawing/2014/main" id="{FEEC65EB-3D32-B5B7-F3B3-88988905FE98}"/>
              </a:ext>
            </a:extLst>
          </p:cNvPr>
          <p:cNvSpPr>
            <a:spLocks noGrp="1" noChangeArrowheads="1"/>
          </p:cNvSpPr>
          <p:nvPr>
            <p:ph type="body" sz="half" idx="1"/>
          </p:nvPr>
        </p:nvSpPr>
        <p:spPr>
          <a:solidFill>
            <a:srgbClr val="7030A0"/>
          </a:solidFill>
        </p:spPr>
        <p:txBody>
          <a:bodyPr/>
          <a:lstStyle/>
          <a:p>
            <a:pPr eaLnBrk="1" hangingPunct="1">
              <a:buFont typeface="Tahoma" pitchFamily="112" charset="0"/>
              <a:buChar char="•"/>
              <a:defRPr/>
            </a:pPr>
            <a:r>
              <a:rPr lang="en-US" sz="2400" dirty="0">
                <a:cs typeface="+mn-cs"/>
              </a:rPr>
              <a:t>1649-1708</a:t>
            </a:r>
          </a:p>
          <a:p>
            <a:pPr eaLnBrk="1" hangingPunct="1">
              <a:buFont typeface="Tahoma" pitchFamily="112" charset="0"/>
              <a:buChar char="•"/>
              <a:defRPr/>
            </a:pPr>
            <a:r>
              <a:rPr lang="en-US" sz="2400" dirty="0">
                <a:cs typeface="+mn-cs"/>
              </a:rPr>
              <a:t>Englishman</a:t>
            </a:r>
          </a:p>
          <a:p>
            <a:pPr eaLnBrk="1" hangingPunct="1">
              <a:buFont typeface="Tahoma" pitchFamily="112" charset="0"/>
              <a:buChar char="•"/>
              <a:defRPr/>
            </a:pPr>
            <a:r>
              <a:rPr lang="en-US" sz="2400" dirty="0">
                <a:cs typeface="+mn-cs"/>
              </a:rPr>
              <a:t>Composed </a:t>
            </a:r>
            <a:r>
              <a:rPr lang="en-US" sz="2400" i="1" dirty="0">
                <a:cs typeface="+mn-cs"/>
              </a:rPr>
              <a:t>Venus and Adonis</a:t>
            </a:r>
            <a:endParaRPr lang="en-US" sz="2400" dirty="0">
              <a:cs typeface="+mn-cs"/>
            </a:endParaRPr>
          </a:p>
        </p:txBody>
      </p:sp>
      <p:pic>
        <p:nvPicPr>
          <p:cNvPr id="68611" name="Picture 5">
            <a:extLst>
              <a:ext uri="{FF2B5EF4-FFF2-40B4-BE49-F238E27FC236}">
                <a16:creationId xmlns:a16="http://schemas.microsoft.com/office/drawing/2014/main" id="{B6DE22C8-9ACE-0B8E-DF13-F1E9A243F60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78450" y="2743200"/>
            <a:ext cx="2349500" cy="3276600"/>
          </a:xfr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2057B259-2133-1204-BA08-D26664732E24}"/>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Henry Purcell</a:t>
            </a:r>
          </a:p>
        </p:txBody>
      </p:sp>
      <p:sp>
        <p:nvSpPr>
          <p:cNvPr id="138243" name="Rectangle 3">
            <a:extLst>
              <a:ext uri="{FF2B5EF4-FFF2-40B4-BE49-F238E27FC236}">
                <a16:creationId xmlns:a16="http://schemas.microsoft.com/office/drawing/2014/main" id="{134F4403-B0A6-4BCA-34B9-DAD6B1AB60C2}"/>
              </a:ext>
            </a:extLst>
          </p:cNvPr>
          <p:cNvSpPr>
            <a:spLocks noGrp="1" noChangeArrowheads="1"/>
          </p:cNvSpPr>
          <p:nvPr>
            <p:ph type="body" sz="half" idx="2"/>
          </p:nvPr>
        </p:nvSpPr>
        <p:spPr>
          <a:solidFill>
            <a:srgbClr val="7030A0"/>
          </a:solidFill>
        </p:spPr>
        <p:txBody>
          <a:bodyPr/>
          <a:lstStyle/>
          <a:p>
            <a:pPr eaLnBrk="1" hangingPunct="1">
              <a:buFont typeface="Tahoma" pitchFamily="112" charset="0"/>
              <a:buChar char="•"/>
              <a:defRPr/>
            </a:pPr>
            <a:r>
              <a:rPr lang="en-US" sz="2400" dirty="0">
                <a:cs typeface="+mn-cs"/>
              </a:rPr>
              <a:t>1659 - 1695</a:t>
            </a:r>
          </a:p>
          <a:p>
            <a:pPr eaLnBrk="1" hangingPunct="1">
              <a:buFont typeface="Tahoma" pitchFamily="112" charset="0"/>
              <a:buChar char="•"/>
              <a:defRPr/>
            </a:pPr>
            <a:r>
              <a:rPr lang="en-US" sz="2400" dirty="0">
                <a:cs typeface="+mn-cs"/>
              </a:rPr>
              <a:t>The first </a:t>
            </a:r>
            <a:r>
              <a:rPr lang="en-US" sz="2400" i="1" dirty="0">
                <a:cs typeface="+mn-cs"/>
              </a:rPr>
              <a:t>real</a:t>
            </a:r>
            <a:r>
              <a:rPr lang="en-US" sz="2400" dirty="0">
                <a:cs typeface="+mn-cs"/>
              </a:rPr>
              <a:t> English composer of opera</a:t>
            </a:r>
          </a:p>
          <a:p>
            <a:pPr eaLnBrk="1" hangingPunct="1">
              <a:buFont typeface="Tahoma" pitchFamily="112" charset="0"/>
              <a:buChar char="•"/>
              <a:defRPr/>
            </a:pPr>
            <a:r>
              <a:rPr lang="en-US" sz="2400" dirty="0">
                <a:cs typeface="+mn-cs"/>
              </a:rPr>
              <a:t>Pupil of Blow</a:t>
            </a:r>
          </a:p>
          <a:p>
            <a:pPr eaLnBrk="1" hangingPunct="1">
              <a:buFont typeface="Tahoma" pitchFamily="112" charset="0"/>
              <a:buChar char="•"/>
              <a:defRPr/>
            </a:pPr>
            <a:r>
              <a:rPr lang="en-US" sz="2400" dirty="0">
                <a:cs typeface="+mn-cs"/>
              </a:rPr>
              <a:t>Singer, organist, and composer</a:t>
            </a:r>
          </a:p>
          <a:p>
            <a:pPr eaLnBrk="1" hangingPunct="1">
              <a:buFont typeface="Tahoma" pitchFamily="112" charset="0"/>
              <a:buChar char="•"/>
              <a:defRPr/>
            </a:pPr>
            <a:r>
              <a:rPr lang="en-US" sz="2400" i="1" dirty="0">
                <a:cs typeface="+mn-cs"/>
              </a:rPr>
              <a:t>Dido and Aeneas</a:t>
            </a:r>
            <a:endParaRPr lang="en-US" sz="2400" dirty="0">
              <a:cs typeface="+mn-cs"/>
            </a:endParaRPr>
          </a:p>
        </p:txBody>
      </p:sp>
      <p:pic>
        <p:nvPicPr>
          <p:cNvPr id="69635" name="Picture 5">
            <a:extLst>
              <a:ext uri="{FF2B5EF4-FFF2-40B4-BE49-F238E27FC236}">
                <a16:creationId xmlns:a16="http://schemas.microsoft.com/office/drawing/2014/main" id="{1833536C-DE6A-CB33-D517-081824EC98B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308100" y="2743200"/>
            <a:ext cx="2565400" cy="3276600"/>
          </a:xfr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a:extLst>
              <a:ext uri="{FF2B5EF4-FFF2-40B4-BE49-F238E27FC236}">
                <a16:creationId xmlns:a16="http://schemas.microsoft.com/office/drawing/2014/main" id="{52C1122B-6D5D-14C8-ACFD-2D1AD33422FB}"/>
              </a:ext>
            </a:extLst>
          </p:cNvPr>
          <p:cNvSpPr>
            <a:spLocks noGrp="1" noChangeArrowheads="1"/>
          </p:cNvSpPr>
          <p:nvPr>
            <p:ph type="ctrTitle"/>
          </p:nvPr>
        </p:nvSpPr>
        <p:spPr>
          <a:solidFill>
            <a:srgbClr val="7030A0"/>
          </a:solidFill>
        </p:spPr>
        <p:txBody>
          <a:bodyPr/>
          <a:lstStyle/>
          <a:p>
            <a:pPr eaLnBrk="1" hangingPunct="1">
              <a:defRPr/>
            </a:pPr>
            <a:r>
              <a:rPr lang="en-US" sz="6000" dirty="0">
                <a:cs typeface="+mj-cs"/>
              </a:rPr>
              <a:t>THE CANTATA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168F01D-F7A1-7806-59CD-3B8B7D1D287C}"/>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The Cantata</a:t>
            </a:r>
          </a:p>
        </p:txBody>
      </p:sp>
      <p:sp>
        <p:nvSpPr>
          <p:cNvPr id="146435" name="Rectangle 3">
            <a:extLst>
              <a:ext uri="{FF2B5EF4-FFF2-40B4-BE49-F238E27FC236}">
                <a16:creationId xmlns:a16="http://schemas.microsoft.com/office/drawing/2014/main" id="{BDE38596-E4A9-5A07-54C4-C0F184D8512B}"/>
              </a:ext>
            </a:extLst>
          </p:cNvPr>
          <p:cNvSpPr>
            <a:spLocks noGrp="1" noChangeArrowheads="1"/>
          </p:cNvSpPr>
          <p:nvPr>
            <p:ph type="body" idx="1"/>
          </p:nvPr>
        </p:nvSpPr>
        <p:spPr>
          <a:solidFill>
            <a:srgbClr val="7030A0"/>
          </a:solidFill>
        </p:spPr>
        <p:txBody>
          <a:bodyPr/>
          <a:lstStyle/>
          <a:p>
            <a:pPr eaLnBrk="1" hangingPunct="1">
              <a:lnSpc>
                <a:spcPct val="90000"/>
              </a:lnSpc>
              <a:buFont typeface="Tahoma" pitchFamily="112" charset="0"/>
              <a:buChar char="•"/>
              <a:defRPr/>
            </a:pPr>
            <a:r>
              <a:rPr lang="en-US" dirty="0">
                <a:cs typeface="+mn-cs"/>
              </a:rPr>
              <a:t>The cantata is a work for one or more solo vocalists with instrumental accompaniment based on of three poetic genres</a:t>
            </a:r>
          </a:p>
          <a:p>
            <a:pPr lvl="1" eaLnBrk="1" hangingPunct="1">
              <a:lnSpc>
                <a:spcPct val="90000"/>
              </a:lnSpc>
              <a:buFont typeface="Tahoma" pitchFamily="112" charset="0"/>
              <a:buChar char="•"/>
              <a:defRPr/>
            </a:pPr>
            <a:r>
              <a:rPr lang="en-US" i="1" dirty="0"/>
              <a:t>Lyric</a:t>
            </a:r>
            <a:r>
              <a:rPr lang="en-US" dirty="0"/>
              <a:t> expresses personal emotion and places the music at the forefront</a:t>
            </a:r>
          </a:p>
          <a:p>
            <a:pPr lvl="1" eaLnBrk="1" hangingPunct="1">
              <a:lnSpc>
                <a:spcPct val="90000"/>
              </a:lnSpc>
              <a:buFont typeface="Tahoma" pitchFamily="112" charset="0"/>
              <a:buChar char="•"/>
              <a:defRPr/>
            </a:pPr>
            <a:r>
              <a:rPr lang="en-US" i="1" dirty="0"/>
              <a:t>Dramatic</a:t>
            </a:r>
            <a:r>
              <a:rPr lang="en-US" dirty="0"/>
              <a:t> is written for performance in a play</a:t>
            </a:r>
          </a:p>
          <a:p>
            <a:pPr lvl="1" eaLnBrk="1" hangingPunct="1">
              <a:lnSpc>
                <a:spcPct val="90000"/>
              </a:lnSpc>
              <a:buFont typeface="Tahoma" pitchFamily="112" charset="0"/>
              <a:buChar char="•"/>
              <a:defRPr/>
            </a:pPr>
            <a:r>
              <a:rPr lang="en-US" i="1" dirty="0"/>
              <a:t>Narrative</a:t>
            </a:r>
            <a:r>
              <a:rPr lang="en-US" dirty="0"/>
              <a:t> follows characters throughout a plot (tells a story)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F39C2431-1547-666D-93DF-D2824BADC677}"/>
              </a:ext>
            </a:extLst>
          </p:cNvPr>
          <p:cNvSpPr>
            <a:spLocks noGrp="1" noChangeArrowheads="1"/>
          </p:cNvSpPr>
          <p:nvPr>
            <p:ph type="ctrTitle"/>
          </p:nvPr>
        </p:nvSpPr>
        <p:spPr>
          <a:xfrm>
            <a:off x="381000" y="2819400"/>
            <a:ext cx="8305800" cy="1905000"/>
          </a:xfrm>
          <a:solidFill>
            <a:srgbClr val="7030A0"/>
          </a:solidFill>
        </p:spPr>
        <p:txBody>
          <a:bodyPr/>
          <a:lstStyle/>
          <a:p>
            <a:pPr eaLnBrk="1" hangingPunct="1">
              <a:defRPr/>
            </a:pPr>
            <a:r>
              <a:rPr lang="en-US" sz="6000" dirty="0">
                <a:cs typeface="+mj-cs"/>
              </a:rPr>
              <a:t>BACH AND THE SACRED CANTATA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E0D0AA71-3524-5117-502D-92063C595DD8}"/>
              </a:ext>
            </a:extLst>
          </p:cNvPr>
          <p:cNvSpPr>
            <a:spLocks noGrp="1" noChangeArrowheads="1"/>
          </p:cNvSpPr>
          <p:nvPr>
            <p:ph type="title"/>
          </p:nvPr>
        </p:nvSpPr>
        <p:spPr>
          <a:xfrm>
            <a:off x="5410200" y="1219200"/>
            <a:ext cx="3048000" cy="1371600"/>
          </a:xfrm>
          <a:solidFill>
            <a:srgbClr val="7030A0"/>
          </a:solidFill>
        </p:spPr>
        <p:txBody>
          <a:bodyPr/>
          <a:lstStyle/>
          <a:p>
            <a:pPr eaLnBrk="1" hangingPunct="1">
              <a:defRPr/>
            </a:pPr>
            <a:r>
              <a:rPr lang="en-US" dirty="0">
                <a:cs typeface="+mj-cs"/>
              </a:rPr>
              <a:t>His Life</a:t>
            </a:r>
          </a:p>
        </p:txBody>
      </p:sp>
      <p:sp>
        <p:nvSpPr>
          <p:cNvPr id="149507" name="Rectangle 3">
            <a:extLst>
              <a:ext uri="{FF2B5EF4-FFF2-40B4-BE49-F238E27FC236}">
                <a16:creationId xmlns:a16="http://schemas.microsoft.com/office/drawing/2014/main" id="{DD312224-49C4-0BC3-FA8F-057339D1BB0B}"/>
              </a:ext>
            </a:extLst>
          </p:cNvPr>
          <p:cNvSpPr>
            <a:spLocks noGrp="1" noChangeArrowheads="1"/>
          </p:cNvSpPr>
          <p:nvPr>
            <p:ph type="body" sz="half" idx="2"/>
          </p:nvPr>
        </p:nvSpPr>
        <p:spPr>
          <a:solidFill>
            <a:srgbClr val="7030A0"/>
          </a:solidFill>
        </p:spPr>
        <p:txBody>
          <a:bodyPr/>
          <a:lstStyle/>
          <a:p>
            <a:pPr eaLnBrk="1" hangingPunct="1">
              <a:buFont typeface="Tahoma" pitchFamily="112" charset="0"/>
              <a:buChar char="•"/>
              <a:defRPr/>
            </a:pPr>
            <a:r>
              <a:rPr lang="en-US" sz="2400" dirty="0">
                <a:cs typeface="+mn-cs"/>
              </a:rPr>
              <a:t>Johann Sebastian Bach</a:t>
            </a:r>
          </a:p>
          <a:p>
            <a:pPr eaLnBrk="1" hangingPunct="1">
              <a:buFont typeface="Tahoma" pitchFamily="112" charset="0"/>
              <a:buChar char="•"/>
              <a:defRPr/>
            </a:pPr>
            <a:r>
              <a:rPr lang="en-US" sz="2400" dirty="0">
                <a:cs typeface="+mn-cs"/>
              </a:rPr>
              <a:t>1685-1750</a:t>
            </a:r>
          </a:p>
          <a:p>
            <a:pPr eaLnBrk="1" hangingPunct="1">
              <a:buFont typeface="Tahoma" pitchFamily="112" charset="0"/>
              <a:buChar char="•"/>
              <a:defRPr/>
            </a:pPr>
            <a:r>
              <a:rPr lang="en-US" sz="2400" dirty="0">
                <a:cs typeface="+mn-cs"/>
              </a:rPr>
              <a:t>Eisenach, Germany</a:t>
            </a:r>
          </a:p>
          <a:p>
            <a:pPr eaLnBrk="1" hangingPunct="1">
              <a:buFont typeface="Tahoma" pitchFamily="112" charset="0"/>
              <a:buChar char="•"/>
              <a:defRPr/>
            </a:pPr>
            <a:r>
              <a:rPr lang="en-US" sz="2400" dirty="0">
                <a:cs typeface="+mn-cs"/>
              </a:rPr>
              <a:t>Orphaned at 10, raised by older brother</a:t>
            </a:r>
          </a:p>
        </p:txBody>
      </p:sp>
      <p:pic>
        <p:nvPicPr>
          <p:cNvPr id="74755" name="Picture 5">
            <a:extLst>
              <a:ext uri="{FF2B5EF4-FFF2-40B4-BE49-F238E27FC236}">
                <a16:creationId xmlns:a16="http://schemas.microsoft.com/office/drawing/2014/main" id="{5F3D2491-7892-B38B-10E1-317BEC964FD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262063" y="2743200"/>
            <a:ext cx="2657475" cy="3276600"/>
          </a:xfr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5177B086-56F8-7999-788D-EE2F69841FB5}"/>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His Life</a:t>
            </a:r>
          </a:p>
        </p:txBody>
      </p:sp>
      <p:sp>
        <p:nvSpPr>
          <p:cNvPr id="75778" name="Rectangle 3">
            <a:extLst>
              <a:ext uri="{FF2B5EF4-FFF2-40B4-BE49-F238E27FC236}">
                <a16:creationId xmlns:a16="http://schemas.microsoft.com/office/drawing/2014/main" id="{FE90D200-704D-48EB-C207-D42C0228EAD4}"/>
              </a:ext>
            </a:extLst>
          </p:cNvPr>
          <p:cNvSpPr>
            <a:spLocks noGrp="1" noChangeArrowheads="1"/>
          </p:cNvSpPr>
          <p:nvPr>
            <p:ph type="body" sz="half" idx="1"/>
          </p:nvPr>
        </p:nvSpPr>
        <p:spPr>
          <a:solidFill>
            <a:srgbClr val="7030A0"/>
          </a:solidFill>
        </p:spPr>
        <p:txBody>
          <a:bodyPr/>
          <a:lstStyle/>
          <a:p>
            <a:pPr eaLnBrk="1" hangingPunct="1"/>
            <a:r>
              <a:rPr lang="en-US" altLang="en-US" sz="2000" dirty="0"/>
              <a:t>Appointed as court organist and chamber musician to the duke of Weimer at the age of 23</a:t>
            </a:r>
          </a:p>
          <a:p>
            <a:pPr eaLnBrk="1" hangingPunct="1"/>
            <a:r>
              <a:rPr lang="en-US" altLang="en-US" sz="2000" dirty="0"/>
              <a:t>Married twice, 19 children</a:t>
            </a:r>
          </a:p>
          <a:p>
            <a:pPr eaLnBrk="1" hangingPunct="1"/>
            <a:r>
              <a:rPr lang="en-US" altLang="en-US" sz="2000" dirty="0"/>
              <a:t>Appointed as the cantor of St. Thomas</a:t>
            </a:r>
            <a:r>
              <a:rPr lang="ja-JP" altLang="en-US" sz="2000"/>
              <a:t>’</a:t>
            </a:r>
            <a:r>
              <a:rPr lang="en-US" altLang="ja-JP" sz="2000" dirty="0"/>
              <a:t> Church in Leipzig at the age of 38</a:t>
            </a:r>
            <a:endParaRPr lang="en-US" altLang="en-US" sz="2000" dirty="0"/>
          </a:p>
        </p:txBody>
      </p:sp>
      <p:pic>
        <p:nvPicPr>
          <p:cNvPr id="75779" name="Picture 5">
            <a:extLst>
              <a:ext uri="{FF2B5EF4-FFF2-40B4-BE49-F238E27FC236}">
                <a16:creationId xmlns:a16="http://schemas.microsoft.com/office/drawing/2014/main" id="{9DA30902-A996-8226-A68D-86EBD771148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56225" y="2743200"/>
            <a:ext cx="2392363" cy="3276600"/>
          </a:xfr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C1FB98-5934-2741-E2A8-9567D6B38194}"/>
              </a:ext>
            </a:extLst>
          </p:cNvPr>
          <p:cNvSpPr txBox="1"/>
          <p:nvPr/>
        </p:nvSpPr>
        <p:spPr>
          <a:xfrm>
            <a:off x="533400" y="1066800"/>
            <a:ext cx="8001000" cy="5078313"/>
          </a:xfrm>
          <a:prstGeom prst="rect">
            <a:avLst/>
          </a:prstGeom>
          <a:solidFill>
            <a:srgbClr val="7030A0"/>
          </a:solidFill>
          <a:ln>
            <a:solidFill>
              <a:srgbClr val="FFFF00"/>
            </a:solidFill>
          </a:ln>
          <a:effectLst>
            <a:outerShdw blurRad="50800" dist="38100" dir="18900000" algn="bl" rotWithShape="0">
              <a:prstClr val="black">
                <a:alpha val="40000"/>
              </a:prstClr>
            </a:outerShdw>
          </a:effectLst>
        </p:spPr>
        <p:txBody>
          <a:bodyPr wrap="square" rtlCol="0">
            <a:spAutoFit/>
          </a:bodyPr>
          <a:lstStyle/>
          <a:p>
            <a:pPr algn="ctr"/>
            <a:r>
              <a:rPr lang="en-US" sz="6000" b="1" dirty="0"/>
              <a:t>Baroque Music</a:t>
            </a:r>
            <a:endParaRPr lang="en-US" sz="6000" dirty="0"/>
          </a:p>
          <a:p>
            <a:pPr marL="342900" lvl="0" indent="-342900">
              <a:buFont typeface="Arial" panose="020B0604020202020204" pitchFamily="34" charset="0"/>
              <a:buChar char="•"/>
            </a:pPr>
            <a:r>
              <a:rPr lang="en-US" dirty="0"/>
              <a:t>Meter more important than before</a:t>
            </a:r>
          </a:p>
          <a:p>
            <a:pPr marL="342900" lvl="0" indent="-342900">
              <a:buFont typeface="Arial" panose="020B0604020202020204" pitchFamily="34" charset="0"/>
              <a:buChar char="•"/>
            </a:pPr>
            <a:r>
              <a:rPr lang="en-US" dirty="0"/>
              <a:t>Use of polyphony continues</a:t>
            </a:r>
          </a:p>
          <a:p>
            <a:pPr marL="342900" lvl="0" indent="-342900">
              <a:buFont typeface="Arial" panose="020B0604020202020204" pitchFamily="34" charset="0"/>
              <a:buChar char="•"/>
            </a:pPr>
            <a:r>
              <a:rPr lang="en-US" dirty="0"/>
              <a:t>Rise of homophony. Rise of instrumental music, including the violin family</a:t>
            </a:r>
          </a:p>
          <a:p>
            <a:pPr marL="342900" lvl="0" indent="-342900">
              <a:buFont typeface="Arial" panose="020B0604020202020204" pitchFamily="34" charset="0"/>
              <a:buChar char="•"/>
            </a:pPr>
            <a:r>
              <a:rPr lang="en-US" dirty="0"/>
              <a:t>New genres such as opera, oratorio, concerto, cantata, and fugue</a:t>
            </a:r>
          </a:p>
          <a:p>
            <a:pPr marL="342900" lvl="0" indent="-342900">
              <a:buFont typeface="Arial" panose="020B0604020202020204" pitchFamily="34" charset="0"/>
              <a:buChar char="•"/>
            </a:pPr>
            <a:r>
              <a:rPr lang="en-US" dirty="0"/>
              <a:t>Emergence of program music</a:t>
            </a:r>
          </a:p>
          <a:p>
            <a:pPr marL="342900" lvl="0" indent="-342900">
              <a:buFont typeface="Arial" panose="020B0604020202020204" pitchFamily="34" charset="0"/>
              <a:buChar char="•"/>
            </a:pPr>
            <a:r>
              <a:rPr lang="en-US" dirty="0"/>
              <a:t>First notation of dynamics and use of terraced dynamics</a:t>
            </a:r>
          </a:p>
          <a:p>
            <a:pPr marL="342900" lvl="0" indent="-342900">
              <a:buFont typeface="Arial" panose="020B0604020202020204" pitchFamily="34" charset="0"/>
              <a:buChar char="•"/>
            </a:pPr>
            <a:r>
              <a:rPr lang="en-US" dirty="0"/>
              <a:t>Continued present of music at church and court</a:t>
            </a:r>
          </a:p>
          <a:p>
            <a:pPr marL="342900" lvl="0" indent="-342900">
              <a:buFont typeface="Arial" panose="020B0604020202020204" pitchFamily="34" charset="0"/>
              <a:buChar char="•"/>
            </a:pPr>
            <a:r>
              <a:rPr lang="en-US" dirty="0"/>
              <a:t>Continued increase of music among merchant classes</a:t>
            </a:r>
          </a:p>
        </p:txBody>
      </p:sp>
    </p:spTree>
    <p:extLst>
      <p:ext uri="{BB962C8B-B14F-4D97-AF65-F5344CB8AC3E}">
        <p14:creationId xmlns:p14="http://schemas.microsoft.com/office/powerpoint/2010/main" val="3624038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681725CF-49BD-57E4-F281-22CB0F5D6154}"/>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Leipzig</a:t>
            </a:r>
          </a:p>
        </p:txBody>
      </p:sp>
      <p:sp>
        <p:nvSpPr>
          <p:cNvPr id="76802" name="Rectangle 3">
            <a:extLst>
              <a:ext uri="{FF2B5EF4-FFF2-40B4-BE49-F238E27FC236}">
                <a16:creationId xmlns:a16="http://schemas.microsoft.com/office/drawing/2014/main" id="{BAA358A8-117D-06E2-4184-535B6316AD8E}"/>
              </a:ext>
            </a:extLst>
          </p:cNvPr>
          <p:cNvSpPr>
            <a:spLocks noGrp="1" noChangeArrowheads="1"/>
          </p:cNvSpPr>
          <p:nvPr>
            <p:ph type="body" idx="1"/>
          </p:nvPr>
        </p:nvSpPr>
        <p:spPr>
          <a:solidFill>
            <a:srgbClr val="7030A0"/>
          </a:solidFill>
        </p:spPr>
        <p:txBody>
          <a:bodyPr/>
          <a:lstStyle/>
          <a:p>
            <a:pPr eaLnBrk="1" hangingPunct="1"/>
            <a:r>
              <a:rPr lang="en-US" altLang="en-US" dirty="0"/>
              <a:t>Supervise the music for the city</a:t>
            </a:r>
            <a:r>
              <a:rPr lang="ja-JP" altLang="en-US"/>
              <a:t>’</a:t>
            </a:r>
            <a:r>
              <a:rPr lang="en-US" altLang="ja-JP" dirty="0"/>
              <a:t>s (4) main churches</a:t>
            </a:r>
          </a:p>
          <a:p>
            <a:pPr eaLnBrk="1" hangingPunct="1"/>
            <a:r>
              <a:rPr lang="en-US" altLang="en-US" dirty="0"/>
              <a:t>Select and train choristers</a:t>
            </a:r>
          </a:p>
          <a:p>
            <a:pPr eaLnBrk="1" hangingPunct="1"/>
            <a:r>
              <a:rPr lang="en-US" altLang="en-US" dirty="0"/>
              <a:t>Write music for the church services, weddings, ad funerals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6FC906D5-F2CB-387A-1AC4-B8E651CB801C}"/>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His Music</a:t>
            </a:r>
          </a:p>
        </p:txBody>
      </p:sp>
      <p:sp>
        <p:nvSpPr>
          <p:cNvPr id="78850" name="Rectangle 4">
            <a:extLst>
              <a:ext uri="{FF2B5EF4-FFF2-40B4-BE49-F238E27FC236}">
                <a16:creationId xmlns:a16="http://schemas.microsoft.com/office/drawing/2014/main" id="{4E411B8E-EDC0-CC11-1D2A-679610AA1B53}"/>
              </a:ext>
            </a:extLst>
          </p:cNvPr>
          <p:cNvSpPr>
            <a:spLocks noGrp="1" noChangeArrowheads="1"/>
          </p:cNvSpPr>
          <p:nvPr>
            <p:ph type="body" idx="1"/>
          </p:nvPr>
        </p:nvSpPr>
        <p:spPr/>
        <p:txBody>
          <a:bodyPr/>
          <a:lstStyle/>
          <a:p>
            <a:pPr eaLnBrk="1" hangingPunct="1"/>
            <a:r>
              <a:rPr lang="en-US" altLang="en-US" sz="2400"/>
              <a:t>Bach believed that music must serve </a:t>
            </a:r>
            <a:r>
              <a:rPr lang="ja-JP" altLang="en-US" sz="2400"/>
              <a:t>“</a:t>
            </a:r>
            <a:r>
              <a:rPr lang="en-US" altLang="ja-JP" sz="2400"/>
              <a:t>the Glory of God</a:t>
            </a:r>
            <a:r>
              <a:rPr lang="ja-JP" altLang="en-US" sz="2400"/>
              <a:t>”</a:t>
            </a:r>
            <a:endParaRPr lang="en-US" altLang="ja-JP" sz="2400"/>
          </a:p>
          <a:p>
            <a:pPr eaLnBrk="1" hangingPunct="1"/>
            <a:r>
              <a:rPr lang="en-US" altLang="en-US" sz="2400"/>
              <a:t>He was a devout Lutheran</a:t>
            </a:r>
          </a:p>
          <a:p>
            <a:pPr eaLnBrk="1" hangingPunct="1"/>
            <a:r>
              <a:rPr lang="en-US" altLang="en-US" sz="2400"/>
              <a:t>Known as a virtuoso organist while he was alive</a:t>
            </a:r>
          </a:p>
          <a:p>
            <a:pPr eaLnBrk="1" hangingPunct="1"/>
            <a:r>
              <a:rPr lang="en-US" altLang="en-US" sz="2400" i="1"/>
              <a:t>A Mighty Fortress is our God</a:t>
            </a:r>
          </a:p>
          <a:p>
            <a:pPr eaLnBrk="1" hangingPunct="1"/>
            <a:r>
              <a:rPr lang="en-US" altLang="en-US" sz="2400"/>
              <a:t>Raised existing forms in music history rather than attempting to come up with new ones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7421815A-F9EA-0262-5938-06F8DBDA349C}"/>
              </a:ext>
            </a:extLst>
          </p:cNvPr>
          <p:cNvSpPr>
            <a:spLocks noGrp="1" noChangeArrowheads="1"/>
          </p:cNvSpPr>
          <p:nvPr>
            <p:ph type="title"/>
          </p:nvPr>
        </p:nvSpPr>
        <p:spPr>
          <a:solidFill>
            <a:srgbClr val="7030A0"/>
          </a:solidFill>
        </p:spPr>
        <p:txBody>
          <a:bodyPr/>
          <a:lstStyle/>
          <a:p>
            <a:pPr eaLnBrk="1" hangingPunct="1">
              <a:defRPr/>
            </a:pPr>
            <a:r>
              <a:rPr lang="en-US">
                <a:cs typeface="+mj-cs"/>
              </a:rPr>
              <a:t>His Life</a:t>
            </a:r>
          </a:p>
        </p:txBody>
      </p:sp>
      <p:sp>
        <p:nvSpPr>
          <p:cNvPr id="156675" name="Rectangle 3">
            <a:extLst>
              <a:ext uri="{FF2B5EF4-FFF2-40B4-BE49-F238E27FC236}">
                <a16:creationId xmlns:a16="http://schemas.microsoft.com/office/drawing/2014/main" id="{B09B2884-A477-81B4-C23A-2C146FA9E583}"/>
              </a:ext>
            </a:extLst>
          </p:cNvPr>
          <p:cNvSpPr>
            <a:spLocks noGrp="1" noChangeArrowheads="1"/>
          </p:cNvSpPr>
          <p:nvPr>
            <p:ph type="body" sz="half" idx="2"/>
          </p:nvPr>
        </p:nvSpPr>
        <p:spPr>
          <a:solidFill>
            <a:srgbClr val="7030A0"/>
          </a:solidFill>
        </p:spPr>
        <p:txBody>
          <a:bodyPr/>
          <a:lstStyle/>
          <a:p>
            <a:pPr eaLnBrk="1" hangingPunct="1">
              <a:lnSpc>
                <a:spcPct val="90000"/>
              </a:lnSpc>
              <a:buFont typeface="Tahoma" pitchFamily="112" charset="0"/>
              <a:buChar char="•"/>
              <a:defRPr/>
            </a:pPr>
            <a:r>
              <a:rPr lang="en-US" sz="2000" dirty="0">
                <a:cs typeface="+mn-cs"/>
              </a:rPr>
              <a:t>Suffered a stroke and had several operations for cataracts</a:t>
            </a:r>
          </a:p>
          <a:p>
            <a:pPr eaLnBrk="1" hangingPunct="1">
              <a:lnSpc>
                <a:spcPct val="90000"/>
              </a:lnSpc>
              <a:buFont typeface="Tahoma" pitchFamily="112" charset="0"/>
              <a:buChar char="•"/>
              <a:defRPr/>
            </a:pPr>
            <a:r>
              <a:rPr lang="en-US" sz="2000" dirty="0">
                <a:cs typeface="+mn-cs"/>
              </a:rPr>
              <a:t>Became blind</a:t>
            </a:r>
          </a:p>
          <a:p>
            <a:pPr eaLnBrk="1" hangingPunct="1">
              <a:lnSpc>
                <a:spcPct val="90000"/>
              </a:lnSpc>
              <a:buFont typeface="Tahoma" pitchFamily="112" charset="0"/>
              <a:buChar char="•"/>
              <a:defRPr/>
            </a:pPr>
            <a:r>
              <a:rPr lang="en-US" sz="2000" dirty="0">
                <a:cs typeface="+mn-cs"/>
              </a:rPr>
              <a:t>Dictated his final work to his nephew</a:t>
            </a:r>
          </a:p>
          <a:p>
            <a:pPr eaLnBrk="1" hangingPunct="1">
              <a:lnSpc>
                <a:spcPct val="90000"/>
              </a:lnSpc>
              <a:buFont typeface="Tahoma" pitchFamily="112" charset="0"/>
              <a:buChar char="•"/>
              <a:defRPr/>
            </a:pPr>
            <a:r>
              <a:rPr lang="en-US" sz="2000" dirty="0">
                <a:cs typeface="+mn-cs"/>
              </a:rPr>
              <a:t>Died in Leipzig at the age of 65</a:t>
            </a:r>
          </a:p>
          <a:p>
            <a:pPr eaLnBrk="1" hangingPunct="1">
              <a:lnSpc>
                <a:spcPct val="90000"/>
              </a:lnSpc>
              <a:buFont typeface="Tahoma" pitchFamily="112" charset="0"/>
              <a:buChar char="•"/>
              <a:defRPr/>
            </a:pPr>
            <a:r>
              <a:rPr lang="en-US" sz="2000" dirty="0">
                <a:cs typeface="+mn-cs"/>
              </a:rPr>
              <a:t>Composed more than 1,000 works</a:t>
            </a:r>
          </a:p>
        </p:txBody>
      </p:sp>
      <p:pic>
        <p:nvPicPr>
          <p:cNvPr id="77827" name="Picture 5">
            <a:extLst>
              <a:ext uri="{FF2B5EF4-FFF2-40B4-BE49-F238E27FC236}">
                <a16:creationId xmlns:a16="http://schemas.microsoft.com/office/drawing/2014/main" id="{8A2DDF12-6993-C733-C65B-04D40DFB2E7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465263" y="2743200"/>
            <a:ext cx="2251075" cy="3276600"/>
          </a:xfr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4CA5F3A5-8A38-6295-95D5-8343C9336E5C}"/>
              </a:ext>
            </a:extLst>
          </p:cNvPr>
          <p:cNvSpPr>
            <a:spLocks noGrp="1" noChangeArrowheads="1"/>
          </p:cNvSpPr>
          <p:nvPr>
            <p:ph type="ctrTitle"/>
          </p:nvPr>
        </p:nvSpPr>
        <p:spPr>
          <a:xfrm>
            <a:off x="609600" y="2743200"/>
            <a:ext cx="8153400" cy="2438400"/>
          </a:xfrm>
          <a:solidFill>
            <a:srgbClr val="7030A0"/>
          </a:solidFill>
        </p:spPr>
        <p:txBody>
          <a:bodyPr/>
          <a:lstStyle/>
          <a:p>
            <a:pPr eaLnBrk="1" hangingPunct="1">
              <a:defRPr/>
            </a:pPr>
            <a:r>
              <a:rPr lang="en-US" sz="6000" dirty="0">
                <a:cs typeface="+mj-cs"/>
              </a:rPr>
              <a:t>HANDEL AND THE ORATORIO</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66F729EA-F4DD-7B7B-DFB5-ED45E3D96799}"/>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The Oratorio</a:t>
            </a:r>
          </a:p>
        </p:txBody>
      </p:sp>
      <p:sp>
        <p:nvSpPr>
          <p:cNvPr id="163843" name="Rectangle 3">
            <a:extLst>
              <a:ext uri="{FF2B5EF4-FFF2-40B4-BE49-F238E27FC236}">
                <a16:creationId xmlns:a16="http://schemas.microsoft.com/office/drawing/2014/main" id="{608B5C89-57EB-8959-1A0C-7E55063FE54A}"/>
              </a:ext>
            </a:extLst>
          </p:cNvPr>
          <p:cNvSpPr>
            <a:spLocks noGrp="1" noChangeArrowheads="1"/>
          </p:cNvSpPr>
          <p:nvPr>
            <p:ph type="body" idx="1"/>
          </p:nvPr>
        </p:nvSpPr>
        <p:spPr>
          <a:solidFill>
            <a:srgbClr val="7030A0"/>
          </a:solidFill>
        </p:spPr>
        <p:txBody>
          <a:bodyPr/>
          <a:lstStyle/>
          <a:p>
            <a:pPr eaLnBrk="1" hangingPunct="1">
              <a:buFont typeface="Tahoma" pitchFamily="112" charset="0"/>
              <a:buChar char="•"/>
              <a:defRPr/>
            </a:pPr>
            <a:r>
              <a:rPr lang="en-US" dirty="0">
                <a:cs typeface="+mn-cs"/>
              </a:rPr>
              <a:t>A large-scale work for soli, chorus, and orchestra</a:t>
            </a:r>
          </a:p>
          <a:p>
            <a:pPr eaLnBrk="1" hangingPunct="1">
              <a:buFont typeface="Tahoma" pitchFamily="112" charset="0"/>
              <a:buChar char="•"/>
              <a:defRPr/>
            </a:pPr>
            <a:r>
              <a:rPr lang="en-US" dirty="0">
                <a:cs typeface="+mn-cs"/>
              </a:rPr>
              <a:t>Based from the Bible and is not staged nor directed (like an opera is)</a:t>
            </a:r>
          </a:p>
          <a:p>
            <a:pPr eaLnBrk="1" hangingPunct="1">
              <a:buFont typeface="Tahoma" pitchFamily="112" charset="0"/>
              <a:buChar char="•"/>
              <a:defRPr/>
            </a:pPr>
            <a:r>
              <a:rPr lang="en-US" dirty="0">
                <a:cs typeface="+mn-cs"/>
              </a:rPr>
              <a:t>The role of the chorus (the people) is usually emphasized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EC363591-FEC1-DB08-BF24-B2EA97E74636}"/>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Handel</a:t>
            </a:r>
          </a:p>
        </p:txBody>
      </p:sp>
      <p:sp>
        <p:nvSpPr>
          <p:cNvPr id="166915" name="Rectangle 3">
            <a:extLst>
              <a:ext uri="{FF2B5EF4-FFF2-40B4-BE49-F238E27FC236}">
                <a16:creationId xmlns:a16="http://schemas.microsoft.com/office/drawing/2014/main" id="{5D33F061-E104-6296-ED72-D2B34A7944D9}"/>
              </a:ext>
            </a:extLst>
          </p:cNvPr>
          <p:cNvSpPr>
            <a:spLocks noGrp="1" noChangeArrowheads="1"/>
          </p:cNvSpPr>
          <p:nvPr>
            <p:ph type="body" sz="half" idx="1"/>
          </p:nvPr>
        </p:nvSpPr>
        <p:spPr>
          <a:solidFill>
            <a:srgbClr val="7030A0"/>
          </a:solidFill>
        </p:spPr>
        <p:txBody>
          <a:bodyPr/>
          <a:lstStyle/>
          <a:p>
            <a:pPr eaLnBrk="1" hangingPunct="1">
              <a:buFont typeface="Tahoma" pitchFamily="112" charset="0"/>
              <a:buChar char="•"/>
              <a:defRPr/>
            </a:pPr>
            <a:r>
              <a:rPr lang="en-US" sz="2400" dirty="0">
                <a:cs typeface="+mn-cs"/>
              </a:rPr>
              <a:t>George </a:t>
            </a:r>
            <a:r>
              <a:rPr lang="en-US" sz="2400" dirty="0" err="1">
                <a:cs typeface="+mn-cs"/>
              </a:rPr>
              <a:t>Frideric</a:t>
            </a:r>
            <a:r>
              <a:rPr lang="en-US" sz="2400" dirty="0">
                <a:cs typeface="+mn-cs"/>
              </a:rPr>
              <a:t> Handel</a:t>
            </a:r>
          </a:p>
          <a:p>
            <a:pPr eaLnBrk="1" hangingPunct="1">
              <a:buFont typeface="Tahoma" pitchFamily="112" charset="0"/>
              <a:buChar char="•"/>
              <a:defRPr/>
            </a:pPr>
            <a:r>
              <a:rPr lang="en-US" sz="2400" dirty="0">
                <a:cs typeface="+mn-cs"/>
              </a:rPr>
              <a:t>1685-1759</a:t>
            </a:r>
          </a:p>
          <a:p>
            <a:pPr eaLnBrk="1" hangingPunct="1">
              <a:buFont typeface="Tahoma" pitchFamily="112" charset="0"/>
              <a:buChar char="•"/>
              <a:defRPr/>
            </a:pPr>
            <a:r>
              <a:rPr lang="en-US" sz="2400" dirty="0">
                <a:cs typeface="+mn-cs"/>
              </a:rPr>
              <a:t>Represents the worldliness of Baroque music (whereas Handel represents the spiritual side)</a:t>
            </a:r>
          </a:p>
        </p:txBody>
      </p:sp>
      <p:pic>
        <p:nvPicPr>
          <p:cNvPr id="81923" name="Picture 5">
            <a:extLst>
              <a:ext uri="{FF2B5EF4-FFF2-40B4-BE49-F238E27FC236}">
                <a16:creationId xmlns:a16="http://schemas.microsoft.com/office/drawing/2014/main" id="{CAD0A914-3739-0B90-A57A-7492CF94777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45100" y="2743200"/>
            <a:ext cx="2616200" cy="3276600"/>
          </a:xfr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BB2F8319-4ABF-2154-7B8A-C0A54C02EB60}"/>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His Life</a:t>
            </a:r>
          </a:p>
        </p:txBody>
      </p:sp>
      <p:sp>
        <p:nvSpPr>
          <p:cNvPr id="168963" name="Rectangle 3">
            <a:extLst>
              <a:ext uri="{FF2B5EF4-FFF2-40B4-BE49-F238E27FC236}">
                <a16:creationId xmlns:a16="http://schemas.microsoft.com/office/drawing/2014/main" id="{AE90C7BA-EDD1-174E-98E6-33A7C554F358}"/>
              </a:ext>
            </a:extLst>
          </p:cNvPr>
          <p:cNvSpPr>
            <a:spLocks noGrp="1" noChangeArrowheads="1"/>
          </p:cNvSpPr>
          <p:nvPr>
            <p:ph type="body" sz="half" idx="1"/>
          </p:nvPr>
        </p:nvSpPr>
        <p:spPr>
          <a:solidFill>
            <a:srgbClr val="7030A0"/>
          </a:solidFill>
        </p:spPr>
        <p:txBody>
          <a:bodyPr/>
          <a:lstStyle/>
          <a:p>
            <a:pPr eaLnBrk="1" hangingPunct="1">
              <a:buFont typeface="Tahoma" pitchFamily="112" charset="0"/>
              <a:buChar char="•"/>
              <a:defRPr/>
            </a:pPr>
            <a:r>
              <a:rPr lang="en-US" sz="2000" dirty="0">
                <a:cs typeface="+mn-cs"/>
              </a:rPr>
              <a:t>Born in Halle, Germany</a:t>
            </a:r>
          </a:p>
          <a:p>
            <a:pPr eaLnBrk="1" hangingPunct="1">
              <a:buFont typeface="Tahoma" pitchFamily="112" charset="0"/>
              <a:buChar char="•"/>
              <a:defRPr/>
            </a:pPr>
            <a:r>
              <a:rPr lang="en-US" sz="2000" dirty="0">
                <a:cs typeface="+mn-cs"/>
              </a:rPr>
              <a:t>Attended the University of Halle</a:t>
            </a:r>
          </a:p>
          <a:p>
            <a:pPr eaLnBrk="1" hangingPunct="1">
              <a:buFont typeface="Tahoma" pitchFamily="112" charset="0"/>
              <a:buChar char="•"/>
              <a:defRPr/>
            </a:pPr>
            <a:r>
              <a:rPr lang="en-US" sz="2000" dirty="0">
                <a:cs typeface="+mn-cs"/>
              </a:rPr>
              <a:t>Wrote his first opera (</a:t>
            </a:r>
            <a:r>
              <a:rPr lang="en-US" sz="2000" i="1" dirty="0">
                <a:cs typeface="+mn-cs"/>
              </a:rPr>
              <a:t>Almira</a:t>
            </a:r>
            <a:r>
              <a:rPr lang="en-US" sz="2000" dirty="0">
                <a:cs typeface="+mn-cs"/>
              </a:rPr>
              <a:t>) at the age of 23</a:t>
            </a:r>
          </a:p>
          <a:p>
            <a:pPr eaLnBrk="1" hangingPunct="1">
              <a:buFont typeface="Tahoma" pitchFamily="112" charset="0"/>
              <a:buChar char="•"/>
              <a:defRPr/>
            </a:pPr>
            <a:r>
              <a:rPr lang="en-US" sz="2000" dirty="0">
                <a:cs typeface="+mn-cs"/>
              </a:rPr>
              <a:t>Was appointed conductor to the Elector of Hanover at the age of 25</a:t>
            </a:r>
          </a:p>
        </p:txBody>
      </p:sp>
      <p:pic>
        <p:nvPicPr>
          <p:cNvPr id="82947" name="Picture 5">
            <a:extLst>
              <a:ext uri="{FF2B5EF4-FFF2-40B4-BE49-F238E27FC236}">
                <a16:creationId xmlns:a16="http://schemas.microsoft.com/office/drawing/2014/main" id="{05495D59-8CC8-2825-37C8-C60082D6EA9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70475" y="2743200"/>
            <a:ext cx="2963863" cy="3276600"/>
          </a:xfr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4D60E29C-940E-8908-FE0B-FC85A734B874}"/>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His Life</a:t>
            </a:r>
          </a:p>
        </p:txBody>
      </p:sp>
      <p:sp>
        <p:nvSpPr>
          <p:cNvPr id="169987" name="Rectangle 3">
            <a:extLst>
              <a:ext uri="{FF2B5EF4-FFF2-40B4-BE49-F238E27FC236}">
                <a16:creationId xmlns:a16="http://schemas.microsoft.com/office/drawing/2014/main" id="{E5BD9218-FD34-D265-A1E7-8B14F1480891}"/>
              </a:ext>
            </a:extLst>
          </p:cNvPr>
          <p:cNvSpPr>
            <a:spLocks noGrp="1" noChangeArrowheads="1"/>
          </p:cNvSpPr>
          <p:nvPr>
            <p:ph type="body" sz="half" idx="2"/>
          </p:nvPr>
        </p:nvSpPr>
        <p:spPr>
          <a:solidFill>
            <a:srgbClr val="7030A0"/>
          </a:solidFill>
        </p:spPr>
        <p:txBody>
          <a:bodyPr/>
          <a:lstStyle/>
          <a:p>
            <a:pPr eaLnBrk="1" hangingPunct="1">
              <a:buFont typeface="Tahoma" pitchFamily="112" charset="0"/>
              <a:buChar char="•"/>
              <a:defRPr/>
            </a:pPr>
            <a:r>
              <a:rPr lang="en-US" sz="2400" dirty="0">
                <a:cs typeface="+mn-cs"/>
              </a:rPr>
              <a:t>Stayed in England for almost 50 years</a:t>
            </a:r>
          </a:p>
          <a:p>
            <a:pPr eaLnBrk="1" hangingPunct="1">
              <a:buFont typeface="Tahoma" pitchFamily="112" charset="0"/>
              <a:buChar char="•"/>
              <a:defRPr/>
            </a:pPr>
            <a:r>
              <a:rPr lang="en-US" sz="2400" dirty="0">
                <a:cs typeface="+mn-cs"/>
              </a:rPr>
              <a:t>Became one of the musical directors of the Royal Academy of Music at the age of 35</a:t>
            </a:r>
          </a:p>
        </p:txBody>
      </p:sp>
      <p:pic>
        <p:nvPicPr>
          <p:cNvPr id="83971" name="Picture 5">
            <a:extLst>
              <a:ext uri="{FF2B5EF4-FFF2-40B4-BE49-F238E27FC236}">
                <a16:creationId xmlns:a16="http://schemas.microsoft.com/office/drawing/2014/main" id="{AB33C1BF-4852-CF80-6EB8-A8E0A609A55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395413" y="2743200"/>
            <a:ext cx="2389187" cy="3276600"/>
          </a:xfr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18D823C9-B717-E456-72D6-F2BCFED7D376}"/>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His Life</a:t>
            </a:r>
          </a:p>
        </p:txBody>
      </p:sp>
      <p:sp>
        <p:nvSpPr>
          <p:cNvPr id="172036" name="Rectangle 4">
            <a:extLst>
              <a:ext uri="{FF2B5EF4-FFF2-40B4-BE49-F238E27FC236}">
                <a16:creationId xmlns:a16="http://schemas.microsoft.com/office/drawing/2014/main" id="{7CB79C39-B213-97ED-67AC-730E60E30A04}"/>
              </a:ext>
            </a:extLst>
          </p:cNvPr>
          <p:cNvSpPr>
            <a:spLocks noGrp="1" noChangeArrowheads="1"/>
          </p:cNvSpPr>
          <p:nvPr>
            <p:ph type="body" sz="half" idx="2"/>
          </p:nvPr>
        </p:nvSpPr>
        <p:spPr>
          <a:solidFill>
            <a:srgbClr val="7030A0"/>
          </a:solidFill>
        </p:spPr>
        <p:txBody>
          <a:bodyPr/>
          <a:lstStyle/>
          <a:p>
            <a:pPr eaLnBrk="1" hangingPunct="1">
              <a:buFont typeface="Tahoma" pitchFamily="112" charset="0"/>
              <a:buChar char="•"/>
              <a:defRPr/>
            </a:pPr>
            <a:r>
              <a:rPr lang="en-US" sz="2400" dirty="0">
                <a:cs typeface="+mn-cs"/>
              </a:rPr>
              <a:t>Suffered from cataracts (like Bach) and lost is eyesight</a:t>
            </a:r>
          </a:p>
          <a:p>
            <a:pPr eaLnBrk="1" hangingPunct="1">
              <a:buFont typeface="Tahoma" pitchFamily="112" charset="0"/>
              <a:buChar char="•"/>
              <a:defRPr/>
            </a:pPr>
            <a:r>
              <a:rPr lang="en-US" sz="2400" dirty="0">
                <a:cs typeface="+mn-cs"/>
              </a:rPr>
              <a:t>Dictated his last works </a:t>
            </a:r>
          </a:p>
          <a:p>
            <a:pPr eaLnBrk="1" hangingPunct="1">
              <a:buFont typeface="Tahoma" pitchFamily="112" charset="0"/>
              <a:buChar char="•"/>
              <a:defRPr/>
            </a:pPr>
            <a:r>
              <a:rPr lang="en-US" sz="2400" dirty="0">
                <a:cs typeface="+mn-cs"/>
              </a:rPr>
              <a:t>Collapsed while conducting </a:t>
            </a:r>
            <a:r>
              <a:rPr lang="en-US" sz="2400" i="1" dirty="0">
                <a:cs typeface="+mn-cs"/>
              </a:rPr>
              <a:t>The Messiah</a:t>
            </a:r>
            <a:r>
              <a:rPr lang="en-US" sz="2400" dirty="0">
                <a:cs typeface="+mn-cs"/>
              </a:rPr>
              <a:t> in 1759 and died some days later</a:t>
            </a:r>
          </a:p>
        </p:txBody>
      </p:sp>
      <p:pic>
        <p:nvPicPr>
          <p:cNvPr id="84995" name="Picture 5">
            <a:extLst>
              <a:ext uri="{FF2B5EF4-FFF2-40B4-BE49-F238E27FC236}">
                <a16:creationId xmlns:a16="http://schemas.microsoft.com/office/drawing/2014/main" id="{0AA34D16-0074-17D2-219A-43DC30C815F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214438" y="2743200"/>
            <a:ext cx="2752725" cy="3276600"/>
          </a:xfr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DC24A975-1BDD-9477-B600-2F8B0F906E10}"/>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His Music</a:t>
            </a:r>
          </a:p>
        </p:txBody>
      </p:sp>
      <p:sp>
        <p:nvSpPr>
          <p:cNvPr id="173060" name="Rectangle 4">
            <a:extLst>
              <a:ext uri="{FF2B5EF4-FFF2-40B4-BE49-F238E27FC236}">
                <a16:creationId xmlns:a16="http://schemas.microsoft.com/office/drawing/2014/main" id="{A3BEA509-7FB6-65DB-9C2B-B22AE3516709}"/>
              </a:ext>
            </a:extLst>
          </p:cNvPr>
          <p:cNvSpPr>
            <a:spLocks noGrp="1" noChangeArrowheads="1"/>
          </p:cNvSpPr>
          <p:nvPr>
            <p:ph type="body" idx="1"/>
          </p:nvPr>
        </p:nvSpPr>
        <p:spPr>
          <a:solidFill>
            <a:srgbClr val="7030A0"/>
          </a:solidFill>
        </p:spPr>
        <p:txBody>
          <a:bodyPr/>
          <a:lstStyle/>
          <a:p>
            <a:pPr eaLnBrk="1" hangingPunct="1">
              <a:buFont typeface="Tahoma" pitchFamily="112" charset="0"/>
              <a:buChar char="•"/>
              <a:defRPr/>
            </a:pPr>
            <a:r>
              <a:rPr lang="en-US" sz="2400" dirty="0">
                <a:cs typeface="+mn-cs"/>
              </a:rPr>
              <a:t>Powerful rhythmic drive</a:t>
            </a:r>
          </a:p>
          <a:p>
            <a:pPr eaLnBrk="1" hangingPunct="1">
              <a:buFont typeface="Tahoma" pitchFamily="112" charset="0"/>
              <a:buChar char="•"/>
              <a:defRPr/>
            </a:pPr>
            <a:r>
              <a:rPr lang="en-US" sz="2400" dirty="0">
                <a:cs typeface="+mn-cs"/>
              </a:rPr>
              <a:t>Operas are centered around heroes and adventures</a:t>
            </a:r>
          </a:p>
          <a:p>
            <a:pPr eaLnBrk="1" hangingPunct="1">
              <a:buFont typeface="Tahoma" pitchFamily="112" charset="0"/>
              <a:buChar char="•"/>
              <a:defRPr/>
            </a:pPr>
            <a:r>
              <a:rPr lang="en-US" sz="2400" dirty="0">
                <a:cs typeface="+mn-cs"/>
              </a:rPr>
              <a:t>Arias are quite virtuosic and mainly about love</a:t>
            </a:r>
          </a:p>
          <a:p>
            <a:pPr eaLnBrk="1" hangingPunct="1">
              <a:buFont typeface="Tahoma" pitchFamily="112" charset="0"/>
              <a:buChar char="•"/>
              <a:defRPr/>
            </a:pPr>
            <a:r>
              <a:rPr lang="en-US" sz="2400" dirty="0">
                <a:cs typeface="+mn-cs"/>
              </a:rPr>
              <a:t>Oratorios include soaring arias, grandiose fugues (polyphonic, imitative contrapuntal development of a theme), and majestic choruses.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0AF394C-1352-9206-B33A-FB1C20FB8978}"/>
              </a:ext>
            </a:extLst>
          </p:cNvPr>
          <p:cNvSpPr>
            <a:spLocks noGrp="1"/>
          </p:cNvSpPr>
          <p:nvPr>
            <p:ph type="title"/>
          </p:nvPr>
        </p:nvSpPr>
        <p:spPr>
          <a:xfrm>
            <a:off x="381000" y="533400"/>
            <a:ext cx="7620000" cy="1752600"/>
          </a:xfrm>
          <a:solidFill>
            <a:srgbClr val="7030A0"/>
          </a:solidFill>
        </p:spPr>
        <p:txBody>
          <a:bodyPr/>
          <a:lstStyle/>
          <a:p>
            <a:r>
              <a:rPr lang="en-US" dirty="0"/>
              <a:t>OVERVIEW OF THE BAROQUE PERIOD IN MUSIC</a:t>
            </a:r>
          </a:p>
        </p:txBody>
      </p:sp>
      <p:pic>
        <p:nvPicPr>
          <p:cNvPr id="2" name="Online Media 1" descr="Baroque Music Overview">
            <a:hlinkClick r:id="" action="ppaction://media"/>
            <a:extLst>
              <a:ext uri="{FF2B5EF4-FFF2-40B4-BE49-F238E27FC236}">
                <a16:creationId xmlns:a16="http://schemas.microsoft.com/office/drawing/2014/main" id="{1B98F1C8-3709-BA46-8A83-08B0BFA57EE0}"/>
              </a:ext>
            </a:extLst>
          </p:cNvPr>
          <p:cNvPicPr>
            <a:picLocks noRot="1" noChangeAspect="1"/>
          </p:cNvPicPr>
          <p:nvPr>
            <a:videoFile r:link="rId1"/>
          </p:nvPr>
        </p:nvPicPr>
        <p:blipFill>
          <a:blip r:embed="rId3"/>
          <a:stretch>
            <a:fillRect/>
          </a:stretch>
        </p:blipFill>
        <p:spPr>
          <a:xfrm>
            <a:off x="990600" y="2743200"/>
            <a:ext cx="7010400" cy="3960876"/>
          </a:xfrm>
          <a:prstGeom prst="rect">
            <a:avLst/>
          </a:prstGeom>
          <a:noFill/>
        </p:spPr>
      </p:pic>
    </p:spTree>
    <p:extLst>
      <p:ext uri="{BB962C8B-B14F-4D97-AF65-F5344CB8AC3E}">
        <p14:creationId xmlns:p14="http://schemas.microsoft.com/office/powerpoint/2010/main" val="93920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53E609B2-291A-E981-2E2E-F98245B0F7FC}"/>
              </a:ext>
            </a:extLst>
          </p:cNvPr>
          <p:cNvSpPr>
            <a:spLocks noGrp="1" noChangeArrowheads="1"/>
          </p:cNvSpPr>
          <p:nvPr>
            <p:ph type="title"/>
          </p:nvPr>
        </p:nvSpPr>
        <p:spPr>
          <a:solidFill>
            <a:srgbClr val="7030A0"/>
          </a:solidFill>
        </p:spPr>
        <p:txBody>
          <a:bodyPr/>
          <a:lstStyle/>
          <a:p>
            <a:pPr eaLnBrk="1" hangingPunct="1"/>
            <a:r>
              <a:rPr lang="ja-JP" altLang="en-US"/>
              <a:t>“</a:t>
            </a:r>
            <a:r>
              <a:rPr lang="en-US" altLang="ja-JP" dirty="0"/>
              <a:t>The Messiah</a:t>
            </a:r>
            <a:r>
              <a:rPr lang="ja-JP" altLang="en-US"/>
              <a:t>”</a:t>
            </a:r>
            <a:endParaRPr lang="en-US" altLang="en-US" dirty="0"/>
          </a:p>
        </p:txBody>
      </p:sp>
      <p:sp>
        <p:nvSpPr>
          <p:cNvPr id="175107" name="Rectangle 3">
            <a:extLst>
              <a:ext uri="{FF2B5EF4-FFF2-40B4-BE49-F238E27FC236}">
                <a16:creationId xmlns:a16="http://schemas.microsoft.com/office/drawing/2014/main" id="{9717297D-AE61-7335-B116-CCDE4EE4DF4A}"/>
              </a:ext>
            </a:extLst>
          </p:cNvPr>
          <p:cNvSpPr>
            <a:spLocks noGrp="1" noChangeArrowheads="1"/>
          </p:cNvSpPr>
          <p:nvPr>
            <p:ph type="body" idx="1"/>
          </p:nvPr>
        </p:nvSpPr>
        <p:spPr>
          <a:solidFill>
            <a:srgbClr val="7030A0"/>
          </a:solidFill>
        </p:spPr>
        <p:txBody>
          <a:bodyPr/>
          <a:lstStyle/>
          <a:p>
            <a:pPr eaLnBrk="1" hangingPunct="1">
              <a:buFont typeface="Tahoma" pitchFamily="112" charset="0"/>
              <a:buChar char="•"/>
              <a:defRPr/>
            </a:pPr>
            <a:r>
              <a:rPr lang="en-US" dirty="0">
                <a:cs typeface="+mn-cs"/>
              </a:rPr>
              <a:t>Premiered in the city of Dublin in the spring of 1742</a:t>
            </a:r>
          </a:p>
          <a:p>
            <a:pPr eaLnBrk="1" hangingPunct="1">
              <a:buFont typeface="Tahoma" pitchFamily="112" charset="0"/>
              <a:buChar char="•"/>
              <a:defRPr/>
            </a:pPr>
            <a:r>
              <a:rPr lang="en-US" dirty="0">
                <a:cs typeface="+mn-cs"/>
              </a:rPr>
              <a:t>Took Handel 24 days to compose</a:t>
            </a:r>
          </a:p>
          <a:p>
            <a:pPr eaLnBrk="1" hangingPunct="1">
              <a:buFont typeface="Tahoma" pitchFamily="112" charset="0"/>
              <a:buChar char="•"/>
              <a:defRPr/>
            </a:pPr>
            <a:r>
              <a:rPr lang="en-US" dirty="0">
                <a:cs typeface="+mn-cs"/>
              </a:rPr>
              <a:t>The libretto is a compilation of Biblical verses from the Old and New Testaments set in (3) parts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858E3A33-559D-666F-88E7-D9E6E624C459}"/>
              </a:ext>
            </a:extLst>
          </p:cNvPr>
          <p:cNvSpPr>
            <a:spLocks noGrp="1" noChangeArrowheads="1"/>
          </p:cNvSpPr>
          <p:nvPr>
            <p:ph type="title"/>
          </p:nvPr>
        </p:nvSpPr>
        <p:spPr>
          <a:solidFill>
            <a:srgbClr val="7030A0"/>
          </a:solidFill>
        </p:spPr>
        <p:txBody>
          <a:bodyPr/>
          <a:lstStyle/>
          <a:p>
            <a:pPr eaLnBrk="1" hangingPunct="1">
              <a:defRPr/>
            </a:pPr>
            <a:r>
              <a:rPr lang="en-US">
                <a:cs typeface="+mj-cs"/>
              </a:rPr>
              <a:t>The Libretto</a:t>
            </a:r>
          </a:p>
        </p:txBody>
      </p:sp>
      <p:sp>
        <p:nvSpPr>
          <p:cNvPr id="176131" name="Rectangle 3">
            <a:extLst>
              <a:ext uri="{FF2B5EF4-FFF2-40B4-BE49-F238E27FC236}">
                <a16:creationId xmlns:a16="http://schemas.microsoft.com/office/drawing/2014/main" id="{B201534D-C823-727F-D090-2A638C26BC4A}"/>
              </a:ext>
            </a:extLst>
          </p:cNvPr>
          <p:cNvSpPr>
            <a:spLocks noGrp="1" noChangeArrowheads="1"/>
          </p:cNvSpPr>
          <p:nvPr>
            <p:ph type="body" idx="1"/>
          </p:nvPr>
        </p:nvSpPr>
        <p:spPr>
          <a:solidFill>
            <a:srgbClr val="7030A0"/>
          </a:solidFill>
        </p:spPr>
        <p:txBody>
          <a:bodyPr/>
          <a:lstStyle/>
          <a:p>
            <a:pPr eaLnBrk="1" hangingPunct="1">
              <a:buFont typeface="Tahoma" pitchFamily="112" charset="0"/>
              <a:buChar char="•"/>
              <a:defRPr/>
            </a:pPr>
            <a:r>
              <a:rPr lang="en-US" sz="2400" dirty="0">
                <a:cs typeface="+mn-cs"/>
              </a:rPr>
              <a:t>Part 1 - Christmas section</a:t>
            </a:r>
          </a:p>
          <a:p>
            <a:pPr lvl="1" eaLnBrk="1" hangingPunct="1">
              <a:buFont typeface="Tahoma" pitchFamily="112" charset="0"/>
              <a:buChar char="•"/>
              <a:defRPr/>
            </a:pPr>
            <a:r>
              <a:rPr lang="en-US" sz="2000" dirty="0"/>
              <a:t>Relates the prophecy of the coming of Christ and His birth</a:t>
            </a:r>
          </a:p>
          <a:p>
            <a:pPr lvl="1" eaLnBrk="1" hangingPunct="1">
              <a:buFont typeface="Tahoma" pitchFamily="112" charset="0"/>
              <a:buNone/>
              <a:defRPr/>
            </a:pPr>
            <a:endParaRPr lang="en-US" sz="2000" dirty="0"/>
          </a:p>
          <a:p>
            <a:pPr lvl="1" eaLnBrk="1" hangingPunct="1">
              <a:buFont typeface="Tahoma" pitchFamily="112" charset="0"/>
              <a:buNone/>
              <a:defRPr/>
            </a:pPr>
            <a:r>
              <a:rPr lang="en-US" sz="2000" dirty="0"/>
              <a:t>Part 2 - Easter section</a:t>
            </a:r>
          </a:p>
          <a:p>
            <a:pPr lvl="1" eaLnBrk="1" hangingPunct="1">
              <a:buFont typeface="Tahoma" pitchFamily="112" charset="0"/>
              <a:buNone/>
              <a:defRPr/>
            </a:pPr>
            <a:r>
              <a:rPr lang="en-US" sz="2000" dirty="0"/>
              <a:t>	His suffering, death, and spread of His doctrine</a:t>
            </a:r>
          </a:p>
          <a:p>
            <a:pPr lvl="1" eaLnBrk="1" hangingPunct="1">
              <a:buFont typeface="Tahoma" pitchFamily="112" charset="0"/>
              <a:buNone/>
              <a:defRPr/>
            </a:pPr>
            <a:endParaRPr lang="en-US" sz="2000" dirty="0"/>
          </a:p>
          <a:p>
            <a:pPr lvl="1" eaLnBrk="1" hangingPunct="1">
              <a:buFont typeface="Tahoma" pitchFamily="112" charset="0"/>
              <a:buNone/>
              <a:defRPr/>
            </a:pPr>
            <a:r>
              <a:rPr lang="en-US" sz="2000" dirty="0"/>
              <a:t>Part 3 - Redemption section</a:t>
            </a:r>
          </a:p>
          <a:p>
            <a:pPr lvl="1" eaLnBrk="1" hangingPunct="1">
              <a:buFont typeface="Tahoma" pitchFamily="112" charset="0"/>
              <a:buNone/>
              <a:defRPr/>
            </a:pPr>
            <a:r>
              <a:rPr lang="en-US" sz="2000" dirty="0"/>
              <a:t>	Redemption of the world through faith</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51683F-24AA-E50D-377A-55DB91133E53}"/>
              </a:ext>
            </a:extLst>
          </p:cNvPr>
          <p:cNvSpPr txBox="1"/>
          <p:nvPr/>
        </p:nvSpPr>
        <p:spPr>
          <a:xfrm>
            <a:off x="76200" y="76200"/>
            <a:ext cx="8991600" cy="1446550"/>
          </a:xfrm>
          <a:prstGeom prst="rect">
            <a:avLst/>
          </a:prstGeom>
          <a:solidFill>
            <a:srgbClr val="7030A0"/>
          </a:solidFill>
          <a:ln>
            <a:solidFill>
              <a:srgbClr val="FFFF00"/>
            </a:solidFill>
          </a:ln>
          <a:scene3d>
            <a:camera prst="orthographicFront"/>
            <a:lightRig rig="threePt" dir="t"/>
          </a:scene3d>
          <a:sp3d>
            <a:bevelT prst="angle"/>
          </a:sp3d>
        </p:spPr>
        <p:txBody>
          <a:bodyPr wrap="square" rtlCol="0">
            <a:spAutoFit/>
          </a:bodyPr>
          <a:lstStyle/>
          <a:p>
            <a:pPr algn="ctr"/>
            <a:r>
              <a:rPr lang="en-US" sz="4400" b="1" dirty="0"/>
              <a:t>MUSIC OF THE BAROQUE PERIOD – 17</a:t>
            </a:r>
            <a:r>
              <a:rPr lang="en-US" sz="4400" b="1" baseline="30000" dirty="0"/>
              <a:t>th</a:t>
            </a:r>
            <a:r>
              <a:rPr lang="en-US" sz="4400" b="1" dirty="0"/>
              <a:t> CENTURY FORMS</a:t>
            </a:r>
          </a:p>
        </p:txBody>
      </p:sp>
      <p:pic>
        <p:nvPicPr>
          <p:cNvPr id="20" name="Picture 19" descr="Diagram, engineering drawing&#10;&#10;Description automatically generated">
            <a:extLst>
              <a:ext uri="{FF2B5EF4-FFF2-40B4-BE49-F238E27FC236}">
                <a16:creationId xmlns:a16="http://schemas.microsoft.com/office/drawing/2014/main" id="{9E968053-5666-588A-2B1B-620DFE2FDCBA}"/>
              </a:ext>
            </a:extLst>
          </p:cNvPr>
          <p:cNvPicPr>
            <a:picLocks noChangeAspect="1"/>
          </p:cNvPicPr>
          <p:nvPr/>
        </p:nvPicPr>
        <p:blipFill>
          <a:blip r:embed="rId2"/>
          <a:stretch>
            <a:fillRect/>
          </a:stretch>
        </p:blipFill>
        <p:spPr>
          <a:xfrm>
            <a:off x="976730" y="1905000"/>
            <a:ext cx="7176670" cy="4572000"/>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angle"/>
          </a:sp3d>
        </p:spPr>
      </p:pic>
    </p:spTree>
    <p:extLst>
      <p:ext uri="{BB962C8B-B14F-4D97-AF65-F5344CB8AC3E}">
        <p14:creationId xmlns:p14="http://schemas.microsoft.com/office/powerpoint/2010/main" val="23660338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F44999-FDED-F82C-BED3-D3A233DB1376}"/>
              </a:ext>
            </a:extLst>
          </p:cNvPr>
          <p:cNvSpPr txBox="1"/>
          <p:nvPr/>
        </p:nvSpPr>
        <p:spPr>
          <a:xfrm>
            <a:off x="533400" y="1905000"/>
            <a:ext cx="8284580" cy="1815882"/>
          </a:xfrm>
          <a:prstGeom prst="rect">
            <a:avLst/>
          </a:prstGeom>
          <a:solidFill>
            <a:srgbClr val="7030A0"/>
          </a:solidFill>
          <a:ln>
            <a:solidFill>
              <a:schemeClr val="tx1"/>
            </a:solidFill>
          </a:ln>
          <a:scene3d>
            <a:camera prst="orthographicFront"/>
            <a:lightRig rig="threePt" dir="t"/>
          </a:scene3d>
          <a:sp3d>
            <a:bevelT prst="angle"/>
          </a:sp3d>
        </p:spPr>
        <p:txBody>
          <a:bodyPr wrap="square" rtlCol="0">
            <a:spAutoFit/>
          </a:bodyPr>
          <a:lstStyle/>
          <a:p>
            <a:r>
              <a:rPr lang="en-US" sz="1600" dirty="0"/>
              <a:t>This brief introduction to the Baroque period is intended to provide a short summary of the music and context in the Baroque Era, which lasted from about 1600-1750. This period includes several composers that we now hear on so-called “classical” music stations. You are probably familiar with such names as Bach, Handel, and Pachelbel, whose Canon is used in many modern weddings. You have almost certainly heard snippets of these composers on TV shows, commercials, or movies. In this section, we will add some context and history to these and many other personalities from the Baroque Era. </a:t>
            </a:r>
          </a:p>
        </p:txBody>
      </p:sp>
      <p:sp>
        <p:nvSpPr>
          <p:cNvPr id="3" name="TextBox 2">
            <a:extLst>
              <a:ext uri="{FF2B5EF4-FFF2-40B4-BE49-F238E27FC236}">
                <a16:creationId xmlns:a16="http://schemas.microsoft.com/office/drawing/2014/main" id="{A3F80E7E-3C3C-2EA5-1A37-D1D36AFE5D02}"/>
              </a:ext>
            </a:extLst>
          </p:cNvPr>
          <p:cNvSpPr txBox="1"/>
          <p:nvPr/>
        </p:nvSpPr>
        <p:spPr>
          <a:xfrm rot="10800000" flipV="1">
            <a:off x="533400" y="4317563"/>
            <a:ext cx="8284580" cy="2031325"/>
          </a:xfrm>
          <a:prstGeom prst="rect">
            <a:avLst/>
          </a:prstGeom>
          <a:solidFill>
            <a:srgbClr val="7030A0"/>
          </a:solidFill>
          <a:ln>
            <a:solidFill>
              <a:schemeClr val="tx1"/>
            </a:solidFill>
          </a:ln>
          <a:scene3d>
            <a:camera prst="orthographicFront"/>
            <a:lightRig rig="threePt" dir="t"/>
          </a:scene3d>
          <a:sp3d>
            <a:bevelT prst="angle"/>
          </a:sp3d>
        </p:spPr>
        <p:txBody>
          <a:bodyPr wrap="square" rtlCol="0">
            <a:spAutoFit/>
          </a:bodyPr>
          <a:lstStyle/>
          <a:p>
            <a:r>
              <a:rPr lang="en-US" sz="1400" dirty="0"/>
              <a:t>The term “Baroque” has an interesting and disputed past. Baroque ultimately is thought to have derived from the Italian word </a:t>
            </a:r>
            <a:r>
              <a:rPr lang="en-US" sz="1400" dirty="0" err="1"/>
              <a:t>barocco</a:t>
            </a:r>
            <a:r>
              <a:rPr lang="en-US" sz="1400" dirty="0"/>
              <a:t>. Philosophers during the Middle Ages used this term to describe an obstacle or veering from schematic logic. Later the term came to denote or bring attention to any contorted idea, obscure thought, or anything different, out of the ordinary, or strange. Another possible origin is from the Portuguese term </a:t>
            </a:r>
            <a:r>
              <a:rPr lang="en-US" sz="1400" dirty="0" err="1"/>
              <a:t>barrocco</a:t>
            </a:r>
            <a:r>
              <a:rPr lang="en-US" sz="1400" dirty="0"/>
              <a:t>, in Spanish </a:t>
            </a:r>
            <a:r>
              <a:rPr lang="en-US" sz="1400" dirty="0" err="1"/>
              <a:t>barrueco</a:t>
            </a:r>
            <a:r>
              <a:rPr lang="en-US" sz="1400" dirty="0"/>
              <a:t>. Jewelers use this term even today to describe irregular or imperfectly shaped pearls: a baroque pearl. The baroque period is a time of extremes resulting from events stemming back to the renaissance. The conflict between the reformation and counter-reformation, and the influence of Greek/Roman culture as opposed to medieval roots are present throughout the Baroque era. </a:t>
            </a:r>
          </a:p>
        </p:txBody>
      </p:sp>
      <p:sp>
        <p:nvSpPr>
          <p:cNvPr id="4" name="TextBox 3">
            <a:extLst>
              <a:ext uri="{FF2B5EF4-FFF2-40B4-BE49-F238E27FC236}">
                <a16:creationId xmlns:a16="http://schemas.microsoft.com/office/drawing/2014/main" id="{1F41EE30-17DB-A29E-3D8E-5E965CD91E97}"/>
              </a:ext>
            </a:extLst>
          </p:cNvPr>
          <p:cNvSpPr txBox="1"/>
          <p:nvPr/>
        </p:nvSpPr>
        <p:spPr>
          <a:xfrm>
            <a:off x="1600200" y="228600"/>
            <a:ext cx="5943600" cy="1200329"/>
          </a:xfrm>
          <a:prstGeom prst="rect">
            <a:avLst/>
          </a:prstGeom>
          <a:solidFill>
            <a:srgbClr val="7030A0"/>
          </a:solidFill>
        </p:spPr>
        <p:txBody>
          <a:bodyPr wrap="square" rtlCol="0">
            <a:spAutoFit/>
          </a:bodyPr>
          <a:lstStyle/>
          <a:p>
            <a:pPr algn="ctr"/>
            <a:r>
              <a:rPr lang="en-US" sz="3600" b="1" dirty="0"/>
              <a:t>MUSIC OF THE BAROQUE PERIOD</a:t>
            </a:r>
          </a:p>
        </p:txBody>
      </p:sp>
    </p:spTree>
    <p:extLst>
      <p:ext uri="{BB962C8B-B14F-4D97-AF65-F5344CB8AC3E}">
        <p14:creationId xmlns:p14="http://schemas.microsoft.com/office/powerpoint/2010/main" val="33029512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A5840E2-55DF-95B2-8018-C23C8E1FAEC6}"/>
              </a:ext>
            </a:extLst>
          </p:cNvPr>
          <p:cNvSpPr txBox="1"/>
          <p:nvPr/>
        </p:nvSpPr>
        <p:spPr>
          <a:xfrm>
            <a:off x="152400" y="838200"/>
            <a:ext cx="8839200" cy="5755422"/>
          </a:xfrm>
          <a:prstGeom prst="rect">
            <a:avLst/>
          </a:prstGeom>
          <a:solidFill>
            <a:srgbClr val="7030A0"/>
          </a:solidFill>
          <a:scene3d>
            <a:camera prst="orthographicFront"/>
            <a:lightRig rig="threePt" dir="t"/>
          </a:scene3d>
          <a:sp3d>
            <a:bevelT prst="angle"/>
          </a:sp3d>
        </p:spPr>
        <p:txBody>
          <a:bodyPr wrap="square" rtlCol="0">
            <a:spAutoFit/>
          </a:bodyPr>
          <a:lstStyle/>
          <a:p>
            <a:r>
              <a:rPr lang="en-US" sz="1600"/>
              <a:t> The characteristics highlighted in the chart above give Baroque music its unique sound and appear in the music of Monteverdi, Pachelbel, Bach, and others. </a:t>
            </a:r>
          </a:p>
          <a:p>
            <a:r>
              <a:rPr lang="en-US" sz="1600"/>
              <a:t>To elaborate: </a:t>
            </a:r>
          </a:p>
          <a:p>
            <a:pPr marL="1200150" lvl="2" indent="-285750">
              <a:buFont typeface="Arial" panose="020B0604020202020204" pitchFamily="34" charset="0"/>
              <a:buChar char="•"/>
            </a:pPr>
            <a:r>
              <a:rPr lang="en-US" sz="1600"/>
              <a:t>Definite and regular rhythms in the form of meter and “motor rhythm” (the constant subdivision of the beat) appear in most music. Bar lines become more prominent. </a:t>
            </a:r>
          </a:p>
          <a:p>
            <a:pPr marL="1200150" lvl="2" indent="-285750">
              <a:buFont typeface="Arial" panose="020B0604020202020204" pitchFamily="34" charset="0"/>
              <a:buChar char="•"/>
            </a:pPr>
            <a:r>
              <a:rPr lang="en-US" sz="1600"/>
              <a:t>The use of polyphony continues with more elaborate techniques of imitative polyphony used in the music of Handel and Bach. </a:t>
            </a:r>
          </a:p>
          <a:p>
            <a:pPr marL="1200150" lvl="2" indent="-285750">
              <a:buFont typeface="Arial" panose="020B0604020202020204" pitchFamily="34" charset="0"/>
              <a:buChar char="•"/>
            </a:pPr>
            <a:r>
              <a:rPr lang="en-US" sz="1600"/>
              <a:t>Homophonic (melody plus accompaniment) textures emerge including the use of basso continuo (a continuous bass line over which chords were built used to accompany a melodic line) </a:t>
            </a:r>
          </a:p>
          <a:p>
            <a:pPr marL="1200150" lvl="2" indent="-285750">
              <a:buFont typeface="Arial" panose="020B0604020202020204" pitchFamily="34" charset="0"/>
              <a:buChar char="•"/>
            </a:pPr>
            <a:r>
              <a:rPr lang="en-US" sz="1600"/>
              <a:t> Homophonic textures lead to increased use of major and minor keys and chord progressions (see chapter one) </a:t>
            </a:r>
          </a:p>
          <a:p>
            <a:pPr marL="1200150" lvl="2" indent="-285750">
              <a:buFont typeface="Arial" panose="020B0604020202020204" pitchFamily="34" charset="0"/>
              <a:buChar char="•"/>
            </a:pPr>
            <a:r>
              <a:rPr lang="en-US" sz="1600"/>
              <a:t>The accompaniment of melodic lines in homophonic textures are provided by the continuo section: a sort of improvised “rhythm section” that features lutes, viola da gambas, cellos, and harpsichords. Continuo sections provide the basso continuo (continuous bass line) and are used in Baroque opera, concerti, and chamber music</a:t>
            </a:r>
          </a:p>
          <a:p>
            <a:pPr lvl="0"/>
            <a:r>
              <a:rPr lang="en-US" sz="1600"/>
              <a:t>Instrumental music featuring the violin family—such as suites, sonatas, and concertos emerge and grow prominent. </a:t>
            </a:r>
          </a:p>
          <a:p>
            <a:pPr lvl="0"/>
            <a:r>
              <a:rPr lang="en-US" sz="1600"/>
              <a:t>These compositions are longer, often with multiple movements that use defined forms having multiple sections, such as ritornello form and binary form. </a:t>
            </a:r>
          </a:p>
          <a:p>
            <a:pPr lvl="0"/>
            <a:r>
              <a:rPr lang="en-US" sz="1600"/>
              <a:t>Composers start to notate dynamics and often write abrupt changes between loud and softs, what are called terraced dynamics.</a:t>
            </a:r>
            <a:endParaRPr lang="en-US" sz="1600" dirty="0"/>
          </a:p>
        </p:txBody>
      </p:sp>
      <p:sp>
        <p:nvSpPr>
          <p:cNvPr id="9" name="TextBox 8">
            <a:extLst>
              <a:ext uri="{FF2B5EF4-FFF2-40B4-BE49-F238E27FC236}">
                <a16:creationId xmlns:a16="http://schemas.microsoft.com/office/drawing/2014/main" id="{384142FB-C95B-7A1C-2017-C0E5ACB8A68D}"/>
              </a:ext>
            </a:extLst>
          </p:cNvPr>
          <p:cNvSpPr txBox="1"/>
          <p:nvPr/>
        </p:nvSpPr>
        <p:spPr>
          <a:xfrm>
            <a:off x="1485900" y="264378"/>
            <a:ext cx="6172200" cy="523220"/>
          </a:xfrm>
          <a:prstGeom prst="rect">
            <a:avLst/>
          </a:prstGeom>
          <a:solidFill>
            <a:srgbClr val="7030A0"/>
          </a:solidFill>
          <a:scene3d>
            <a:camera prst="orthographicFront"/>
            <a:lightRig rig="threePt" dir="t"/>
          </a:scene3d>
          <a:sp3d>
            <a:bevelT prst="angle"/>
          </a:sp3d>
        </p:spPr>
        <p:txBody>
          <a:bodyPr wrap="square" rtlCol="0">
            <a:spAutoFit/>
          </a:bodyPr>
          <a:lstStyle/>
          <a:p>
            <a:pPr algn="ctr"/>
            <a:r>
              <a:rPr lang="en-US" sz="2800" b="1"/>
              <a:t>General Trends of Baroque Music</a:t>
            </a:r>
            <a:endParaRPr lang="en-US" sz="2800" b="1" dirty="0"/>
          </a:p>
        </p:txBody>
      </p:sp>
    </p:spTree>
    <p:extLst>
      <p:ext uri="{BB962C8B-B14F-4D97-AF65-F5344CB8AC3E}">
        <p14:creationId xmlns:p14="http://schemas.microsoft.com/office/powerpoint/2010/main" val="24272330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609600"/>
            <a:ext cx="8077200" cy="1524000"/>
          </a:xfrm>
          <a:solidFill>
            <a:srgbClr val="7030A0"/>
          </a:solidFill>
        </p:spPr>
        <p:txBody>
          <a:bodyPr>
            <a:normAutofit fontScale="85000" lnSpcReduction="10000"/>
          </a:bodyPr>
          <a:lstStyle/>
          <a:p>
            <a:pPr algn="ctr"/>
            <a:r>
              <a:rPr lang="en-ZW" sz="5400" b="1" dirty="0"/>
              <a:t>Baroque Formats in Music</a:t>
            </a:r>
          </a:p>
          <a:p>
            <a:pPr algn="ctr"/>
            <a:r>
              <a:rPr lang="en-ZW" sz="5400" b="1" dirty="0"/>
              <a:t>17</a:t>
            </a:r>
            <a:r>
              <a:rPr lang="en-ZW" sz="5400" b="1" baseline="30000" dirty="0"/>
              <a:t>th</a:t>
            </a:r>
            <a:r>
              <a:rPr lang="en-ZW" sz="5400" b="1" dirty="0"/>
              <a:t> Century</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a:solidFill>
            <a:srgbClr val="7030A0"/>
          </a:solid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9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609600"/>
            <a:ext cx="3962400" cy="914400"/>
          </a:xfrm>
          <a:solidFill>
            <a:srgbClr val="7030A0"/>
          </a:solidFill>
        </p:spPr>
        <p:txBody>
          <a:bodyPr>
            <a:noAutofit/>
          </a:bodyPr>
          <a:lstStyle/>
          <a:p>
            <a:pPr algn="ctr"/>
            <a:r>
              <a:rPr lang="en-ZW" sz="7200" dirty="0"/>
              <a:t>Opera</a:t>
            </a:r>
          </a:p>
        </p:txBody>
      </p:sp>
      <p:pic>
        <p:nvPicPr>
          <p:cNvPr id="1026" name="Picture 2" descr="http://operamusicvideostation.com/wp-content/uploads/2011/07/opera-house1.jpg"/>
          <p:cNvPicPr>
            <a:picLocks noGrp="1" noChangeAspect="1" noChangeArrowheads="1"/>
          </p:cNvPicPr>
          <p:nvPr>
            <p:ph type="pic" idx="1"/>
          </p:nvPr>
        </p:nvPicPr>
        <p:blipFill>
          <a:blip r:embed="rId2" cstate="print"/>
          <a:srcRect l="11456" r="11456"/>
          <a:stretch>
            <a:fillRect/>
          </a:stretch>
        </p:blipFill>
        <p:spPr bwMode="auto">
          <a:xfrm>
            <a:off x="3657600" y="1524000"/>
            <a:ext cx="5286704" cy="4419600"/>
          </a:xfrm>
          <a:prstGeom prst="rect">
            <a:avLst/>
          </a:prstGeom>
          <a:ln w="127000" cap="sq">
            <a:solidFill>
              <a:srgbClr val="7030A0"/>
            </a:solidFill>
            <a:miter lim="800000"/>
          </a:ln>
          <a:effectLst>
            <a:outerShdw blurRad="57150" dist="50800" dir="2700000" algn="tl" rotWithShape="0">
              <a:srgbClr val="000000">
                <a:alpha val="40000"/>
              </a:srgbClr>
            </a:outerShdw>
          </a:effectLst>
        </p:spPr>
      </p:pic>
      <p:sp>
        <p:nvSpPr>
          <p:cNvPr id="5" name="TextBox 4">
            <a:extLst>
              <a:ext uri="{FF2B5EF4-FFF2-40B4-BE49-F238E27FC236}">
                <a16:creationId xmlns:a16="http://schemas.microsoft.com/office/drawing/2014/main" id="{E7A43ABF-AD27-7549-9995-15F4F61384BE}"/>
              </a:ext>
            </a:extLst>
          </p:cNvPr>
          <p:cNvSpPr txBox="1"/>
          <p:nvPr/>
        </p:nvSpPr>
        <p:spPr>
          <a:xfrm>
            <a:off x="76200" y="1676400"/>
            <a:ext cx="3581400" cy="4524315"/>
          </a:xfrm>
          <a:prstGeom prst="rect">
            <a:avLst/>
          </a:prstGeom>
          <a:solidFill>
            <a:srgbClr val="7030A0"/>
          </a:solidFill>
          <a:scene3d>
            <a:camera prst="orthographicFront"/>
            <a:lightRig rig="threePt" dir="t"/>
          </a:scene3d>
          <a:sp3d>
            <a:bevelT prst="angle"/>
          </a:sp3d>
        </p:spPr>
        <p:txBody>
          <a:bodyPr wrap="square" rtlCol="0">
            <a:spAutoFit/>
          </a:bodyPr>
          <a:lstStyle/>
          <a:p>
            <a:r>
              <a:rPr lang="en-ZW" b="1" dirty="0"/>
              <a:t>An Opera is a dramatic musical work in which the characters sing rather than speak to an orchestral accompaniment.  An opera involves costume, scenery, music, tells a story and involve singing of arias (solos), ensembles, and choruses.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46E683-7144-2E71-C132-E18CF0773356}"/>
              </a:ext>
            </a:extLst>
          </p:cNvPr>
          <p:cNvSpPr txBox="1"/>
          <p:nvPr/>
        </p:nvSpPr>
        <p:spPr>
          <a:xfrm>
            <a:off x="228600" y="533400"/>
            <a:ext cx="8686800" cy="6096000"/>
          </a:xfrm>
          <a:prstGeom prst="rect">
            <a:avLst/>
          </a:prstGeom>
          <a:solidFill>
            <a:srgbClr val="7030A0"/>
          </a:solidFill>
        </p:spPr>
        <p:txBody>
          <a:bodyPr wrap="square" rtlCol="0">
            <a:spAutoFit/>
          </a:bodyPr>
          <a:lstStyle/>
          <a:p>
            <a:pPr algn="ctr"/>
            <a:r>
              <a:rPr lang="en-US" sz="2400" b="1" dirty="0"/>
              <a:t> BIRTH OF OPERA IN THE BAROQUE PERIOD IN MUSIC</a:t>
            </a:r>
          </a:p>
          <a:p>
            <a:pPr algn="just"/>
            <a:r>
              <a:rPr lang="en-US" sz="1600" dirty="0"/>
              <a:t> </a:t>
            </a:r>
          </a:p>
          <a:p>
            <a:pPr marL="285750" indent="-285750" algn="just">
              <a:buFont typeface="Arial" panose="020B0604020202020204" pitchFamily="34" charset="0"/>
              <a:buChar char="•"/>
            </a:pPr>
            <a:r>
              <a:rPr lang="en-US" sz="1600" dirty="0"/>
              <a:t>The beginning of the Baroque Period is in many ways synonymous with the birth of opera. Music drama had existed since the Middle Ages (and perhaps even earlier), but around 1600, noblemen increasingly sponsored experiments that combined singing, instrumental music, and drama in new ways. </a:t>
            </a:r>
          </a:p>
          <a:p>
            <a:pPr marL="285750" indent="-285750" algn="just">
              <a:buFont typeface="Arial" panose="020B0604020202020204" pitchFamily="34" charset="0"/>
              <a:buChar char="•"/>
            </a:pPr>
            <a:r>
              <a:rPr lang="en-US" sz="1600" dirty="0"/>
              <a:t>Renaissance Humanism led to new interest in ancient Greece and Rome. Scholars as well as educated noblemen read descriptions of the emotional power of ancient dramas, such as those by Sophocles, which began and ended with choruses. One particularly active group of scholars and aristocrats interested in the ancient world was the Florentine Camerata, so called because they met in the rooms (or camerata) of a nobleman in Florence, Italy. This group, which included </a:t>
            </a:r>
            <a:r>
              <a:rPr lang="en-US" sz="1600" dirty="0" err="1"/>
              <a:t>Vicenzo</a:t>
            </a:r>
            <a:r>
              <a:rPr lang="en-US" sz="1600" dirty="0"/>
              <a:t> Galilei, father of Galileo Galilei, speculated that the reason for ancient drama’s being so moving was its having been entirely sung to a sort of declamatory style that was midway between speech and song. Although today we believe that only the choruses of ancient drama were sung, these circa 1600 beliefs led to collaborations with musicians and the development of opera. Less than impressed by the emotional impact of the rule-driven polyphonic church music of the Renaissance, members of the Florentine Camerata argued that a simple melody supported by sparse accompaniment would be more moving. </a:t>
            </a:r>
          </a:p>
          <a:p>
            <a:pPr marL="285750" indent="-285750" algn="just">
              <a:buFont typeface="Arial" panose="020B0604020202020204" pitchFamily="34" charset="0"/>
              <a:buChar char="•"/>
            </a:pPr>
            <a:r>
              <a:rPr lang="en-US" sz="1600" dirty="0"/>
              <a:t>They identified a style that they called recitative, in which a single individual would sing a melody line that follows the inflections and rhythms of speech (see figure one with an excerpt of basso continuo). This individual would be accompanied by just one or two instruments: a keyboard instrument, such as a harpsichord or small organ, or a plucked string instrument, such as the lute. </a:t>
            </a:r>
          </a:p>
        </p:txBody>
      </p:sp>
    </p:spTree>
    <p:extLst>
      <p:ext uri="{BB962C8B-B14F-4D97-AF65-F5344CB8AC3E}">
        <p14:creationId xmlns:p14="http://schemas.microsoft.com/office/powerpoint/2010/main" val="42229669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t3.gstatic.com/images?q=tbn:ANd9GcTAS-TNSunog1KJnNAUQVApSoxKbB8ccTCRPPTdead8ixBVpZEGBg"/>
          <p:cNvPicPr>
            <a:picLocks noChangeAspect="1" noChangeArrowheads="1"/>
          </p:cNvPicPr>
          <p:nvPr/>
        </p:nvPicPr>
        <p:blipFill>
          <a:blip r:embed="rId2" cstate="print"/>
          <a:srcRect/>
          <a:stretch>
            <a:fillRect/>
          </a:stretch>
        </p:blipFill>
        <p:spPr bwMode="auto">
          <a:xfrm>
            <a:off x="708633" y="495300"/>
            <a:ext cx="7726734" cy="5867400"/>
          </a:xfrm>
          <a:prstGeom prst="rect">
            <a:avLst/>
          </a:prstGeom>
          <a:ln w="228600" cap="sq" cmpd="thickThin">
            <a:solidFill>
              <a:srgbClr val="7030A0"/>
            </a:solidFill>
            <a:prstDash val="solid"/>
            <a:miter lim="800000"/>
          </a:ln>
          <a:effectLst>
            <a:innerShdw blurRad="76200">
              <a:srgbClr val="000000"/>
            </a:innerShdw>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2971800" cy="990600"/>
          </a:xfrm>
          <a:solidFill>
            <a:srgbClr val="7030A0"/>
          </a:solidFill>
        </p:spPr>
        <p:txBody>
          <a:bodyPr>
            <a:noAutofit/>
          </a:bodyPr>
          <a:lstStyle/>
          <a:p>
            <a:r>
              <a:rPr lang="en-ZW" sz="6000" b="1" dirty="0"/>
              <a:t>Sonata</a:t>
            </a:r>
          </a:p>
        </p:txBody>
      </p:sp>
      <p:sp>
        <p:nvSpPr>
          <p:cNvPr id="4" name="Text Placeholder 3"/>
          <p:cNvSpPr>
            <a:spLocks noGrp="1"/>
          </p:cNvSpPr>
          <p:nvPr>
            <p:ph type="body" sz="half" idx="2"/>
          </p:nvPr>
        </p:nvSpPr>
        <p:spPr>
          <a:xfrm>
            <a:off x="152400" y="1600200"/>
            <a:ext cx="3276600" cy="4572000"/>
          </a:xfrm>
          <a:solidFill>
            <a:srgbClr val="7030A0"/>
          </a:solidFill>
        </p:spPr>
        <p:txBody>
          <a:bodyPr>
            <a:noAutofit/>
          </a:bodyPr>
          <a:lstStyle/>
          <a:p>
            <a:r>
              <a:rPr lang="en-ZW" sz="2000" b="1" dirty="0"/>
              <a:t>A Sonata is a piece of music, often in three sections (exposition, development, and recapitulation).  Usually written for a single player or small ensemble, it is a kind of essay in composition.  As such, a sonata is a self-contained work, not based on existing dance forms, texts or stories.</a:t>
            </a:r>
          </a:p>
        </p:txBody>
      </p:sp>
      <p:pic>
        <p:nvPicPr>
          <p:cNvPr id="17414" name="Picture 6" descr="http://t2.gstatic.com/images?q=tbn:ANd9GcQH_Vd7vJjHvp1nuIn7ToOnMDEhk_UXRUuG_w6pcLjxz352b6sNvw"/>
          <p:cNvPicPr>
            <a:picLocks noGrp="1" noChangeAspect="1" noChangeArrowheads="1"/>
          </p:cNvPicPr>
          <p:nvPr>
            <p:ph type="pic" idx="1"/>
          </p:nvPr>
        </p:nvPicPr>
        <p:blipFill>
          <a:blip r:embed="rId2" cstate="print"/>
          <a:srcRect l="6452" r="6452"/>
          <a:stretch>
            <a:fillRect/>
          </a:stretch>
        </p:blipFill>
        <p:spPr bwMode="auto">
          <a:xfrm>
            <a:off x="3556907" y="990600"/>
            <a:ext cx="5306786" cy="4572000"/>
          </a:xfrm>
          <a:prstGeom prst="rect">
            <a:avLst/>
          </a:prstGeom>
          <a:ln w="228600" cap="sq" cmpd="thickThin">
            <a:solidFill>
              <a:srgbClr val="7030A0"/>
            </a:solidFill>
            <a:prstDash val="solid"/>
            <a:miter lim="800000"/>
          </a:ln>
          <a:effectLst>
            <a:innerShdw blurRad="76200">
              <a:srgbClr val="000000"/>
            </a:inn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7" name="Rectangle 9">
            <a:extLst>
              <a:ext uri="{FF2B5EF4-FFF2-40B4-BE49-F238E27FC236}">
                <a16:creationId xmlns:a16="http://schemas.microsoft.com/office/drawing/2014/main" id="{98626856-3581-8839-4E2D-28D37A2B6D79}"/>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Physics &amp; Astronomy</a:t>
            </a:r>
          </a:p>
        </p:txBody>
      </p:sp>
      <p:sp>
        <p:nvSpPr>
          <p:cNvPr id="17410" name="Rectangle 10">
            <a:extLst>
              <a:ext uri="{FF2B5EF4-FFF2-40B4-BE49-F238E27FC236}">
                <a16:creationId xmlns:a16="http://schemas.microsoft.com/office/drawing/2014/main" id="{AAFA2A77-9504-4E31-9A0C-D7926C29338A}"/>
              </a:ext>
            </a:extLst>
          </p:cNvPr>
          <p:cNvSpPr>
            <a:spLocks noGrp="1" noChangeArrowheads="1"/>
          </p:cNvSpPr>
          <p:nvPr>
            <p:ph type="body" sz="half" idx="1"/>
          </p:nvPr>
        </p:nvSpPr>
        <p:spPr>
          <a:solidFill>
            <a:srgbClr val="7030A0"/>
          </a:solidFill>
        </p:spPr>
        <p:txBody>
          <a:bodyPr/>
          <a:lstStyle/>
          <a:p>
            <a:pPr eaLnBrk="1" hangingPunct="1">
              <a:lnSpc>
                <a:spcPct val="90000"/>
              </a:lnSpc>
            </a:pPr>
            <a:r>
              <a:rPr lang="en-US" altLang="en-US" sz="2400" dirty="0"/>
              <a:t>Galileo Galilei (1564-1642)</a:t>
            </a:r>
          </a:p>
          <a:p>
            <a:pPr eaLnBrk="1" hangingPunct="1">
              <a:lnSpc>
                <a:spcPct val="90000"/>
              </a:lnSpc>
            </a:pPr>
            <a:r>
              <a:rPr lang="en-US" altLang="en-US" sz="2400" dirty="0"/>
              <a:t>Italian</a:t>
            </a:r>
          </a:p>
          <a:p>
            <a:pPr eaLnBrk="1" hangingPunct="1">
              <a:lnSpc>
                <a:spcPct val="90000"/>
              </a:lnSpc>
            </a:pPr>
            <a:r>
              <a:rPr lang="en-US" altLang="en-US" sz="2400" dirty="0"/>
              <a:t>Improved the telescope</a:t>
            </a:r>
          </a:p>
          <a:p>
            <a:pPr eaLnBrk="1" hangingPunct="1">
              <a:lnSpc>
                <a:spcPct val="90000"/>
              </a:lnSpc>
            </a:pPr>
            <a:r>
              <a:rPr lang="en-US" altLang="en-US" sz="2400" dirty="0"/>
              <a:t>Discovered (4) of </a:t>
            </a:r>
            <a:r>
              <a:rPr lang="en-US" altLang="en-US" sz="2400" dirty="0" err="1"/>
              <a:t>Jupiters</a:t>
            </a:r>
            <a:r>
              <a:rPr lang="ja-JP" altLang="en-US" sz="2400"/>
              <a:t>’</a:t>
            </a:r>
            <a:r>
              <a:rPr lang="en-US" altLang="ja-JP" sz="2400" dirty="0"/>
              <a:t> moons</a:t>
            </a:r>
          </a:p>
          <a:p>
            <a:pPr eaLnBrk="1" hangingPunct="1">
              <a:lnSpc>
                <a:spcPct val="90000"/>
              </a:lnSpc>
            </a:pPr>
            <a:r>
              <a:rPr lang="en-US" altLang="en-US" sz="2400" dirty="0"/>
              <a:t>Studied Neptune and Venus</a:t>
            </a:r>
          </a:p>
        </p:txBody>
      </p:sp>
      <p:pic>
        <p:nvPicPr>
          <p:cNvPr id="17411" name="Picture 15">
            <a:extLst>
              <a:ext uri="{FF2B5EF4-FFF2-40B4-BE49-F238E27FC236}">
                <a16:creationId xmlns:a16="http://schemas.microsoft.com/office/drawing/2014/main" id="{85E7CC9A-3AD8-192E-D4B7-665184F5C54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18113" y="2743200"/>
            <a:ext cx="2668587" cy="3276600"/>
          </a:xfr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t0.gstatic.com/images?q=tbn:ANd9GcSMEGV78aSLU-hOarr818uSpza6KDfERvD-OzHiyjqk9plXVv5k8g"/>
          <p:cNvPicPr>
            <a:picLocks noChangeAspect="1" noChangeArrowheads="1"/>
          </p:cNvPicPr>
          <p:nvPr/>
        </p:nvPicPr>
        <p:blipFill>
          <a:blip r:embed="rId2" cstate="print"/>
          <a:srcRect/>
          <a:stretch>
            <a:fillRect/>
          </a:stretch>
        </p:blipFill>
        <p:spPr bwMode="auto">
          <a:xfrm>
            <a:off x="2057400" y="381000"/>
            <a:ext cx="5334000" cy="6172200"/>
          </a:xfrm>
          <a:prstGeom prst="rect">
            <a:avLst/>
          </a:prstGeom>
          <a:ln w="228600" cap="sq" cmpd="thickThin">
            <a:solidFill>
              <a:srgbClr val="7030A0"/>
            </a:solidFill>
            <a:prstDash val="solid"/>
            <a:miter lim="800000"/>
          </a:ln>
          <a:effectLst>
            <a:innerShdw blurRad="76200">
              <a:srgbClr val="000000"/>
            </a:inn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2667000" cy="804862"/>
          </a:xfrm>
          <a:solidFill>
            <a:srgbClr val="7030A0"/>
          </a:solidFill>
        </p:spPr>
        <p:txBody>
          <a:bodyPr>
            <a:normAutofit fontScale="90000"/>
          </a:bodyPr>
          <a:lstStyle/>
          <a:p>
            <a:r>
              <a:rPr lang="en-ZW" sz="4800" b="1" dirty="0"/>
              <a:t>Oratorio</a:t>
            </a:r>
          </a:p>
        </p:txBody>
      </p:sp>
      <p:sp>
        <p:nvSpPr>
          <p:cNvPr id="4" name="Text Placeholder 3"/>
          <p:cNvSpPr>
            <a:spLocks noGrp="1"/>
          </p:cNvSpPr>
          <p:nvPr>
            <p:ph type="body" sz="half" idx="2"/>
          </p:nvPr>
        </p:nvSpPr>
        <p:spPr>
          <a:xfrm>
            <a:off x="228600" y="1447800"/>
            <a:ext cx="2895600" cy="4724400"/>
          </a:xfrm>
          <a:solidFill>
            <a:srgbClr val="7030A0"/>
          </a:solidFill>
        </p:spPr>
        <p:txBody>
          <a:bodyPr>
            <a:normAutofit/>
          </a:bodyPr>
          <a:lstStyle/>
          <a:p>
            <a:r>
              <a:rPr lang="en-ZW" sz="2400" b="1" dirty="0"/>
              <a:t>A work for orchestra, chorus, and soloists with a religious theme.  Intended for performance in a concert hall or church.  Oratorios are religious compositions.</a:t>
            </a:r>
          </a:p>
        </p:txBody>
      </p:sp>
      <p:pic>
        <p:nvPicPr>
          <p:cNvPr id="19458" name="Picture 2" descr="http://t0.gstatic.com/images?q=tbn:ANd9GcTiGNZLvNmkATT8NJjaeM66tdNwylVhV5Z_vtnGlTL4BeoCw9R3ag"/>
          <p:cNvPicPr>
            <a:picLocks noGrp="1" noChangeAspect="1" noChangeArrowheads="1"/>
          </p:cNvPicPr>
          <p:nvPr>
            <p:ph type="pic" idx="1"/>
          </p:nvPr>
        </p:nvPicPr>
        <p:blipFill>
          <a:blip r:embed="rId2" cstate="print"/>
          <a:srcRect l="6452" r="6452"/>
          <a:stretch>
            <a:fillRect/>
          </a:stretch>
        </p:blipFill>
        <p:spPr bwMode="auto">
          <a:xfrm>
            <a:off x="3363057" y="1219200"/>
            <a:ext cx="5498123" cy="4267200"/>
          </a:xfrm>
          <a:prstGeom prst="rect">
            <a:avLst/>
          </a:prstGeom>
          <a:ln w="228600" cap="sq" cmpd="thickThin">
            <a:solidFill>
              <a:srgbClr val="7030A0"/>
            </a:solidFill>
            <a:prstDash val="solid"/>
            <a:miter lim="800000"/>
          </a:ln>
          <a:effectLst>
            <a:innerShdw blurRad="76200">
              <a:srgbClr val="000000"/>
            </a:innerShdw>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t1.gstatic.com/images?q=tbn:ANd9GcR0fWapT6nl91pMNNitGlxxyAgyiyy6XCP6zG-joAhqXe2rcSL8"/>
          <p:cNvPicPr>
            <a:picLocks noChangeAspect="1" noChangeArrowheads="1"/>
          </p:cNvPicPr>
          <p:nvPr/>
        </p:nvPicPr>
        <p:blipFill>
          <a:blip r:embed="rId2" cstate="print"/>
          <a:srcRect/>
          <a:stretch>
            <a:fillRect/>
          </a:stretch>
        </p:blipFill>
        <p:spPr bwMode="auto">
          <a:xfrm>
            <a:off x="2045576" y="838199"/>
            <a:ext cx="4964824" cy="5646271"/>
          </a:xfrm>
          <a:prstGeom prst="rect">
            <a:avLst/>
          </a:prstGeom>
          <a:ln w="228600" cap="sq" cmpd="thickThin">
            <a:solidFill>
              <a:srgbClr val="7030A0"/>
            </a:solidFill>
            <a:prstDash val="solid"/>
            <a:miter lim="800000"/>
          </a:ln>
          <a:effectLst>
            <a:innerShdw blurRad="76200">
              <a:srgbClr val="000000"/>
            </a:innerShdw>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7702"/>
            <a:ext cx="3429000" cy="1027249"/>
          </a:xfrm>
          <a:solidFill>
            <a:srgbClr val="7030A0"/>
          </a:solidFill>
        </p:spPr>
        <p:txBody>
          <a:bodyPr>
            <a:noAutofit/>
          </a:bodyPr>
          <a:lstStyle/>
          <a:p>
            <a:r>
              <a:rPr lang="en-ZW" sz="7200" b="1" dirty="0"/>
              <a:t>Suite</a:t>
            </a:r>
          </a:p>
        </p:txBody>
      </p:sp>
      <p:sp>
        <p:nvSpPr>
          <p:cNvPr id="4" name="Text Placeholder 3"/>
          <p:cNvSpPr>
            <a:spLocks noGrp="1"/>
          </p:cNvSpPr>
          <p:nvPr>
            <p:ph type="body" sz="half" idx="2"/>
          </p:nvPr>
        </p:nvSpPr>
        <p:spPr>
          <a:xfrm>
            <a:off x="152400" y="1484808"/>
            <a:ext cx="2514600" cy="4687392"/>
          </a:xfrm>
          <a:solidFill>
            <a:srgbClr val="7030A0"/>
          </a:solidFill>
        </p:spPr>
        <p:txBody>
          <a:bodyPr>
            <a:normAutofit lnSpcReduction="10000"/>
          </a:bodyPr>
          <a:lstStyle/>
          <a:p>
            <a:r>
              <a:rPr lang="en-ZW" sz="3200" b="1" dirty="0"/>
              <a:t>A Suite is a set of pieces, originally based on dance forms, grouped together in one work.</a:t>
            </a:r>
          </a:p>
        </p:txBody>
      </p:sp>
      <p:sp>
        <p:nvSpPr>
          <p:cNvPr id="5" name="Picture Placeholder 2"/>
          <p:cNvSpPr txBox="1">
            <a:spLocks/>
          </p:cNvSpPr>
          <p:nvPr/>
        </p:nvSpPr>
        <p:spPr>
          <a:xfrm>
            <a:off x="2896603" y="1484808"/>
            <a:ext cx="6247397" cy="5373192"/>
          </a:xfrm>
          <a:prstGeom prst="rect">
            <a:avLst/>
          </a:prstGeom>
          <a:solidFill>
            <a:schemeClr val="bg2">
              <a:shade val="75000"/>
            </a:schemeClr>
          </a:solidFill>
        </p:spPr>
      </p:sp>
      <p:pic>
        <p:nvPicPr>
          <p:cNvPr id="21506" name="Picture 2" descr="http://t2.gstatic.com/images?q=tbn:ANd9GcQ5xZdlztF0MxcuvBrx-N65nTUYE_j1h_ck4Z7bxUPxxGzEMAW9"/>
          <p:cNvPicPr>
            <a:picLocks noChangeAspect="1" noChangeArrowheads="1"/>
          </p:cNvPicPr>
          <p:nvPr/>
        </p:nvPicPr>
        <p:blipFill>
          <a:blip r:embed="rId2" cstate="print"/>
          <a:srcRect/>
          <a:stretch>
            <a:fillRect/>
          </a:stretch>
        </p:blipFill>
        <p:spPr bwMode="auto">
          <a:xfrm>
            <a:off x="4267200" y="1923504"/>
            <a:ext cx="3733800" cy="4495800"/>
          </a:xfrm>
          <a:prstGeom prst="rect">
            <a:avLst/>
          </a:prstGeom>
          <a:ln w="228600" cap="sq" cmpd="thickThin">
            <a:solidFill>
              <a:srgbClr val="7030A0"/>
            </a:solidFill>
            <a:prstDash val="solid"/>
            <a:miter lim="800000"/>
          </a:ln>
          <a:effectLst>
            <a:innerShdw blurRad="76200">
              <a:srgbClr val="000000"/>
            </a:inn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descr="data:image/jpg;base64,/9j/4AAQSkZJRgABAQAAAQABAAD/2wBDAAkGBwgHBgkIBwgKCgkLDRYPDQwMDRsUFRAWIB0iIiAdHx8kKDQsJCYxJx8fLT0tMTU3Ojo6Iys/RD84QzQ5Ojf/2wBDAQoKCg0MDRoPDxo3JR8lNzc3Nzc3Nzc3Nzc3Nzc3Nzc3Nzc3Nzc3Nzc3Nzc3Nzc3Nzc3Nzc3Nzc3Nzc3Nzc3Nzf/wAARCAChAKIDASIAAhEBAxEB/8QAHAAAAQUBAQEAAAAAAAAAAAAAAAEDBAUGBwII/8QARBAAAQQBAgMHAQMIBwcFAAAAAQACAxEEBSESMUEGEyIyUWFxgRSRsQcVIzNSocHwFjVCcnOT8TQ2U1Vi0eGCorKzwv/EABkBAQADAQEAAAAAAAAAAAAAAAABAgMEBf/EACkRAAICAQMCBgEFAAAAAAAAAAABAhEDEiExQVEEEyIyYaEUM1Jx0eH/2gAMAwEAAhEDEQA/AOxOPiPyi0O8x+SkWDZoLaLSISwLaLSISwLaLSISwLaLSISwLaLSISwLaLSISwLaQmhZ2HqgmgSs12jlneO7jeWgkCgVlly+WrL48euVFpna9p2CxzsjJaAzzEbgfXksln/lW0iF3Bh42Vlu6OFMZ95N/uXNu1Woz52ZJC81BC4sawctuvyqJvhNbe1KU5tWzR44rZHS8j8q2pvNY2BjRj1kc55/ELxB+UjtBIRxDCr/AACP/wBLn7HgO5WApMbj5mmj+K1jujJqmdCH5QdaIB4cf/Jd/wB0LGMyskMb4hyQrbEUfQrvMfkpErvMfkrxI/u2Odwudwi6aLJ+AqPkg9IVHi9oxlZz9Pbp+ZFltbxFknBbW9CfF7g1zUHSe0ea92qty8Z+U7DlprMSIA8IJBO7t+XIKDZYJu/g1SFTYfaXT8yDGfAZHS5JcIoAPGS3n7Ae90pWFqMmTlzY8mn5WOYhu+UN4HfBBKFXjlHlUT0IQhmCEIQAhCEAIQhAIdwVRa7HcLqH7lfKv1NjXRO4gd/RY546oG2GVTRwXtPj9xqs12ON3E0VWx3VGbbuVte3eOGzxTNFBzS0mvRY1zd6JBVsctULNMi0zaH4q41KY4cVWKvqVGjAtpPopLODiFgc1vj4OaXuJXetG3Aw117p+/8A7kJ5s4DQOHp0YUK9EH0G7zH5KRK7zH5K8kcTS09diQaI+oWL5Bn4dMzYe2mTqghY/FnhbGHB4sEBoNj/ANKa0nBzdIfq8r4BLNmTmTHjYbJFmuI1TRuFS9ndbl0vJz26g/IfpX2h0X2uSR7+5cDQDjZIbVb7AfeoM2o5EOLrBhy8t0Z1BkbZRkvd3TPHuDfsB9Qh6CxTb030S+0WZ7G52HFgZGHJDPlQWZ4ZCWtks8mkbgbkfcVqNGw3wccsuCzFkePE1uU6WvbcUB8Kk7aysg7M48uHmTA8TWxPZkOuQEb734vqmNVxzidqdCxYsrMMebxOna7KkPHQ2HPl7IVqWWK1Pv8AW5taKFk8bLZk9qc7ScySSGCKMNx4WyuZxkiy4kGyd9rKrtVhfpPaHScbBydRmjEL3yRtyXOdIRxXsTV1/wCOQQxhgt030v6s3tFCxvZrOwBpuo52TqU5x5Zv1Eszy6EdG3dkn2P8VH0bVczSMzUdOyZJMhzonZGJxzmY3VhnF12/e0+oQfjS3XVG5JAaXE0BuSo+FqGJn959jyY5u6dwv4DfCfRZvs8yDtBo2Pk5ufkPyo5C+Z0c7o6omm0DQbVcvvVFiarLprtVYY5RhZOoPjmyoT4ogbqq6kdf4oWj4a3KN7o6UhY3UtR+walo+nYkzzpssXEJHZDgZibq5DZq6+bUftDiS4Ok6lmA5mM574+AN1F72gWAeEA7A7890IWDdX1/ujdKJngd0dr9lkNJnOT2j02GfNzcafGx2l7JZCW5ZLdqAPCBVn3+QtDruonFbwRNt3I2OSzytKLsleHksiit7Oc9u4gcVp4aqUg2fUey55I4F/Qkjal0rtuC/T4Q7hPeSG3Vy2KxMcWMHAuEYcORP4rDBkrHR1ZfDuU7sgtNUOYvmn2ONmqJCs8eXFiaKdGT1CmDKxQxrnObRO3hu6XRHJtwZvwcW95ojM4SxvERdb0hWYlwiAbG/uUK3nPsPwV+9HbXeY/JXkmhZ2b1K9O8x+SvD74HcIBNbXyPyrdTzzPafqmEMCXI0HSzPjumIcIuFrpHE0XcJ3I9z+Cc0+XTZtQzdJg0pjKaH5baYWb7gOAJ39lVP7KPzWSMydN07CmLrZlYkrzQv9mh025qXp+haloutTZGnugycbKDRKMiUteCORsNN7k/eoOxrHTp7kWbO0XHGpYjuz44NPLXzMIYQbOxG+/MJ7U9YwJYMHUMzQ5pIntaceZxYCC8A03xX/omp+zeqTz9opnHG4tQjYIQJCL4SDvtsNqve/bkntQ0LUsns1pmCxmMMjEfHxAynhcGtrY0hasSa37Xv3W/2TNR/NmTmYuPqOmRTahMLhhoOdwje3O5AbHr8KRgRQzag58uiHFlwxwQzkNLaO9Mr5Vb2h7P5uoZ+HqmG3FdkxMDJcbIcSxwF9a9z09FcaLg/ZGve7CxMSWQeMY7y4H6kD8EMpOKgmn/AIEug6TM+R8unYznSHieSzcm7v5Tj9H014xwcGCsf9Vwtrg3vavhTke6GGuXcr4tE0uLIORHp+M2Umy4Rjn6pxul4DYMiAYcPdZBLpW8PnJ6n1UykIHKT6le7RNLfiNxXYEDoGklsZYCATzIXoaPpoxHYgwYBjuomMMFGjYv1U5CDXLuQ8rS9PyXRSZWHDIYBUZc3yD0Cqu0eq6RhY5l1F1sYPJRNnoABzUvWcsxQP4DvW382uE9sNSyc3WHtmk2hcWsHQdCflYtvJJwR0QhJLVZcdpe18eozMZh4MUWNHZb3jeJziRVn0WamzDMS53CK9GgKs3dzN11XtrTav5cYqkS3LqyfFkkuskDpy+5TGTPrYtsj5pVsMEjh4aO3QKXFjT7+Egn16qFJIz0tk8ZTq3ay/7v/lCY+yz/APD/ABQp8yPYny5H0c7zH5Kanc6OCR7K4msc4WPQJ13mPyV5e7gaXcLiAN6F2tOpzlK3UtRDYH/ZBJFKI7ljjd4C5ribbdkAhu//AFeycfnahA6QPgEob3RuOFwoPJDjzN8NdFLxtUw8oju5gCWsc0SeEkP2aQDvueXvslj1LDkmfB37GyMk7s944Nt/oL5qbBDjztQGbFFLjhsDnNBkETqFhxrmaOzd+XrW1uS5ubDkzNdEHxMljDXshcTwuuzsTdbDb1tP42qYU7S5mQxrQ4tBc4Nsg0avmNx94XqbUMWEcTpWlvB3hc3xBrLriNdL/A+iArY87PhmlE36WJs5FNgdxd2Ig7iaBzHFYrf0tNy6nqTo42x4z2ziuOoXUSJGDYkVRY4n2r2KtjqWF3scX2uFxla5zSJG0a39fr9Cl/OGHx939tx+Miw3vW2efv7H7ksFe7U890Uhiw3CRsHeMZJE4ccnE4GLnsQAPFyPFY2C9Pz9RZdYjC5kxif4XgOG5a5h6iuG7oWTvtStWPbIxr43Nexwtrmm2kfPVelF/AKLFztTkfKx2M+N794XTRU2+7aeA8J8PiJ3sjYi7VlpmU/NxhkuYGRyU6FteLhoeb3u/pSloSwC9tjJHyF4T3F4BSJAzuvRlsTuLZvWguPdtdIfjau7IhHFjz8iRyf/AGgffr/ouzdpZAyCPfxOcaWTyIGyUXNv0VI41G2upupyao5PHhF7w1m7jtsFosHs9gwQtm1fM7lruTQ7hv79/wByvINNxXZU00cI8Ti1rRdX6113UbSMsZ2tQ6ezCgMhcW5GRkR9688PM+w2pOSW65LXRtF7PZIccKOHJc0jjLpXPI+hOyv4Oz+mABv5vxht1jB/FJHj4Wi4ksuNiwRSP2Iibw8Tt6+nsrPTnNyO6dIeJzmAkDldWqbcGiuiH/R7S/8Al2J/khCvuBo6ISkV1E93mPyU1kyiDHklLHPDGFxYzm7bkPdOu8x+SkW3U5TNjI05j4ZmaFm8UQDY3iA2wN2Fi76VSkTjA3Eulzyuke17mhjj4nEnionbeyrwk9DSEsGWEumRSWNDywwscH8OO/i4g4UNjuLBN/HupUmXhxxtazSsngjj4YgInUR4SAfUW4bG+R5UVf2eqLPRTYM+6LDEscGVpLns4Ywx8YNMLmhpABNgbgbDkCTyJRKcPGypg7THyAOoPiY4k3Y5na7e70oEnlS0GxNnc3aASOqiwUGLrfdYj+70+eSKIcMUeM0O8IDSObvRzfuKnZGdkRZvBFiOmgDYy4sHjBeSNgdjW1+gJPRWIAAoADfoEHcUlgp264XyR8GDliNzbJMVGyWBo50PMbv0Vlhz/acdswjfGHE+F432JHQn0T3W0gAAoClAFXscl4G/Je3bBCCj7ShvBACN7dR/n6LL6g4x47j1LbA96V5r2S3IyRGw2IQb+VmsyTvSRe1/xUvg3gOYMDxFI+Nw/QsDnDqRdWnNNw8XHy5snHYGSy3xPvcgmyB6C1Aj1Y6ZlmTh44pGcDm7bj139/xVrj6hpd/omlpoeEg/6LPS+jNmoreSGNalc57GF1NZ4jSsuzsw4sRrgbIo7VWxUuLF03IIkfE2Sxdkdf56I+zY0DnPxI6cPIA4nhPsqyhpp2SsmzRd7IVANTmA85HyULSjLSzVu8x+SkSu8x+SkUvk5wQhCAEIQgBCEIAQhCAEeyEreaIDrWBo5bqp1jMMbHxsdwuDSTR61srKbKgjHjmjafQuFrBdrO0mi4eW+J+eJJxuYoWF9H3I2HxaspRsKMn0Gpp2xWXusVdnn7rLZ2u45ne1j6p21A0fryVL2g7Qu1B3dYsZjjO1cy/59lSB5b4pHNArkDus57nQotI1UmrQZGxDr6iuimYU2J3Tn/a3RhjT5xtX819SsYJA4tJc5rSLaR15/wAQrP8AOYdgfYTHxMLw7vHbuFDkPqqaG+CVlrZm/wAPKz448Il2O9mRQBLiOE1fSr2BVhj5ea+bIY1mI0wEX+kdvYsbXt9VmNFw4JNGw7xDNLG9sji6U7C72HpXMK3ZiYrc2YnR4DC+MBhe2/FvZPQDfpvsqvZ7nRF2rpEuHVsieGOZrNMqRocOKffcXuhR4cURwxsfoemSOa0Bz7HiNc+SEtE79kdHd5j8lIld5j8lIt3yeaCEIQAhCEAIQhACEIQB8JjLk4Y3Na8NdXMnkqnXu0MOmgxtHFNVhtFcl7Y9s58oPxopGOkcKLozsz1F+qyk5S9MEbwxUtU9jRdrtaxNLikgx86OXLfYdLdtiuz72dvgdVzR+Rgd+XufNMziNuHhc8eu/I/KryXTSOkkJL3GySpkkDBENuivDDGC+S08spciu1HHbIDDjW0E8Ie69q2Brr1XhubLLGYnNhaCK42s8R+qnaLpUOZo+v5cxPeYGPFJFRoDik4XX67KshkbEBQ3PMlaOCS2KKUiVBEW0XDkNgr/AEvQcnNLXN/RRFpPHJtv7DmflU0TywkvrjHIUrbB1bI2bkZMnctHlB82yjatiqpy9R0XScaHCxIoIbcxreG3czv1U0loPDYJas5g6vE6PiDZBtuX7klOw57C/ic1wB3NG1g2dSjsakGOuZQqX85xj+w5CE0zobvMfkpErvMfkpFs+TgBCEIAQhCAEIQgDbmeQ3WS7S9oJonOx8UVvRLgVfazmDDwnu8Vu2HCaK5brOotghyMuVz3cPlEh8zugWUpW6R2+ExRfrkZ3thrcxnOJDI5rhTpXtPryasc7zJ+aV08z5ZDb3uJJ9zumT5l0QikimaWp2e4+Y91YSfqRv0UGPofdWFcUTR7JfJjLoWPZhsjtB7WtBHD+bmSG+vBKHLNtsk2th2FYCztHFICYzo05d+zQrn/AD0KyLhUr62FnZWXBdckiLiDjvd7lTWMG29WmZ4hjZT4gbAa3f5aD/FPwnZZKrKT5NL2fDp5DA1j+9rxA8hS1bcGKNjbcQSDdLJ9ndU7gSMETWV5nh1bE8vvVodWdPMeGUgD0VZNJm8botfs4/bf+5Cz0mqZDZHN7wbEjmhSRbO3O8x+SkSu8x+SkVnycoIQhQAQhCAEe/ohQtWzG4eG95cxrunEeahulZaEXKSijJ9qc5uVkCNrfCzYODrC5f22zOPIhwmnaICR3942B+78VsNWzmQsnzJ92MBJDevwuXZWRJlZL55nEvkNm+nsssMW5Wz2MzWPEoIardeH9F7sXzRHGZpAxv1PoF1o82YsY8I+VZRODWNJrYE77JuPHijFEBx9Sukdj+yWIzHGRqcDZ53AOZFIAWxA8tup+eSo/TuZ+7ZGO7FzA6hq5Dj/AFRl2GG/7I5jqs0RcgJAAN7L6Pj0zCLCBjRW5pa4BoFgiiNulEhci7f9j/6PTNz8EuOnyv4XMJswvPIX1aenoVSM7NNJl5ZJZJHSTn9IWgEn2AA/cAlhlO3Ft03TArgIFbry3vCfKSOSlJPkEp+b3UzgygA7YqZDqMrLfG/ciuI7qnfAXOJBaG3yugFIxYg1/wCkkbfQcSSgubItpUTTPK4klwJO5PqhHC39tv3oU6Pkx1M+m3eY/JSIQofJAIQhACEIQAqjtV/sDflCFnl9jN/DfrROW9qP6myf8Rn/AMgsC3m75QhWwcM7/F+9fwKU9hfrHfCELbocM+Cxg/Wx/wB4fiuyaT+qP0/ghCrl9qKYOWW0HnHwst+Vb/dDL/xMf/7moQso8my4OOt5BIfOhCtLllY8jX/ZPw/rW/CEKGWkSRyQhCuc5//Z"/>
          <p:cNvSpPr>
            <a:spLocks noChangeAspect="1" noChangeArrowheads="1"/>
          </p:cNvSpPr>
          <p:nvPr/>
        </p:nvSpPr>
        <p:spPr bwMode="auto">
          <a:xfrm>
            <a:off x="63500" y="-590550"/>
            <a:ext cx="1219200" cy="1209675"/>
          </a:xfrm>
          <a:prstGeom prst="rect">
            <a:avLst/>
          </a:prstGeom>
          <a:noFill/>
        </p:spPr>
        <p:txBody>
          <a:bodyPr vert="horz" wrap="square" lIns="91440" tIns="45720" rIns="91440" bIns="45720" numCol="1" anchor="t" anchorCtr="0" compatLnSpc="1">
            <a:prstTxWarp prst="textNoShape">
              <a:avLst/>
            </a:prstTxWarp>
          </a:bodyPr>
          <a:lstStyle/>
          <a:p>
            <a:endParaRPr lang="en-ZW"/>
          </a:p>
        </p:txBody>
      </p:sp>
      <p:sp>
        <p:nvSpPr>
          <p:cNvPr id="22532" name="AutoShape 4" descr="data:image/jpg;base64,/9j/4AAQSkZJRgABAQAAAQABAAD/2wBDAAkGBwgHBgkIBwgKCgkLDRYPDQwMDRsUFRAWIB0iIiAdHx8kKDQsJCYxJx8fLT0tMTU3Ojo6Iys/RD84QzQ5Ojf/2wBDAQoKCg0MDRoPDxo3JR8lNzc3Nzc3Nzc3Nzc3Nzc3Nzc3Nzc3Nzc3Nzc3Nzc3Nzc3Nzc3Nzc3Nzc3Nzc3Nzc3Nzf/wAARCAChAKIDASIAAhEBAxEB/8QAHAAAAQUBAQEAAAAAAAAAAAAAAAEDBAUGBwII/8QARBAAAQQBAgMHAQMIBwcFAAAAAQACAxEEBSESMUEGEyIyUWFxgRSRsQcVIzNSocHwFjVCcnOT8TQ2U1Vi0eGCorKzwv/EABkBAQADAQEAAAAAAAAAAAAAAAABAgMEBf/EACkRAAICAQMCBgEFAAAAAAAAAAABAhEDEiExQVEEEyIyYaEUM1Jx0eH/2gAMAwEAAhEDEQA/AOxOPiPyi0O8x+SkWDZoLaLSISwLaLSISwLaLSISwLaLSISwLaLSISwLaLSISwLaQmhZ2HqgmgSs12jlneO7jeWgkCgVlly+WrL48euVFpna9p2CxzsjJaAzzEbgfXksln/lW0iF3Bh42Vlu6OFMZ95N/uXNu1Woz52ZJC81BC4sawctuvyqJvhNbe1KU5tWzR44rZHS8j8q2pvNY2BjRj1kc55/ELxB+UjtBIRxDCr/AACP/wBLn7HgO5WApMbj5mmj+K1jujJqmdCH5QdaIB4cf/Jd/wB0LGMyskMb4hyQrbEUfQrvMfkpErvMfkrxI/u2Odwudwi6aLJ+AqPkg9IVHi9oxlZz9Pbp+ZFltbxFknBbW9CfF7g1zUHSe0ea92qty8Z+U7DlprMSIA8IJBO7t+XIKDZYJu/g1SFTYfaXT8yDGfAZHS5JcIoAPGS3n7Ae90pWFqMmTlzY8mn5WOYhu+UN4HfBBKFXjlHlUT0IQhmCEIQAhCEAIQhAIdwVRa7HcLqH7lfKv1NjXRO4gd/RY546oG2GVTRwXtPj9xqs12ON3E0VWx3VGbbuVte3eOGzxTNFBzS0mvRY1zd6JBVsctULNMi0zaH4q41KY4cVWKvqVGjAtpPopLODiFgc1vj4OaXuJXetG3Aw117p+/8A7kJ5s4DQOHp0YUK9EH0G7zH5KRK7zH5K8kcTS09diQaI+oWL5Bn4dMzYe2mTqghY/FnhbGHB4sEBoNj/ANKa0nBzdIfq8r4BLNmTmTHjYbJFmuI1TRuFS9ndbl0vJz26g/IfpX2h0X2uSR7+5cDQDjZIbVb7AfeoM2o5EOLrBhy8t0Z1BkbZRkvd3TPHuDfsB9Qh6CxTb030S+0WZ7G52HFgZGHJDPlQWZ4ZCWtks8mkbgbkfcVqNGw3wccsuCzFkePE1uU6WvbcUB8Kk7aysg7M48uHmTA8TWxPZkOuQEb734vqmNVxzidqdCxYsrMMebxOna7KkPHQ2HPl7IVqWWK1Pv8AW5taKFk8bLZk9qc7ScySSGCKMNx4WyuZxkiy4kGyd9rKrtVhfpPaHScbBydRmjEL3yRtyXOdIRxXsTV1/wCOQQxhgt030v6s3tFCxvZrOwBpuo52TqU5x5Zv1Eszy6EdG3dkn2P8VH0bVczSMzUdOyZJMhzonZGJxzmY3VhnF12/e0+oQfjS3XVG5JAaXE0BuSo+FqGJn959jyY5u6dwv4DfCfRZvs8yDtBo2Pk5ufkPyo5C+Z0c7o6omm0DQbVcvvVFiarLprtVYY5RhZOoPjmyoT4ogbqq6kdf4oWj4a3KN7o6UhY3UtR+walo+nYkzzpssXEJHZDgZibq5DZq6+bUftDiS4Ok6lmA5mM574+AN1F72gWAeEA7A7890IWDdX1/ujdKJngd0dr9lkNJnOT2j02GfNzcafGx2l7JZCW5ZLdqAPCBVn3+QtDruonFbwRNt3I2OSzytKLsleHksiit7Oc9u4gcVp4aqUg2fUey55I4F/Qkjal0rtuC/T4Q7hPeSG3Vy2KxMcWMHAuEYcORP4rDBkrHR1ZfDuU7sgtNUOYvmn2ONmqJCs8eXFiaKdGT1CmDKxQxrnObRO3hu6XRHJtwZvwcW95ojM4SxvERdb0hWYlwiAbG/uUK3nPsPwV+9HbXeY/JXkmhZ2b1K9O8x+SvD74HcIBNbXyPyrdTzzPafqmEMCXI0HSzPjumIcIuFrpHE0XcJ3I9z+Cc0+XTZtQzdJg0pjKaH5baYWb7gOAJ39lVP7KPzWSMydN07CmLrZlYkrzQv9mh025qXp+haloutTZGnugycbKDRKMiUteCORsNN7k/eoOxrHTp7kWbO0XHGpYjuz44NPLXzMIYQbOxG+/MJ7U9YwJYMHUMzQ5pIntaceZxYCC8A03xX/omp+zeqTz9opnHG4tQjYIQJCL4SDvtsNqve/bkntQ0LUsns1pmCxmMMjEfHxAynhcGtrY0hasSa37Xv3W/2TNR/NmTmYuPqOmRTahMLhhoOdwje3O5AbHr8KRgRQzag58uiHFlwxwQzkNLaO9Mr5Vb2h7P5uoZ+HqmG3FdkxMDJcbIcSxwF9a9z09FcaLg/ZGve7CxMSWQeMY7y4H6kD8EMpOKgmn/AIEug6TM+R8unYznSHieSzcm7v5Tj9H014xwcGCsf9Vwtrg3vavhTke6GGuXcr4tE0uLIORHp+M2Umy4Rjn6pxul4DYMiAYcPdZBLpW8PnJ6n1UykIHKT6le7RNLfiNxXYEDoGklsZYCATzIXoaPpoxHYgwYBjuomMMFGjYv1U5CDXLuQ8rS9PyXRSZWHDIYBUZc3yD0Cqu0eq6RhY5l1F1sYPJRNnoABzUvWcsxQP4DvW382uE9sNSyc3WHtmk2hcWsHQdCflYtvJJwR0QhJLVZcdpe18eozMZh4MUWNHZb3jeJziRVn0WamzDMS53CK9GgKs3dzN11XtrTav5cYqkS3LqyfFkkuskDpy+5TGTPrYtsj5pVsMEjh4aO3QKXFjT7+Egn16qFJIz0tk8ZTq3ay/7v/lCY+yz/APD/ABQp8yPYny5H0c7zH5Kanc6OCR7K4msc4WPQJ13mPyV5e7gaXcLiAN6F2tOpzlK3UtRDYH/ZBJFKI7ljjd4C5ribbdkAhu//AFeycfnahA6QPgEob3RuOFwoPJDjzN8NdFLxtUw8oju5gCWsc0SeEkP2aQDvueXvslj1LDkmfB37GyMk7s944Nt/oL5qbBDjztQGbFFLjhsDnNBkETqFhxrmaOzd+XrW1uS5ubDkzNdEHxMljDXshcTwuuzsTdbDb1tP42qYU7S5mQxrQ4tBc4Nsg0avmNx94XqbUMWEcTpWlvB3hc3xBrLriNdL/A+iArY87PhmlE36WJs5FNgdxd2Ig7iaBzHFYrf0tNy6nqTo42x4z2ziuOoXUSJGDYkVRY4n2r2KtjqWF3scX2uFxla5zSJG0a39fr9Cl/OGHx939tx+Miw3vW2efv7H7ksFe7U890Uhiw3CRsHeMZJE4ccnE4GLnsQAPFyPFY2C9Pz9RZdYjC5kxif4XgOG5a5h6iuG7oWTvtStWPbIxr43Nexwtrmm2kfPVelF/AKLFztTkfKx2M+N794XTRU2+7aeA8J8PiJ3sjYi7VlpmU/NxhkuYGRyU6FteLhoeb3u/pSloSwC9tjJHyF4T3F4BSJAzuvRlsTuLZvWguPdtdIfjau7IhHFjz8iRyf/AGgffr/ouzdpZAyCPfxOcaWTyIGyUXNv0VI41G2upupyao5PHhF7w1m7jtsFosHs9gwQtm1fM7lruTQ7hv79/wByvINNxXZU00cI8Ti1rRdX6113UbSMsZ2tQ6ezCgMhcW5GRkR9688PM+w2pOSW65LXRtF7PZIccKOHJc0jjLpXPI+hOyv4Oz+mABv5vxht1jB/FJHj4Wi4ksuNiwRSP2Iibw8Tt6+nsrPTnNyO6dIeJzmAkDldWqbcGiuiH/R7S/8Al2J/khCvuBo6ISkV1E93mPyU1kyiDHklLHPDGFxYzm7bkPdOu8x+SkW3U5TNjI05j4ZmaFm8UQDY3iA2wN2Fi76VSkTjA3Eulzyuke17mhjj4nEnionbeyrwk9DSEsGWEumRSWNDywwscH8OO/i4g4UNjuLBN/HupUmXhxxtazSsngjj4YgInUR4SAfUW4bG+R5UVf2eqLPRTYM+6LDEscGVpLns4Ywx8YNMLmhpABNgbgbDkCTyJRKcPGypg7THyAOoPiY4k3Y5na7e70oEnlS0GxNnc3aASOqiwUGLrfdYj+70+eSKIcMUeM0O8IDSObvRzfuKnZGdkRZvBFiOmgDYy4sHjBeSNgdjW1+gJPRWIAAoADfoEHcUlgp264XyR8GDliNzbJMVGyWBo50PMbv0Vlhz/acdswjfGHE+F432JHQn0T3W0gAAoClAFXscl4G/Je3bBCCj7ShvBACN7dR/n6LL6g4x47j1LbA96V5r2S3IyRGw2IQb+VmsyTvSRe1/xUvg3gOYMDxFI+Nw/QsDnDqRdWnNNw8XHy5snHYGSy3xPvcgmyB6C1Aj1Y6ZlmTh44pGcDm7bj139/xVrj6hpd/omlpoeEg/6LPS+jNmoreSGNalc57GF1NZ4jSsuzsw4sRrgbIo7VWxUuLF03IIkfE2Sxdkdf56I+zY0DnPxI6cPIA4nhPsqyhpp2SsmzRd7IVANTmA85HyULSjLSzVu8x+SkSu8x+SkUvk5wQhCAEIQgBCEIAQhCAEeyEreaIDrWBo5bqp1jMMbHxsdwuDSTR61srKbKgjHjmjafQuFrBdrO0mi4eW+J+eJJxuYoWF9H3I2HxaspRsKMn0Gpp2xWXusVdnn7rLZ2u45ne1j6p21A0fryVL2g7Qu1B3dYsZjjO1cy/59lSB5b4pHNArkDus57nQotI1UmrQZGxDr6iuimYU2J3Tn/a3RhjT5xtX819SsYJA4tJc5rSLaR15/wAQrP8AOYdgfYTHxMLw7vHbuFDkPqqaG+CVlrZm/wAPKz448Il2O9mRQBLiOE1fSr2BVhj5ea+bIY1mI0wEX+kdvYsbXt9VmNFw4JNGw7xDNLG9sji6U7C72HpXMK3ZiYrc2YnR4DC+MBhe2/FvZPQDfpvsqvZ7nRF2rpEuHVsieGOZrNMqRocOKffcXuhR4cURwxsfoemSOa0Bz7HiNc+SEtE79kdHd5j8lIld5j8lIt3yeaCEIQAhCEAIQhACEIQB8JjLk4Y3Na8NdXMnkqnXu0MOmgxtHFNVhtFcl7Y9s58oPxopGOkcKLozsz1F+qyk5S9MEbwxUtU9jRdrtaxNLikgx86OXLfYdLdtiuz72dvgdVzR+Rgd+XufNMziNuHhc8eu/I/KryXTSOkkJL3GySpkkDBENuivDDGC+S08spciu1HHbIDDjW0E8Ie69q2Brr1XhubLLGYnNhaCK42s8R+qnaLpUOZo+v5cxPeYGPFJFRoDik4XX67KshkbEBQ3PMlaOCS2KKUiVBEW0XDkNgr/AEvQcnNLXN/RRFpPHJtv7DmflU0TywkvrjHIUrbB1bI2bkZMnctHlB82yjatiqpy9R0XScaHCxIoIbcxreG3czv1U0loPDYJas5g6vE6PiDZBtuX7klOw57C/ic1wB3NG1g2dSjsakGOuZQqX85xj+w5CE0zobvMfkpErvMfkpFs+TgBCEIAQhCAEIQgDbmeQ3WS7S9oJonOx8UVvRLgVfazmDDwnu8Vu2HCaK5brOotghyMuVz3cPlEh8zugWUpW6R2+ExRfrkZ3thrcxnOJDI5rhTpXtPryasc7zJ+aV08z5ZDb3uJJ9zumT5l0QikimaWp2e4+Y91YSfqRv0UGPofdWFcUTR7JfJjLoWPZhsjtB7WtBHD+bmSG+vBKHLNtsk2th2FYCztHFICYzo05d+zQrn/AD0KyLhUr62FnZWXBdckiLiDjvd7lTWMG29WmZ4hjZT4gbAa3f5aD/FPwnZZKrKT5NL2fDp5DA1j+9rxA8hS1bcGKNjbcQSDdLJ9ndU7gSMETWV5nh1bE8vvVodWdPMeGUgD0VZNJm8botfs4/bf+5Cz0mqZDZHN7wbEjmhSRbO3O8x+SkSu8x+SkVnycoIQhQAQhCAEe/ohQtWzG4eG95cxrunEeahulZaEXKSijJ9qc5uVkCNrfCzYODrC5f22zOPIhwmnaICR3942B+78VsNWzmQsnzJ92MBJDevwuXZWRJlZL55nEvkNm+nsssMW5Wz2MzWPEoIardeH9F7sXzRHGZpAxv1PoF1o82YsY8I+VZRODWNJrYE77JuPHijFEBx9Sukdj+yWIzHGRqcDZ53AOZFIAWxA8tup+eSo/TuZ+7ZGO7FzA6hq5Dj/AFRl2GG/7I5jqs0RcgJAAN7L6Pj0zCLCBjRW5pa4BoFgiiNulEhci7f9j/6PTNz8EuOnyv4XMJswvPIX1aenoVSM7NNJl5ZJZJHSTn9IWgEn2AA/cAlhlO3Ft03TArgIFbry3vCfKSOSlJPkEp+b3UzgygA7YqZDqMrLfG/ciuI7qnfAXOJBaG3yugFIxYg1/wCkkbfQcSSgubItpUTTPK4klwJO5PqhHC39tv3oU6Pkx1M+m3eY/JSIQofJAIQhACEIQAqjtV/sDflCFnl9jN/DfrROW9qP6myf8Rn/AMgsC3m75QhWwcM7/F+9fwKU9hfrHfCELbocM+Cxg/Wx/wB4fiuyaT+qP0/ghCrl9qKYOWW0HnHwst+Vb/dDL/xMf/7moQso8my4OOt5BIfOhCtLllY8jX/ZPw/rW/CEKGWkSRyQhCuc5//Z"/>
          <p:cNvSpPr>
            <a:spLocks noChangeAspect="1" noChangeArrowheads="1"/>
          </p:cNvSpPr>
          <p:nvPr/>
        </p:nvSpPr>
        <p:spPr bwMode="auto">
          <a:xfrm>
            <a:off x="63500" y="-590550"/>
            <a:ext cx="1219200" cy="1209675"/>
          </a:xfrm>
          <a:prstGeom prst="rect">
            <a:avLst/>
          </a:prstGeom>
          <a:noFill/>
        </p:spPr>
        <p:txBody>
          <a:bodyPr vert="horz" wrap="square" lIns="91440" tIns="45720" rIns="91440" bIns="45720" numCol="1" anchor="t" anchorCtr="0" compatLnSpc="1">
            <a:prstTxWarp prst="textNoShape">
              <a:avLst/>
            </a:prstTxWarp>
          </a:bodyPr>
          <a:lstStyle/>
          <a:p>
            <a:endParaRPr lang="en-ZW"/>
          </a:p>
        </p:txBody>
      </p:sp>
      <p:pic>
        <p:nvPicPr>
          <p:cNvPr id="22534" name="Picture 6" descr="http://t2.gstatic.com/images?q=tbn:ANd9GcTUb2zLt63KYs1kgt2aDVRnyTuaS-iRKrGXR5oJGaJyVCB57bn0jQ"/>
          <p:cNvPicPr>
            <a:picLocks noChangeAspect="1" noChangeArrowheads="1"/>
          </p:cNvPicPr>
          <p:nvPr/>
        </p:nvPicPr>
        <p:blipFill>
          <a:blip r:embed="rId2" cstate="print"/>
          <a:srcRect/>
          <a:stretch>
            <a:fillRect/>
          </a:stretch>
        </p:blipFill>
        <p:spPr bwMode="auto">
          <a:xfrm>
            <a:off x="1676400" y="457200"/>
            <a:ext cx="6549189" cy="5410200"/>
          </a:xfrm>
          <a:prstGeom prst="rect">
            <a:avLst/>
          </a:prstGeom>
          <a:ln w="228600" cap="sq" cmpd="thickThin">
            <a:solidFill>
              <a:srgbClr val="7030A0"/>
            </a:solidFill>
            <a:prstDash val="solid"/>
            <a:miter lim="800000"/>
          </a:ln>
          <a:effectLst>
            <a:innerShdw blurRad="76200">
              <a:srgbClr val="000000"/>
            </a:innerShdw>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2590800" cy="990600"/>
          </a:xfrm>
          <a:solidFill>
            <a:srgbClr val="7030A0"/>
          </a:solidFill>
        </p:spPr>
        <p:txBody>
          <a:bodyPr>
            <a:normAutofit fontScale="90000"/>
          </a:bodyPr>
          <a:lstStyle/>
          <a:p>
            <a:r>
              <a:rPr lang="en-ZW" sz="6000" b="1" dirty="0"/>
              <a:t>Fugue</a:t>
            </a:r>
          </a:p>
        </p:txBody>
      </p:sp>
      <p:sp>
        <p:nvSpPr>
          <p:cNvPr id="4" name="Text Placeholder 3"/>
          <p:cNvSpPr>
            <a:spLocks noGrp="1"/>
          </p:cNvSpPr>
          <p:nvPr>
            <p:ph type="body" sz="half" idx="2"/>
          </p:nvPr>
        </p:nvSpPr>
        <p:spPr>
          <a:xfrm>
            <a:off x="304800" y="1371600"/>
            <a:ext cx="2514600" cy="4800600"/>
          </a:xfrm>
          <a:solidFill>
            <a:srgbClr val="7030A0"/>
          </a:solidFill>
        </p:spPr>
        <p:txBody>
          <a:bodyPr>
            <a:normAutofit lnSpcReduction="10000"/>
          </a:bodyPr>
          <a:lstStyle/>
          <a:p>
            <a:r>
              <a:rPr lang="en-ZW" sz="2000" b="1" dirty="0"/>
              <a:t>A Fugue is a composition in which a theme develops by counterpoint.  That is, when one voice or part ends, the next voice picks up the theme, imitating and developing it, and so on.  Johann S. Bach is considered the master of this form of music.</a:t>
            </a:r>
          </a:p>
        </p:txBody>
      </p:sp>
      <p:pic>
        <p:nvPicPr>
          <p:cNvPr id="23558" name="Picture 6" descr="http://t2.gstatic.com/images?q=tbn:ANd9GcS7PR_59mKYZJsVnc3_c0k315VswNomBBACgTMQuiZjBIaY44GVqA"/>
          <p:cNvPicPr>
            <a:picLocks noGrp="1" noChangeAspect="1" noChangeArrowheads="1"/>
          </p:cNvPicPr>
          <p:nvPr>
            <p:ph type="pic" idx="1"/>
          </p:nvPr>
        </p:nvPicPr>
        <p:blipFill>
          <a:blip r:embed="rId2" cstate="print"/>
          <a:srcRect t="440" b="440"/>
          <a:stretch>
            <a:fillRect/>
          </a:stretch>
        </p:blipFill>
        <p:spPr bwMode="auto">
          <a:xfrm>
            <a:off x="3209544" y="914400"/>
            <a:ext cx="5020056" cy="4648200"/>
          </a:xfrm>
          <a:prstGeom prst="rect">
            <a:avLst/>
          </a:prstGeom>
          <a:ln w="228600" cap="sq" cmpd="thickThin">
            <a:solidFill>
              <a:srgbClr val="7030A0"/>
            </a:solidFill>
            <a:prstDash val="solid"/>
            <a:miter lim="800000"/>
          </a:ln>
          <a:effectLst>
            <a:innerShdw blurRad="76200">
              <a:srgbClr val="000000"/>
            </a:innerShdw>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3505200" cy="804862"/>
          </a:xfrm>
          <a:solidFill>
            <a:srgbClr val="7030A0"/>
          </a:solidFill>
        </p:spPr>
        <p:txBody>
          <a:bodyPr>
            <a:normAutofit fontScale="90000"/>
          </a:bodyPr>
          <a:lstStyle/>
          <a:p>
            <a:r>
              <a:rPr lang="en-ZW" sz="4800" b="1" dirty="0"/>
              <a:t>  Concerto</a:t>
            </a:r>
          </a:p>
        </p:txBody>
      </p:sp>
      <p:sp>
        <p:nvSpPr>
          <p:cNvPr id="4" name="Text Placeholder 3"/>
          <p:cNvSpPr>
            <a:spLocks noGrp="1"/>
          </p:cNvSpPr>
          <p:nvPr>
            <p:ph type="body" sz="half" idx="2"/>
          </p:nvPr>
        </p:nvSpPr>
        <p:spPr>
          <a:xfrm>
            <a:off x="304800" y="1295400"/>
            <a:ext cx="3124200" cy="3581400"/>
          </a:xfrm>
          <a:solidFill>
            <a:srgbClr val="7030A0"/>
          </a:solidFill>
        </p:spPr>
        <p:txBody>
          <a:bodyPr>
            <a:normAutofit/>
          </a:bodyPr>
          <a:lstStyle/>
          <a:p>
            <a:r>
              <a:rPr lang="en-ZW" sz="2000" b="1" dirty="0"/>
              <a:t>A Concerto is a three division musical composition based on a fast, slow, fast movements with a showpiece cadenza.  It is accompanied by Orchestra.  The word Concerto is Italian.  It consist of three movements only.</a:t>
            </a:r>
          </a:p>
        </p:txBody>
      </p:sp>
      <p:pic>
        <p:nvPicPr>
          <p:cNvPr id="25604" name="Picture 4" descr="http://t1.gstatic.com/images?q=tbn:ANd9GcRgGgQeMCGN1CFOGfpgPx92KcDV6KsMtIFSlc_2xY6D4aXPl8Ck"/>
          <p:cNvPicPr>
            <a:picLocks noGrp="1" noChangeAspect="1" noChangeArrowheads="1"/>
          </p:cNvPicPr>
          <p:nvPr>
            <p:ph type="pic" idx="1"/>
          </p:nvPr>
        </p:nvPicPr>
        <p:blipFill>
          <a:blip r:embed="rId2" cstate="print"/>
          <a:srcRect t="6989" b="6989"/>
          <a:stretch>
            <a:fillRect/>
          </a:stretch>
        </p:blipFill>
        <p:spPr bwMode="auto">
          <a:xfrm>
            <a:off x="3799822" y="957262"/>
            <a:ext cx="4886980" cy="4529138"/>
          </a:xfrm>
          <a:prstGeom prst="rect">
            <a:avLst/>
          </a:prstGeom>
          <a:ln w="228600" cap="sq" cmpd="thickThin">
            <a:solidFill>
              <a:srgbClr val="7030A0"/>
            </a:solidFill>
            <a:prstDash val="solid"/>
            <a:miter lim="800000"/>
          </a:ln>
          <a:effectLst>
            <a:innerShdw blurRad="76200">
              <a:srgbClr val="000000"/>
            </a:innerShdw>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352800"/>
            <a:ext cx="8077200" cy="1673352"/>
          </a:xfrm>
          <a:solidFill>
            <a:srgbClr val="7030A0"/>
          </a:solidFill>
        </p:spPr>
        <p:txBody>
          <a:bodyPr>
            <a:normAutofit/>
          </a:bodyPr>
          <a:lstStyle/>
          <a:p>
            <a:pPr algn="ctr"/>
            <a:r>
              <a:rPr lang="en-ZW" sz="4000" dirty="0"/>
              <a:t>The String section was the dominant section in the orchestra</a:t>
            </a:r>
          </a:p>
        </p:txBody>
      </p:sp>
      <p:sp>
        <p:nvSpPr>
          <p:cNvPr id="3" name="Subtitle 2"/>
          <p:cNvSpPr>
            <a:spLocks noGrp="1"/>
          </p:cNvSpPr>
          <p:nvPr>
            <p:ph type="subTitle" idx="1"/>
          </p:nvPr>
        </p:nvSpPr>
        <p:spPr>
          <a:xfrm>
            <a:off x="685800" y="533400"/>
            <a:ext cx="8077200" cy="2795016"/>
          </a:xfrm>
          <a:solidFill>
            <a:srgbClr val="7030A0"/>
          </a:solidFill>
        </p:spPr>
        <p:txBody>
          <a:bodyPr>
            <a:normAutofit/>
          </a:bodyPr>
          <a:lstStyle/>
          <a:p>
            <a:r>
              <a:rPr lang="en-ZW" sz="2800" dirty="0"/>
              <a:t>We have reviewed the basic forms in the Baroque Period 17</a:t>
            </a:r>
            <a:r>
              <a:rPr lang="en-ZW" sz="2800" baseline="30000" dirty="0"/>
              <a:t>th</a:t>
            </a:r>
            <a:r>
              <a:rPr lang="en-ZW" sz="2800" dirty="0"/>
              <a:t> Century.  At this time the Orchestra started to take shape with a small group of musicians, and instruments were not developed as they are today.  Vocal music and instrumental music both became equal in this period of music.</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74B92-07FA-A8C9-53F8-BA99D0D7DE95}"/>
              </a:ext>
            </a:extLst>
          </p:cNvPr>
          <p:cNvSpPr>
            <a:spLocks noGrp="1"/>
          </p:cNvSpPr>
          <p:nvPr>
            <p:ph type="title"/>
          </p:nvPr>
        </p:nvSpPr>
        <p:spPr>
          <a:solidFill>
            <a:srgbClr val="002060"/>
          </a:solidFill>
        </p:spPr>
        <p:txBody>
          <a:bodyPr/>
          <a:lstStyle/>
          <a:p>
            <a:pPr algn="ctr"/>
            <a:r>
              <a:rPr lang="en-US" dirty="0"/>
              <a:t>DR. DORIS SPOONER HALL</a:t>
            </a:r>
            <a:br>
              <a:rPr lang="en-US" dirty="0"/>
            </a:br>
            <a:r>
              <a:rPr lang="en-US" dirty="0"/>
              <a:t>EXPLORING THE ARTS</a:t>
            </a:r>
          </a:p>
        </p:txBody>
      </p:sp>
      <p:sp>
        <p:nvSpPr>
          <p:cNvPr id="3" name="Text Placeholder 2">
            <a:extLst>
              <a:ext uri="{FF2B5EF4-FFF2-40B4-BE49-F238E27FC236}">
                <a16:creationId xmlns:a16="http://schemas.microsoft.com/office/drawing/2014/main" id="{30BFD702-82EB-48E5-35EF-95E9A008DB10}"/>
              </a:ext>
            </a:extLst>
          </p:cNvPr>
          <p:cNvSpPr>
            <a:spLocks noGrp="1"/>
          </p:cNvSpPr>
          <p:nvPr>
            <p:ph type="body" idx="1"/>
          </p:nvPr>
        </p:nvSpPr>
        <p:spPr>
          <a:solidFill>
            <a:srgbClr val="7030A0"/>
          </a:solidFill>
        </p:spPr>
        <p:txBody>
          <a:bodyPr/>
          <a:lstStyle/>
          <a:p>
            <a:pPr algn="ctr"/>
            <a:r>
              <a:rPr lang="en-US" sz="6000" dirty="0"/>
              <a:t>THE END</a:t>
            </a:r>
          </a:p>
        </p:txBody>
      </p:sp>
    </p:spTree>
    <p:extLst>
      <p:ext uri="{BB962C8B-B14F-4D97-AF65-F5344CB8AC3E}">
        <p14:creationId xmlns:p14="http://schemas.microsoft.com/office/powerpoint/2010/main" val="2966666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8524D70C-D123-12AE-534B-9A318195F6D2}"/>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Physics and Astronomy</a:t>
            </a:r>
          </a:p>
        </p:txBody>
      </p:sp>
      <p:sp>
        <p:nvSpPr>
          <p:cNvPr id="117763" name="Rectangle 3">
            <a:extLst>
              <a:ext uri="{FF2B5EF4-FFF2-40B4-BE49-F238E27FC236}">
                <a16:creationId xmlns:a16="http://schemas.microsoft.com/office/drawing/2014/main" id="{FAC48DA3-88B1-CB4B-FC13-2282CA74B1CA}"/>
              </a:ext>
            </a:extLst>
          </p:cNvPr>
          <p:cNvSpPr>
            <a:spLocks noGrp="1" noChangeArrowheads="1"/>
          </p:cNvSpPr>
          <p:nvPr>
            <p:ph type="body" sz="half" idx="2"/>
          </p:nvPr>
        </p:nvSpPr>
        <p:spPr>
          <a:solidFill>
            <a:srgbClr val="7030A0"/>
          </a:solidFill>
        </p:spPr>
        <p:txBody>
          <a:bodyPr/>
          <a:lstStyle/>
          <a:p>
            <a:pPr eaLnBrk="1" hangingPunct="1">
              <a:buFont typeface="Tahoma" pitchFamily="112" charset="0"/>
              <a:buChar char="•"/>
              <a:defRPr/>
            </a:pPr>
            <a:r>
              <a:rPr lang="en-US" sz="2400" dirty="0">
                <a:cs typeface="+mn-cs"/>
              </a:rPr>
              <a:t>Nicolaus Copernicus (1473-1543)</a:t>
            </a:r>
          </a:p>
          <a:p>
            <a:pPr eaLnBrk="1" hangingPunct="1">
              <a:buFont typeface="Tahoma" pitchFamily="112" charset="0"/>
              <a:buChar char="•"/>
              <a:defRPr/>
            </a:pPr>
            <a:r>
              <a:rPr lang="en-US" sz="2400" dirty="0">
                <a:cs typeface="+mn-cs"/>
              </a:rPr>
              <a:t>Polish</a:t>
            </a:r>
          </a:p>
          <a:p>
            <a:pPr eaLnBrk="1" hangingPunct="1">
              <a:buFont typeface="Tahoma" pitchFamily="112" charset="0"/>
              <a:buChar char="•"/>
              <a:defRPr/>
            </a:pPr>
            <a:r>
              <a:rPr lang="en-US" sz="2400" dirty="0">
                <a:cs typeface="+mn-cs"/>
              </a:rPr>
              <a:t>Mathematician, soldier, </a:t>
            </a:r>
            <a:r>
              <a:rPr lang="en-US" sz="2400" dirty="0" err="1">
                <a:cs typeface="+mn-cs"/>
              </a:rPr>
              <a:t>govenor</a:t>
            </a:r>
            <a:r>
              <a:rPr lang="en-US" sz="2400" dirty="0">
                <a:cs typeface="+mn-cs"/>
              </a:rPr>
              <a:t>, physician.</a:t>
            </a:r>
          </a:p>
          <a:p>
            <a:pPr eaLnBrk="1" hangingPunct="1">
              <a:buFont typeface="Tahoma" pitchFamily="112" charset="0"/>
              <a:buChar char="•"/>
              <a:defRPr/>
            </a:pPr>
            <a:r>
              <a:rPr lang="en-US" sz="2400" dirty="0">
                <a:cs typeface="+mn-cs"/>
              </a:rPr>
              <a:t>Provided the heliocentric theory</a:t>
            </a:r>
          </a:p>
        </p:txBody>
      </p:sp>
      <p:pic>
        <p:nvPicPr>
          <p:cNvPr id="19459" name="Picture 6">
            <a:extLst>
              <a:ext uri="{FF2B5EF4-FFF2-40B4-BE49-F238E27FC236}">
                <a16:creationId xmlns:a16="http://schemas.microsoft.com/office/drawing/2014/main" id="{DD655422-AE09-8BD3-CD7B-7CF7EDA53DD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82688" y="2743200"/>
            <a:ext cx="2816225" cy="3276600"/>
          </a:xfr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5DF6CA9D-A880-9F14-A057-56423439A773}"/>
              </a:ext>
            </a:extLst>
          </p:cNvPr>
          <p:cNvSpPr>
            <a:spLocks noGrp="1" noChangeArrowheads="1"/>
          </p:cNvSpPr>
          <p:nvPr>
            <p:ph type="title"/>
          </p:nvPr>
        </p:nvSpPr>
        <p:spPr>
          <a:solidFill>
            <a:srgbClr val="7030A0"/>
          </a:solidFill>
        </p:spPr>
        <p:txBody>
          <a:bodyPr/>
          <a:lstStyle/>
          <a:p>
            <a:pPr eaLnBrk="1" hangingPunct="1">
              <a:defRPr/>
            </a:pPr>
            <a:r>
              <a:rPr lang="en-US" dirty="0">
                <a:cs typeface="+mj-cs"/>
              </a:rPr>
              <a:t>Physics and Astronomy</a:t>
            </a:r>
          </a:p>
        </p:txBody>
      </p:sp>
      <p:sp>
        <p:nvSpPr>
          <p:cNvPr id="113667" name="Rectangle 3">
            <a:extLst>
              <a:ext uri="{FF2B5EF4-FFF2-40B4-BE49-F238E27FC236}">
                <a16:creationId xmlns:a16="http://schemas.microsoft.com/office/drawing/2014/main" id="{4F25A7B9-9AC0-57C5-DD43-2F57EE712A4B}"/>
              </a:ext>
            </a:extLst>
          </p:cNvPr>
          <p:cNvSpPr>
            <a:spLocks noGrp="1" noChangeArrowheads="1"/>
          </p:cNvSpPr>
          <p:nvPr>
            <p:ph type="body" sz="half" idx="2"/>
          </p:nvPr>
        </p:nvSpPr>
        <p:spPr>
          <a:solidFill>
            <a:srgbClr val="7030A0"/>
          </a:solidFill>
        </p:spPr>
        <p:txBody>
          <a:bodyPr/>
          <a:lstStyle/>
          <a:p>
            <a:pPr eaLnBrk="1" hangingPunct="1">
              <a:buFont typeface="Tahoma" pitchFamily="112" charset="0"/>
              <a:buChar char="•"/>
              <a:defRPr/>
            </a:pPr>
            <a:r>
              <a:rPr lang="en-US" sz="2400" dirty="0">
                <a:cs typeface="+mn-cs"/>
              </a:rPr>
              <a:t>Johannes Kepler (1571-1630)</a:t>
            </a:r>
          </a:p>
          <a:p>
            <a:pPr eaLnBrk="1" hangingPunct="1">
              <a:buFont typeface="Tahoma" pitchFamily="112" charset="0"/>
              <a:buChar char="•"/>
              <a:defRPr/>
            </a:pPr>
            <a:r>
              <a:rPr lang="en-US" sz="2400" dirty="0">
                <a:cs typeface="+mn-cs"/>
              </a:rPr>
              <a:t>German</a:t>
            </a:r>
          </a:p>
          <a:p>
            <a:pPr eaLnBrk="1" hangingPunct="1">
              <a:buFont typeface="Tahoma" pitchFamily="112" charset="0"/>
              <a:buChar char="•"/>
              <a:defRPr/>
            </a:pPr>
            <a:r>
              <a:rPr lang="en-US" sz="2400" dirty="0">
                <a:cs typeface="+mn-cs"/>
              </a:rPr>
              <a:t>Nearly blind</a:t>
            </a:r>
          </a:p>
          <a:p>
            <a:pPr eaLnBrk="1" hangingPunct="1">
              <a:buFont typeface="Tahoma" pitchFamily="112" charset="0"/>
              <a:buChar char="•"/>
              <a:defRPr/>
            </a:pPr>
            <a:r>
              <a:rPr lang="en-US" sz="2400" dirty="0">
                <a:cs typeface="+mn-cs"/>
              </a:rPr>
              <a:t>Came up with the laws of planetary motion</a:t>
            </a:r>
          </a:p>
        </p:txBody>
      </p:sp>
      <p:pic>
        <p:nvPicPr>
          <p:cNvPr id="21507" name="Picture 6">
            <a:extLst>
              <a:ext uri="{FF2B5EF4-FFF2-40B4-BE49-F238E27FC236}">
                <a16:creationId xmlns:a16="http://schemas.microsoft.com/office/drawing/2014/main" id="{6207F1A5-C289-B54C-EEBF-9EB88A0F855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298575" y="2743200"/>
            <a:ext cx="2584450" cy="3276600"/>
          </a:xfr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332E743F-C141-CB37-DF50-DA991A6D1CC7}"/>
              </a:ext>
            </a:extLst>
          </p:cNvPr>
          <p:cNvSpPr>
            <a:spLocks noGrp="1" noChangeArrowheads="1"/>
          </p:cNvSpPr>
          <p:nvPr>
            <p:ph type="title"/>
          </p:nvPr>
        </p:nvSpPr>
        <p:spPr>
          <a:xfrm>
            <a:off x="4800600" y="1219200"/>
            <a:ext cx="3657600" cy="1371600"/>
          </a:xfrm>
          <a:solidFill>
            <a:srgbClr val="7030A0"/>
          </a:solidFill>
        </p:spPr>
        <p:txBody>
          <a:bodyPr/>
          <a:lstStyle/>
          <a:p>
            <a:pPr eaLnBrk="1" hangingPunct="1">
              <a:defRPr/>
            </a:pPr>
            <a:r>
              <a:rPr lang="en-US" dirty="0">
                <a:cs typeface="+mj-cs"/>
              </a:rPr>
              <a:t>Mathematics</a:t>
            </a:r>
          </a:p>
        </p:txBody>
      </p:sp>
      <p:sp>
        <p:nvSpPr>
          <p:cNvPr id="23554" name="Rectangle 4">
            <a:extLst>
              <a:ext uri="{FF2B5EF4-FFF2-40B4-BE49-F238E27FC236}">
                <a16:creationId xmlns:a16="http://schemas.microsoft.com/office/drawing/2014/main" id="{26AB0072-0CA3-640A-42DA-39AB2EB8AC69}"/>
              </a:ext>
            </a:extLst>
          </p:cNvPr>
          <p:cNvSpPr>
            <a:spLocks noGrp="1" noChangeArrowheads="1"/>
          </p:cNvSpPr>
          <p:nvPr>
            <p:ph type="body" sz="half" idx="1"/>
          </p:nvPr>
        </p:nvSpPr>
        <p:spPr>
          <a:solidFill>
            <a:srgbClr val="7030A0"/>
          </a:solidFill>
        </p:spPr>
        <p:txBody>
          <a:bodyPr/>
          <a:lstStyle/>
          <a:p>
            <a:pPr eaLnBrk="1" hangingPunct="1"/>
            <a:r>
              <a:rPr lang="en-US" altLang="en-US" sz="2400" dirty="0"/>
              <a:t>Rene Descartes (1596-1650)</a:t>
            </a:r>
          </a:p>
          <a:p>
            <a:pPr eaLnBrk="1" hangingPunct="1"/>
            <a:r>
              <a:rPr lang="en-US" altLang="en-US" sz="2400" dirty="0"/>
              <a:t>French</a:t>
            </a:r>
          </a:p>
          <a:p>
            <a:pPr eaLnBrk="1" hangingPunct="1"/>
            <a:r>
              <a:rPr lang="ja-JP" altLang="en-US" sz="2400"/>
              <a:t>“</a:t>
            </a:r>
            <a:r>
              <a:rPr lang="en-US" altLang="ja-JP" sz="2400" dirty="0"/>
              <a:t>Father of Modern Day Mathematics</a:t>
            </a:r>
            <a:r>
              <a:rPr lang="ja-JP" altLang="en-US" sz="2400"/>
              <a:t>”</a:t>
            </a:r>
            <a:endParaRPr lang="en-US" altLang="ja-JP" sz="2400" dirty="0"/>
          </a:p>
          <a:p>
            <a:pPr eaLnBrk="1" hangingPunct="1"/>
            <a:r>
              <a:rPr lang="en-US" altLang="en-US" sz="2400" dirty="0"/>
              <a:t>Cartesian-coordinate system (x- and y- coordinates)</a:t>
            </a:r>
          </a:p>
        </p:txBody>
      </p:sp>
      <p:pic>
        <p:nvPicPr>
          <p:cNvPr id="23555" name="Picture 7">
            <a:extLst>
              <a:ext uri="{FF2B5EF4-FFF2-40B4-BE49-F238E27FC236}">
                <a16:creationId xmlns:a16="http://schemas.microsoft.com/office/drawing/2014/main" id="{B2E80605-3AE2-6CB2-0D86-DFFE56D9B7A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10175" y="2743200"/>
            <a:ext cx="2686050" cy="3276600"/>
          </a:xfrm>
          <a:noFill/>
        </p:spPr>
      </p:pic>
    </p:spTree>
  </p:cSld>
  <p:clrMapOvr>
    <a:masterClrMapping/>
  </p:clrMapOvr>
</p:sld>
</file>

<file path=ppt/theme/theme1.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2004:Templates:Presentations:Designs:Chocolate</Template>
  <TotalTime>1311</TotalTime>
  <Words>2684</Words>
  <Application>Microsoft Macintosh PowerPoint</Application>
  <PresentationFormat>On-screen Show (4:3)</PresentationFormat>
  <Paragraphs>279</Paragraphs>
  <Slides>68</Slides>
  <Notes>23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68</vt:i4>
      </vt:variant>
    </vt:vector>
  </HeadingPairs>
  <TitlesOfParts>
    <vt:vector size="72" baseType="lpstr">
      <vt:lpstr>Arial</vt:lpstr>
      <vt:lpstr>Tahoma</vt:lpstr>
      <vt:lpstr>Times</vt:lpstr>
      <vt:lpstr>Chocolate</vt:lpstr>
      <vt:lpstr>PowerPoint Presentation</vt:lpstr>
      <vt:lpstr>PowerPoint Presentation</vt:lpstr>
      <vt:lpstr>PowerPoint Presentation</vt:lpstr>
      <vt:lpstr>PowerPoint Presentation</vt:lpstr>
      <vt:lpstr>OVERVIEW OF THE BAROQUE PERIOD IN MUSIC</vt:lpstr>
      <vt:lpstr>Physics &amp; Astronomy</vt:lpstr>
      <vt:lpstr>Physics and Astronomy</vt:lpstr>
      <vt:lpstr>Physics and Astronomy</vt:lpstr>
      <vt:lpstr>Mathematics</vt:lpstr>
      <vt:lpstr>Science</vt:lpstr>
      <vt:lpstr>Religion in the  Baroque Era</vt:lpstr>
      <vt:lpstr>The Role of the Artist</vt:lpstr>
      <vt:lpstr>Monodic Style</vt:lpstr>
      <vt:lpstr>The Camerati</vt:lpstr>
      <vt:lpstr>New Harmonic Structures</vt:lpstr>
      <vt:lpstr>New Harmonic Structures</vt:lpstr>
      <vt:lpstr>Figured Bass</vt:lpstr>
      <vt:lpstr>Baroque Musical Style</vt:lpstr>
      <vt:lpstr>Baroque  Musical Style</vt:lpstr>
      <vt:lpstr>The Rise of the Virtuoso Musician</vt:lpstr>
      <vt:lpstr>Virtuoso Musician</vt:lpstr>
      <vt:lpstr>The Doctrine of Affections</vt:lpstr>
      <vt:lpstr>Women in Baroque Music</vt:lpstr>
      <vt:lpstr>Francesca Caccini</vt:lpstr>
      <vt:lpstr>Internationalism</vt:lpstr>
      <vt:lpstr>BAROQUE OPERA</vt:lpstr>
      <vt:lpstr>Components of Opera</vt:lpstr>
      <vt:lpstr>Components of Opera</vt:lpstr>
      <vt:lpstr>Claudio Monteverdi</vt:lpstr>
      <vt:lpstr>Opera in France</vt:lpstr>
      <vt:lpstr>Jean-Baptiste Lully</vt:lpstr>
      <vt:lpstr>Opera in England</vt:lpstr>
      <vt:lpstr>John Blow</vt:lpstr>
      <vt:lpstr>Henry Purcell</vt:lpstr>
      <vt:lpstr>THE CANTATA</vt:lpstr>
      <vt:lpstr>The Cantata</vt:lpstr>
      <vt:lpstr>BACH AND THE SACRED CANTATA</vt:lpstr>
      <vt:lpstr>His Life</vt:lpstr>
      <vt:lpstr>His Life</vt:lpstr>
      <vt:lpstr>Leipzig</vt:lpstr>
      <vt:lpstr>His Music</vt:lpstr>
      <vt:lpstr>His Life</vt:lpstr>
      <vt:lpstr>HANDEL AND THE ORATORIO</vt:lpstr>
      <vt:lpstr>The Oratorio</vt:lpstr>
      <vt:lpstr>Handel</vt:lpstr>
      <vt:lpstr>His Life</vt:lpstr>
      <vt:lpstr>His Life</vt:lpstr>
      <vt:lpstr>His Life</vt:lpstr>
      <vt:lpstr>His Music</vt:lpstr>
      <vt:lpstr>“The Messiah”</vt:lpstr>
      <vt:lpstr>The Libretto</vt:lpstr>
      <vt:lpstr>PowerPoint Presentation</vt:lpstr>
      <vt:lpstr>PowerPoint Presentation</vt:lpstr>
      <vt:lpstr>PowerPoint Presentation</vt:lpstr>
      <vt:lpstr>PowerPoint Presentation</vt:lpstr>
      <vt:lpstr>Opera</vt:lpstr>
      <vt:lpstr>PowerPoint Presentation</vt:lpstr>
      <vt:lpstr>PowerPoint Presentation</vt:lpstr>
      <vt:lpstr>Sonata</vt:lpstr>
      <vt:lpstr>PowerPoint Presentation</vt:lpstr>
      <vt:lpstr>Oratorio</vt:lpstr>
      <vt:lpstr>PowerPoint Presentation</vt:lpstr>
      <vt:lpstr>Suite</vt:lpstr>
      <vt:lpstr>PowerPoint Presentation</vt:lpstr>
      <vt:lpstr>Fugue</vt:lpstr>
      <vt:lpstr>  Concerto</vt:lpstr>
      <vt:lpstr>The String section was the dominant section in the orchestra</vt:lpstr>
      <vt:lpstr>DR. DORIS SPOONER HALL EXPLORING THE ARTS</vt:lpstr>
    </vt:vector>
  </TitlesOfParts>
  <Company>Christopher Jordan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Chapters 14-16</dc:title>
  <dc:creator>Christopher Jordan</dc:creator>
  <cp:lastModifiedBy>Doris Hall</cp:lastModifiedBy>
  <cp:revision>88</cp:revision>
  <dcterms:created xsi:type="dcterms:W3CDTF">2006-09-29T02:16:54Z</dcterms:created>
  <dcterms:modified xsi:type="dcterms:W3CDTF">2022-08-08T16:51:16Z</dcterms:modified>
</cp:coreProperties>
</file>