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7" r:id="rId9"/>
    <p:sldId id="268" r:id="rId10"/>
    <p:sldId id="264" r:id="rId11"/>
    <p:sldId id="265" r:id="rId12"/>
    <p:sldId id="266"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C4E14"/>
    <a:srgbClr val="D3DD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114" d="100"/>
          <a:sy n="114" d="100"/>
        </p:scale>
        <p:origin x="47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8AC67-D0A1-AF29-B4AB-5EF68EF408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4776F25-EA17-9E3B-FC95-2611F6D891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52D2A7-4CFC-DAD6-4429-87B3AB88FBC3}"/>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5" name="Footer Placeholder 4">
            <a:extLst>
              <a:ext uri="{FF2B5EF4-FFF2-40B4-BE49-F238E27FC236}">
                <a16:creationId xmlns:a16="http://schemas.microsoft.com/office/drawing/2014/main" id="{D3612D00-6DF5-DBF2-FA2A-76D495B4D7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44A767-0A18-5100-8620-535D249772ED}"/>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4225228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A5D5-606A-01FF-A14D-8AC6BBE3C3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E4E419-E24D-9399-F23D-DC211F7DF3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7C2A1A-703E-81D1-BDE2-90960B1EBB97}"/>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5" name="Footer Placeholder 4">
            <a:extLst>
              <a:ext uri="{FF2B5EF4-FFF2-40B4-BE49-F238E27FC236}">
                <a16:creationId xmlns:a16="http://schemas.microsoft.com/office/drawing/2014/main" id="{1CB291AF-1A7E-F449-FD3A-50270A00FC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EAA054-766A-CB40-9A28-816493AA00F9}"/>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508034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DF856-906B-F59B-7C78-1990BD8DF66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BF7B3E-2395-6A11-9499-D83869364F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FD90DC-8E5A-83A9-E07B-3F432627779F}"/>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5" name="Footer Placeholder 4">
            <a:extLst>
              <a:ext uri="{FF2B5EF4-FFF2-40B4-BE49-F238E27FC236}">
                <a16:creationId xmlns:a16="http://schemas.microsoft.com/office/drawing/2014/main" id="{CD5E4B80-2E14-CC2B-630F-D74AC9BDE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C987EC-D948-2941-8249-7BEAB1B5F853}"/>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300648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7003D-574C-2163-F4ED-CE81F6A9121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9382F0C-3377-C81C-3570-58FD10720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D2597F-A2FE-D410-0DA8-2CDFB9AB4FB1}"/>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5" name="Footer Placeholder 4">
            <a:extLst>
              <a:ext uri="{FF2B5EF4-FFF2-40B4-BE49-F238E27FC236}">
                <a16:creationId xmlns:a16="http://schemas.microsoft.com/office/drawing/2014/main" id="{60F7FE3C-A265-1757-077E-22C23EC616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40C821-A372-04B1-2EBE-AD4A91349B1D}"/>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144380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EEF8E-3D03-15F9-E44E-B64E888428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BC35FFF-1786-1A0D-8C51-A17CE03F9B7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F25028-E84F-6F93-114A-74E33E46346F}"/>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5" name="Footer Placeholder 4">
            <a:extLst>
              <a:ext uri="{FF2B5EF4-FFF2-40B4-BE49-F238E27FC236}">
                <a16:creationId xmlns:a16="http://schemas.microsoft.com/office/drawing/2014/main" id="{7C1442FB-44BD-387D-0D63-594FECD140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76DB0-785E-7C56-B75E-2C32827C3EE4}"/>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1796758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767BF-52D0-608A-1AAB-1DA8D5C115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8F35EC-2323-E23F-E48C-F39E0CD5AA0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051F0C-33C6-1330-B14F-B581CADB42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3145D1-ADE0-23E8-DF97-82A3DC9B0D81}"/>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6" name="Footer Placeholder 5">
            <a:extLst>
              <a:ext uri="{FF2B5EF4-FFF2-40B4-BE49-F238E27FC236}">
                <a16:creationId xmlns:a16="http://schemas.microsoft.com/office/drawing/2014/main" id="{29AA7DFE-A1C9-869C-DC3A-33E19E2D9C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6D5675-66B2-6EFB-07CD-D7360D4E5E2E}"/>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155409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ABCF-2CBC-B7FC-9D28-A54EEE1EEEB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37DAAA-7D3F-4AD2-A91A-A5E26591AC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7B7423-7286-90EF-1134-0CA1ED57AF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17A92-80F2-A632-E9D4-F1182A4C79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8D7110-C236-9EBF-E977-13724EA215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3CF589-F2F5-67B1-4FDE-51A2C0D49DB9}"/>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8" name="Footer Placeholder 7">
            <a:extLst>
              <a:ext uri="{FF2B5EF4-FFF2-40B4-BE49-F238E27FC236}">
                <a16:creationId xmlns:a16="http://schemas.microsoft.com/office/drawing/2014/main" id="{3700D9F8-F4F0-AF3C-AA85-1F76A2A36C1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65713FF-7A92-9E83-2B70-9831F4CD9032}"/>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158130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EDBB4-A1A7-7FE9-E82E-A49E592A0EE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9A903C-0FAD-A9EB-1B71-12CB3CDE0775}"/>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4" name="Footer Placeholder 3">
            <a:extLst>
              <a:ext uri="{FF2B5EF4-FFF2-40B4-BE49-F238E27FC236}">
                <a16:creationId xmlns:a16="http://schemas.microsoft.com/office/drawing/2014/main" id="{F0A0781F-A172-C602-CCB7-A5303B8FBC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8052A2-71AD-7D9E-580B-FEB8F24A3F25}"/>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1259123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EECB7A-9169-D749-7352-656F28299CF9}"/>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3" name="Footer Placeholder 2">
            <a:extLst>
              <a:ext uri="{FF2B5EF4-FFF2-40B4-BE49-F238E27FC236}">
                <a16:creationId xmlns:a16="http://schemas.microsoft.com/office/drawing/2014/main" id="{FDE3E658-BF76-2CE8-1A19-7807D1C596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4BBC2C-BDE3-DC55-ADAD-6022BEE89A0B}"/>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275459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177C6-17B8-2AF7-89F9-F91B4CDC55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D2651E4-3AE3-A2ED-494B-C67676FF32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09835-DB3E-8F67-77CA-50710352EE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D02D7E-C8B2-CE0E-EE2E-970FDE7EFC28}"/>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6" name="Footer Placeholder 5">
            <a:extLst>
              <a:ext uri="{FF2B5EF4-FFF2-40B4-BE49-F238E27FC236}">
                <a16:creationId xmlns:a16="http://schemas.microsoft.com/office/drawing/2014/main" id="{B6C6C331-4E6D-0164-A8E6-4AF9656565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25106-F4A8-4B6A-A9B8-1C70E5B3A49E}"/>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2292782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F48EB-1E73-70DF-8AF8-2235BB64AA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B07706-1C31-D550-6887-AA2894A5AA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7F781A3-AD82-9220-D7BB-0E5F1F83BE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A88ADC-B898-CF94-A107-888AA1828A7C}"/>
              </a:ext>
            </a:extLst>
          </p:cNvPr>
          <p:cNvSpPr>
            <a:spLocks noGrp="1"/>
          </p:cNvSpPr>
          <p:nvPr>
            <p:ph type="dt" sz="half" idx="10"/>
          </p:nvPr>
        </p:nvSpPr>
        <p:spPr/>
        <p:txBody>
          <a:bodyPr/>
          <a:lstStyle/>
          <a:p>
            <a:fld id="{BF8BD72B-9BE5-413A-B5F2-F0FD54BF9A28}" type="datetimeFigureOut">
              <a:rPr lang="en-US" smtClean="0"/>
              <a:t>8/1/2023</a:t>
            </a:fld>
            <a:endParaRPr lang="en-US"/>
          </a:p>
        </p:txBody>
      </p:sp>
      <p:sp>
        <p:nvSpPr>
          <p:cNvPr id="6" name="Footer Placeholder 5">
            <a:extLst>
              <a:ext uri="{FF2B5EF4-FFF2-40B4-BE49-F238E27FC236}">
                <a16:creationId xmlns:a16="http://schemas.microsoft.com/office/drawing/2014/main" id="{77E92BFE-9099-2AD9-1291-AA0191375C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8619AB-B55D-660B-DD9A-04B0F5F29A82}"/>
              </a:ext>
            </a:extLst>
          </p:cNvPr>
          <p:cNvSpPr>
            <a:spLocks noGrp="1"/>
          </p:cNvSpPr>
          <p:nvPr>
            <p:ph type="sldNum" sz="quarter" idx="12"/>
          </p:nvPr>
        </p:nvSpPr>
        <p:spPr/>
        <p:txBody>
          <a:bodyPr/>
          <a:lstStyle/>
          <a:p>
            <a:fld id="{E98FFE85-09A6-47FE-82D7-97EFBE152DF4}" type="slidenum">
              <a:rPr lang="en-US" smtClean="0"/>
              <a:t>‹#›</a:t>
            </a:fld>
            <a:endParaRPr lang="en-US"/>
          </a:p>
        </p:txBody>
      </p:sp>
    </p:spTree>
    <p:extLst>
      <p:ext uri="{BB962C8B-B14F-4D97-AF65-F5344CB8AC3E}">
        <p14:creationId xmlns:p14="http://schemas.microsoft.com/office/powerpoint/2010/main" val="348478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90D4AF6-67FF-E818-CB5B-4FF115577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BBE12AC-AB92-BB31-2C20-6B729BAA85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EE5DCC-DF3A-BDC9-5455-9AE069AEF6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BD72B-9BE5-413A-B5F2-F0FD54BF9A28}" type="datetimeFigureOut">
              <a:rPr lang="en-US" smtClean="0"/>
              <a:t>8/1/2023</a:t>
            </a:fld>
            <a:endParaRPr lang="en-US"/>
          </a:p>
        </p:txBody>
      </p:sp>
      <p:sp>
        <p:nvSpPr>
          <p:cNvPr id="5" name="Footer Placeholder 4">
            <a:extLst>
              <a:ext uri="{FF2B5EF4-FFF2-40B4-BE49-F238E27FC236}">
                <a16:creationId xmlns:a16="http://schemas.microsoft.com/office/drawing/2014/main" id="{241A1750-3158-171A-6006-BAC9E94AE0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C60CC16-D5BD-8CF5-AB29-ABC45251D5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FFE85-09A6-47FE-82D7-97EFBE152DF4}" type="slidenum">
              <a:rPr lang="en-US" smtClean="0"/>
              <a:t>‹#›</a:t>
            </a:fld>
            <a:endParaRPr lang="en-US"/>
          </a:p>
        </p:txBody>
      </p:sp>
    </p:spTree>
    <p:extLst>
      <p:ext uri="{BB962C8B-B14F-4D97-AF65-F5344CB8AC3E}">
        <p14:creationId xmlns:p14="http://schemas.microsoft.com/office/powerpoint/2010/main" val="157255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epa.gov/laws-regulations/summary-clean-water-act" TargetMode="External"/><Relationship Id="rId2" Type="http://schemas.openxmlformats.org/officeDocument/2006/relationships/hyperlink" Target="https://www.epa.gov/laws-regulations/summary-clean-air-act"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463A2-4121-7AA5-CEE6-7AA38EA831F7}"/>
              </a:ext>
            </a:extLst>
          </p:cNvPr>
          <p:cNvSpPr>
            <a:spLocks noGrp="1"/>
          </p:cNvSpPr>
          <p:nvPr>
            <p:ph type="title"/>
          </p:nvPr>
        </p:nvSpPr>
        <p:spPr>
          <a:xfrm>
            <a:off x="-2458403" y="298909"/>
            <a:ext cx="10515600" cy="953440"/>
          </a:xfrm>
          <a:effectLst>
            <a:glow rad="101600">
              <a:schemeClr val="accent4">
                <a:satMod val="175000"/>
                <a:alpha val="40000"/>
              </a:schemeClr>
            </a:glow>
            <a:outerShdw blurRad="50800" dist="38100" algn="l" rotWithShape="0">
              <a:prstClr val="black">
                <a:alpha val="40000"/>
              </a:prstClr>
            </a:outerShdw>
          </a:effectLst>
        </p:spPr>
        <p:txBody>
          <a:bodyPr>
            <a:noAutofit/>
          </a:bodyPr>
          <a:lstStyle/>
          <a:p>
            <a:pPr algn="ctr"/>
            <a:r>
              <a:rPr lang="en-US" b="1" dirty="0"/>
              <a:t>Environmental Science</a:t>
            </a:r>
            <a:br>
              <a:rPr lang="en-US" b="1" dirty="0"/>
            </a:br>
            <a:endParaRPr lang="en-US" b="1" dirty="0"/>
          </a:p>
        </p:txBody>
      </p:sp>
      <p:sp>
        <p:nvSpPr>
          <p:cNvPr id="6" name="Isosceles Triangle 5">
            <a:extLst>
              <a:ext uri="{FF2B5EF4-FFF2-40B4-BE49-F238E27FC236}">
                <a16:creationId xmlns:a16="http://schemas.microsoft.com/office/drawing/2014/main" id="{52747C54-5F91-78B3-8096-8F41AC9DAC39}"/>
              </a:ext>
            </a:extLst>
          </p:cNvPr>
          <p:cNvSpPr/>
          <p:nvPr/>
        </p:nvSpPr>
        <p:spPr>
          <a:xfrm rot="3874203">
            <a:off x="1238391" y="933085"/>
            <a:ext cx="1031555" cy="1936055"/>
          </a:xfrm>
          <a:prstGeom prst="triangle">
            <a:avLst>
              <a:gd name="adj" fmla="val 10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80C3F28-AA31-DF74-AE22-E7CCDFDEA871}"/>
              </a:ext>
            </a:extLst>
          </p:cNvPr>
          <p:cNvSpPr/>
          <p:nvPr/>
        </p:nvSpPr>
        <p:spPr>
          <a:xfrm>
            <a:off x="796413" y="1728207"/>
            <a:ext cx="5157018" cy="5176685"/>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0698C293-E4C7-E38E-5935-0A564402794A}"/>
              </a:ext>
            </a:extLst>
          </p:cNvPr>
          <p:cNvSpPr/>
          <p:nvPr/>
        </p:nvSpPr>
        <p:spPr>
          <a:xfrm rot="2926528">
            <a:off x="870574" y="1174588"/>
            <a:ext cx="1031555" cy="2016416"/>
          </a:xfrm>
          <a:prstGeom prst="triangle">
            <a:avLst>
              <a:gd name="adj" fmla="val 100000"/>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oon 9">
            <a:extLst>
              <a:ext uri="{FF2B5EF4-FFF2-40B4-BE49-F238E27FC236}">
                <a16:creationId xmlns:a16="http://schemas.microsoft.com/office/drawing/2014/main" id="{C45A3E64-E0A8-9368-5FA9-340E9622A215}"/>
              </a:ext>
            </a:extLst>
          </p:cNvPr>
          <p:cNvSpPr/>
          <p:nvPr/>
        </p:nvSpPr>
        <p:spPr>
          <a:xfrm rot="2449170">
            <a:off x="1218027" y="1446694"/>
            <a:ext cx="570435" cy="2195657"/>
          </a:xfrm>
          <a:prstGeom prst="mo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oon 13">
            <a:extLst>
              <a:ext uri="{FF2B5EF4-FFF2-40B4-BE49-F238E27FC236}">
                <a16:creationId xmlns:a16="http://schemas.microsoft.com/office/drawing/2014/main" id="{329CB01B-4C48-FC4B-7548-2F4646EDBBC6}"/>
              </a:ext>
            </a:extLst>
          </p:cNvPr>
          <p:cNvSpPr/>
          <p:nvPr/>
        </p:nvSpPr>
        <p:spPr>
          <a:xfrm rot="2449170">
            <a:off x="1299516" y="1720887"/>
            <a:ext cx="570435" cy="2195657"/>
          </a:xfrm>
          <a:prstGeom prst="mo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Moon 14">
            <a:extLst>
              <a:ext uri="{FF2B5EF4-FFF2-40B4-BE49-F238E27FC236}">
                <a16:creationId xmlns:a16="http://schemas.microsoft.com/office/drawing/2014/main" id="{D026B958-7046-A6A1-0B10-5E8D3CD68251}"/>
              </a:ext>
            </a:extLst>
          </p:cNvPr>
          <p:cNvSpPr/>
          <p:nvPr/>
        </p:nvSpPr>
        <p:spPr>
          <a:xfrm rot="16579655">
            <a:off x="2684823" y="5500922"/>
            <a:ext cx="457187" cy="2008077"/>
          </a:xfrm>
          <a:prstGeom prst="moon">
            <a:avLst>
              <a:gd name="adj" fmla="val 60813"/>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
            <a:extLst>
              <a:ext uri="{FF2B5EF4-FFF2-40B4-BE49-F238E27FC236}">
                <a16:creationId xmlns:a16="http://schemas.microsoft.com/office/drawing/2014/main" id="{AE02B3A3-4FFD-D8B0-DB23-61CD4647958E}"/>
              </a:ext>
            </a:extLst>
          </p:cNvPr>
          <p:cNvSpPr txBox="1">
            <a:spLocks/>
          </p:cNvSpPr>
          <p:nvPr/>
        </p:nvSpPr>
        <p:spPr>
          <a:xfrm>
            <a:off x="3708494" y="932089"/>
            <a:ext cx="7832244" cy="580774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3200" b="1" dirty="0">
                <a:latin typeface="+mj-lt"/>
                <a:cs typeface="Arial" panose="020B0604020202020204" pitchFamily="34" charset="0"/>
              </a:rPr>
              <a:t>Chapter 1 Learning Objectives</a:t>
            </a:r>
          </a:p>
          <a:p>
            <a:pPr marL="0" indent="0">
              <a:lnSpc>
                <a:spcPct val="100000"/>
              </a:lnSpc>
              <a:buNone/>
            </a:pPr>
            <a:r>
              <a:rPr lang="en-US" sz="2400" i="1" dirty="0"/>
              <a:t>After completing this chapter, you will be able to:</a:t>
            </a:r>
          </a:p>
          <a:p>
            <a:pPr>
              <a:lnSpc>
                <a:spcPct val="100000"/>
              </a:lnSpc>
              <a:spcBef>
                <a:spcPts val="0"/>
              </a:spcBef>
            </a:pPr>
            <a:r>
              <a:rPr lang="en-US" sz="2400" dirty="0"/>
              <a:t>Discuss a brief history of environmental science.</a:t>
            </a:r>
          </a:p>
          <a:p>
            <a:pPr>
              <a:lnSpc>
                <a:spcPct val="100000"/>
              </a:lnSpc>
              <a:spcBef>
                <a:spcPts val="0"/>
              </a:spcBef>
            </a:pPr>
            <a:endParaRPr lang="en-US" sz="2400" dirty="0"/>
          </a:p>
          <a:p>
            <a:pPr>
              <a:lnSpc>
                <a:spcPct val="100000"/>
              </a:lnSpc>
              <a:spcBef>
                <a:spcPts val="0"/>
              </a:spcBef>
            </a:pPr>
            <a:r>
              <a:rPr lang="en-US" sz="2400" dirty="0"/>
              <a:t>Explain the basic characteristics of life forms.</a:t>
            </a:r>
          </a:p>
          <a:p>
            <a:pPr>
              <a:lnSpc>
                <a:spcPct val="100000"/>
              </a:lnSpc>
              <a:spcBef>
                <a:spcPts val="0"/>
              </a:spcBef>
            </a:pPr>
            <a:endParaRPr lang="en-US" sz="2400" dirty="0"/>
          </a:p>
          <a:p>
            <a:pPr>
              <a:lnSpc>
                <a:spcPct val="100000"/>
              </a:lnSpc>
              <a:spcBef>
                <a:spcPts val="0"/>
              </a:spcBef>
            </a:pPr>
            <a:r>
              <a:rPr lang="en-US" sz="2400" dirty="0"/>
              <a:t>Identify renewable and non-renewable energy resources, and their hazards and impacts. </a:t>
            </a:r>
          </a:p>
          <a:p>
            <a:pPr marL="0" indent="0">
              <a:lnSpc>
                <a:spcPct val="100000"/>
              </a:lnSpc>
              <a:spcBef>
                <a:spcPts val="0"/>
              </a:spcBef>
              <a:buNone/>
            </a:pPr>
            <a:endParaRPr lang="en-US" sz="2400" dirty="0"/>
          </a:p>
          <a:p>
            <a:pPr>
              <a:lnSpc>
                <a:spcPct val="100000"/>
              </a:lnSpc>
              <a:spcBef>
                <a:spcPts val="0"/>
              </a:spcBef>
            </a:pPr>
            <a:r>
              <a:rPr lang="en-US" sz="2400" dirty="0"/>
              <a:t>Differentiate among various environmental stressors and their impact on biodiversity.</a:t>
            </a:r>
          </a:p>
          <a:p>
            <a:pPr marL="0" indent="0">
              <a:lnSpc>
                <a:spcPct val="100000"/>
              </a:lnSpc>
              <a:spcBef>
                <a:spcPts val="0"/>
              </a:spcBef>
              <a:buNone/>
            </a:pPr>
            <a:endParaRPr lang="en-US" sz="2400" dirty="0"/>
          </a:p>
          <a:p>
            <a:pPr>
              <a:lnSpc>
                <a:spcPct val="100000"/>
              </a:lnSpc>
              <a:spcBef>
                <a:spcPts val="0"/>
              </a:spcBef>
            </a:pPr>
            <a:r>
              <a:rPr lang="en-US" sz="2400" dirty="0"/>
              <a:t>Explain the role of human beings on the environment and its ecosystems.</a:t>
            </a:r>
          </a:p>
          <a:p>
            <a:pPr marL="0" indent="0">
              <a:buNone/>
            </a:pPr>
            <a:endParaRPr lang="en-US" altLang="en-US" sz="3200" b="1" dirty="0">
              <a:latin typeface="Arial" panose="020B0604020202020204" pitchFamily="34" charset="0"/>
              <a:cs typeface="Arial" panose="020B0604020202020204" pitchFamily="34" charset="0"/>
            </a:endParaRPr>
          </a:p>
        </p:txBody>
      </p:sp>
      <p:sp>
        <p:nvSpPr>
          <p:cNvPr id="3" name="Moon 2">
            <a:extLst>
              <a:ext uri="{FF2B5EF4-FFF2-40B4-BE49-F238E27FC236}">
                <a16:creationId xmlns:a16="http://schemas.microsoft.com/office/drawing/2014/main" id="{38EBC130-410C-29EE-A1D2-C2BF3C20FA3C}"/>
              </a:ext>
            </a:extLst>
          </p:cNvPr>
          <p:cNvSpPr/>
          <p:nvPr/>
        </p:nvSpPr>
        <p:spPr>
          <a:xfrm rot="17129973">
            <a:off x="2209570" y="4865262"/>
            <a:ext cx="457200" cy="1592393"/>
          </a:xfrm>
          <a:prstGeom prst="moon">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99CC2AE-885F-1E7C-8615-51EBE4D855B6}"/>
              </a:ext>
            </a:extLst>
          </p:cNvPr>
          <p:cNvPicPr>
            <a:picLocks noChangeAspect="1"/>
          </p:cNvPicPr>
          <p:nvPr/>
        </p:nvPicPr>
        <p:blipFill>
          <a:blip r:embed="rId2"/>
          <a:stretch>
            <a:fillRect/>
          </a:stretch>
        </p:blipFill>
        <p:spPr>
          <a:xfrm>
            <a:off x="191759" y="945573"/>
            <a:ext cx="3446044" cy="4733526"/>
          </a:xfrm>
          <a:prstGeom prst="rect">
            <a:avLst/>
          </a:prstGeom>
        </p:spPr>
      </p:pic>
    </p:spTree>
    <p:extLst>
      <p:ext uri="{BB962C8B-B14F-4D97-AF65-F5344CB8AC3E}">
        <p14:creationId xmlns:p14="http://schemas.microsoft.com/office/powerpoint/2010/main" val="3278296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28756-6C92-415D-ABE6-BB07E0699834}"/>
              </a:ext>
            </a:extLst>
          </p:cNvPr>
          <p:cNvSpPr>
            <a:spLocks noGrp="1"/>
          </p:cNvSpPr>
          <p:nvPr>
            <p:ph type="title"/>
          </p:nvPr>
        </p:nvSpPr>
        <p:spPr>
          <a:xfrm>
            <a:off x="176169" y="78183"/>
            <a:ext cx="10515600" cy="1325563"/>
          </a:xfrm>
          <a:effectLst>
            <a:outerShdw blurRad="50800" dist="38100" algn="l" rotWithShape="0">
              <a:prstClr val="black">
                <a:alpha val="40000"/>
              </a:prstClr>
            </a:outerShdw>
          </a:effectLst>
        </p:spPr>
        <p:txBody>
          <a:bodyPr/>
          <a:lstStyle/>
          <a:p>
            <a:r>
              <a:rPr lang="en-US" sz="3600" dirty="0"/>
              <a:t>Environmental Hazards</a:t>
            </a:r>
            <a:br>
              <a:rPr lang="en-US" dirty="0"/>
            </a:br>
            <a:endParaRPr lang="en-US" dirty="0"/>
          </a:p>
        </p:txBody>
      </p:sp>
      <p:sp>
        <p:nvSpPr>
          <p:cNvPr id="3" name="Content Placeholder 2">
            <a:extLst>
              <a:ext uri="{FF2B5EF4-FFF2-40B4-BE49-F238E27FC236}">
                <a16:creationId xmlns:a16="http://schemas.microsoft.com/office/drawing/2014/main" id="{7DBA804E-3742-498A-A8F4-0A1A79697A2C}"/>
              </a:ext>
            </a:extLst>
          </p:cNvPr>
          <p:cNvSpPr>
            <a:spLocks noGrp="1"/>
          </p:cNvSpPr>
          <p:nvPr>
            <p:ph idx="1"/>
          </p:nvPr>
        </p:nvSpPr>
        <p:spPr>
          <a:xfrm>
            <a:off x="277091" y="994353"/>
            <a:ext cx="10924310" cy="5643995"/>
          </a:xfrm>
        </p:spPr>
        <p:txBody>
          <a:bodyPr>
            <a:normAutofit lnSpcReduction="10000"/>
          </a:bodyPr>
          <a:lstStyle/>
          <a:p>
            <a:r>
              <a:rPr lang="en-US" sz="2400" b="1" i="1" dirty="0"/>
              <a:t>Biological hazards</a:t>
            </a:r>
            <a:r>
              <a:rPr lang="en-US" sz="2400" dirty="0"/>
              <a:t> are caused by a variety of organisms belonging to the six kingdoms of life. The effect of biological hazards such as physiological changes, responses to stimuli, reproductive behavior, and diseases, could cause short (acute) and or long-term (chronic) damage to life forms.</a:t>
            </a:r>
          </a:p>
          <a:p>
            <a:endParaRPr lang="en-US" sz="2400" dirty="0"/>
          </a:p>
          <a:p>
            <a:r>
              <a:rPr lang="en-US" sz="2400" b="1" i="1" dirty="0"/>
              <a:t>Chemical hazards</a:t>
            </a:r>
            <a:r>
              <a:rPr lang="en-US" sz="2400" dirty="0"/>
              <a:t> are mainly two kinds – inorganic such as toxic metals. The chemical hazards are toxic which affects the living organisms and their habitats including the water, air, and soil quality.  </a:t>
            </a:r>
          </a:p>
          <a:p>
            <a:endParaRPr lang="en-US" sz="2400" dirty="0"/>
          </a:p>
          <a:p>
            <a:r>
              <a:rPr lang="en-US" sz="2400" b="1" i="1" dirty="0"/>
              <a:t>Physical hazards</a:t>
            </a:r>
            <a:r>
              <a:rPr lang="en-US" sz="2400" dirty="0"/>
              <a:t> ranging from a wet floor in buildings, foul odor in the air, depth in water bodies, and extreme temperatures cause thermal pollution. </a:t>
            </a:r>
          </a:p>
          <a:p>
            <a:endParaRPr lang="en-US" sz="2400" dirty="0"/>
          </a:p>
          <a:p>
            <a:r>
              <a:rPr lang="en-US" sz="2400" b="1" i="1" dirty="0"/>
              <a:t>Natural disasters</a:t>
            </a:r>
            <a:r>
              <a:rPr lang="en-US" sz="2400" dirty="0"/>
              <a:t> such as hurricanes, tornadoes, earthquakes, and volcano eruptions, cause loss of life and biodiversity, disrupt the harmony in ecosystems, reduce the productivity of food chains and food webs, and damage the environmental quality.</a:t>
            </a:r>
          </a:p>
          <a:p>
            <a:endParaRPr lang="en-US" sz="2400" dirty="0"/>
          </a:p>
          <a:p>
            <a:endParaRPr lang="en-US" sz="2400" dirty="0"/>
          </a:p>
        </p:txBody>
      </p:sp>
    </p:spTree>
    <p:extLst>
      <p:ext uri="{BB962C8B-B14F-4D97-AF65-F5344CB8AC3E}">
        <p14:creationId xmlns:p14="http://schemas.microsoft.com/office/powerpoint/2010/main" val="1819178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636C1-2119-459C-824F-0B5915B6BDBF}"/>
              </a:ext>
            </a:extLst>
          </p:cNvPr>
          <p:cNvSpPr>
            <a:spLocks noGrp="1"/>
          </p:cNvSpPr>
          <p:nvPr>
            <p:ph idx="1"/>
          </p:nvPr>
        </p:nvSpPr>
        <p:spPr>
          <a:xfrm>
            <a:off x="225137" y="329334"/>
            <a:ext cx="11246426" cy="5448012"/>
          </a:xfrm>
          <a:effectLst/>
        </p:spPr>
        <p:txBody>
          <a:bodyPr>
            <a:normAutofit/>
          </a:bodyPr>
          <a:lstStyle/>
          <a:p>
            <a:r>
              <a:rPr lang="en-US" sz="2400" b="1" i="1" dirty="0"/>
              <a:t>Anthropogenic toxins </a:t>
            </a:r>
            <a:r>
              <a:rPr lang="en-US" sz="2400" dirty="0"/>
              <a:t>and their distribution in the environment and among the biota are due to human activities which eventually damage the natural resources and human health.</a:t>
            </a:r>
          </a:p>
          <a:p>
            <a:pPr marL="0" indent="0" algn="ctr">
              <a:buNone/>
            </a:pPr>
            <a:endParaRPr lang="en-US" dirty="0"/>
          </a:p>
          <a:p>
            <a:pPr marL="0" indent="0" algn="ctr">
              <a:buNone/>
            </a:pPr>
            <a:endParaRPr lang="en-US" sz="2400" dirty="0"/>
          </a:p>
        </p:txBody>
      </p:sp>
      <p:pic>
        <p:nvPicPr>
          <p:cNvPr id="5124" name="Picture 4" descr="image">
            <a:extLst>
              <a:ext uri="{FF2B5EF4-FFF2-40B4-BE49-F238E27FC236}">
                <a16:creationId xmlns:a16="http://schemas.microsoft.com/office/drawing/2014/main" id="{EEE7B15A-FFEC-4CE9-B1D8-8DA2E787EC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9455" y="2659333"/>
            <a:ext cx="5176403" cy="32283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BD05C97-E67B-4F90-A434-C166FFA432EA}"/>
              </a:ext>
            </a:extLst>
          </p:cNvPr>
          <p:cNvSpPr txBox="1"/>
          <p:nvPr/>
        </p:nvSpPr>
        <p:spPr>
          <a:xfrm>
            <a:off x="1894608" y="5777346"/>
            <a:ext cx="5482937" cy="307777"/>
          </a:xfrm>
          <a:prstGeom prst="rect">
            <a:avLst/>
          </a:prstGeom>
          <a:noFill/>
        </p:spPr>
        <p:txBody>
          <a:bodyPr wrap="square" rtlCol="0">
            <a:spAutoFit/>
          </a:bodyPr>
          <a:lstStyle/>
          <a:p>
            <a:r>
              <a:rPr lang="en-US" sz="1400" dirty="0"/>
              <a:t>Figure 1.10</a:t>
            </a:r>
          </a:p>
        </p:txBody>
      </p:sp>
      <p:sp>
        <p:nvSpPr>
          <p:cNvPr id="8" name="TextBox 7">
            <a:extLst>
              <a:ext uri="{FF2B5EF4-FFF2-40B4-BE49-F238E27FC236}">
                <a16:creationId xmlns:a16="http://schemas.microsoft.com/office/drawing/2014/main" id="{E4CE6F0D-2DC0-4856-AB68-6A76E82A694F}"/>
              </a:ext>
            </a:extLst>
          </p:cNvPr>
          <p:cNvSpPr txBox="1"/>
          <p:nvPr/>
        </p:nvSpPr>
        <p:spPr>
          <a:xfrm>
            <a:off x="862445" y="1828562"/>
            <a:ext cx="9885218" cy="1600438"/>
          </a:xfrm>
          <a:prstGeom prst="rect">
            <a:avLst/>
          </a:prstGeom>
          <a:noFill/>
          <a:effectLst>
            <a:outerShdw blurRad="50800" dist="38100" algn="l" rotWithShape="0">
              <a:prstClr val="black">
                <a:alpha val="40000"/>
              </a:prstClr>
            </a:outerShdw>
          </a:effectLst>
        </p:spPr>
        <p:txBody>
          <a:bodyPr wrap="square" rtlCol="0">
            <a:spAutoFit/>
          </a:bodyPr>
          <a:lstStyle/>
          <a:p>
            <a:pPr algn="ctr"/>
            <a:r>
              <a:rPr lang="en-US" sz="4000" b="1" dirty="0">
                <a:latin typeface="+mj-lt"/>
              </a:rPr>
              <a:t>Non-Renewable and Renewable Energy Sources</a:t>
            </a:r>
          </a:p>
          <a:p>
            <a:pPr algn="ctr"/>
            <a:endParaRPr lang="en-US" sz="4000" b="1" dirty="0">
              <a:latin typeface="+mj-lt"/>
            </a:endParaRPr>
          </a:p>
          <a:p>
            <a:endParaRPr lang="en-US" dirty="0"/>
          </a:p>
        </p:txBody>
      </p:sp>
    </p:spTree>
    <p:extLst>
      <p:ext uri="{BB962C8B-B14F-4D97-AF65-F5344CB8AC3E}">
        <p14:creationId xmlns:p14="http://schemas.microsoft.com/office/powerpoint/2010/main" val="1615725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16D324-B89E-451E-991E-783841D9CF82}"/>
              </a:ext>
            </a:extLst>
          </p:cNvPr>
          <p:cNvSpPr>
            <a:spLocks noGrp="1"/>
          </p:cNvSpPr>
          <p:nvPr>
            <p:ph idx="1"/>
          </p:nvPr>
        </p:nvSpPr>
        <p:spPr>
          <a:xfrm>
            <a:off x="297873" y="890442"/>
            <a:ext cx="10515600" cy="5697393"/>
          </a:xfrm>
        </p:spPr>
        <p:txBody>
          <a:bodyPr>
            <a:normAutofit/>
          </a:bodyPr>
          <a:lstStyle/>
          <a:p>
            <a:r>
              <a:rPr lang="en-US" sz="2400" b="1" i="1" dirty="0"/>
              <a:t>Non-renewable energy </a:t>
            </a:r>
            <a:r>
              <a:rPr lang="en-US" sz="2400" dirty="0"/>
              <a:t>sources are those that cannot be easily replenished in a short time, making them finite and unsustainable in the long run. </a:t>
            </a:r>
          </a:p>
          <a:p>
            <a:endParaRPr lang="en-US" sz="2400" dirty="0"/>
          </a:p>
          <a:p>
            <a:r>
              <a:rPr lang="en-US" sz="2400" b="1" i="1" dirty="0"/>
              <a:t>Fossil fuels </a:t>
            </a:r>
            <a:r>
              <a:rPr lang="en-US" sz="2400" dirty="0"/>
              <a:t>are generally the remains of plants and animals that died millions of years ago and are found deep underground.  These fuels may include coal, oil, and natural gas. Tar sands and shale gas are also considered non-renewable energy resources.</a:t>
            </a:r>
          </a:p>
          <a:p>
            <a:endParaRPr lang="en-US" sz="2400" dirty="0"/>
          </a:p>
          <a:p>
            <a:r>
              <a:rPr lang="en-US" sz="2400" b="1" i="1" dirty="0"/>
              <a:t>Nuclear energy </a:t>
            </a:r>
            <a:r>
              <a:rPr lang="en-US" sz="2400" dirty="0"/>
              <a:t>produced by splitting atoms of uranium or plutonium is a process called nuclear fission. From such an exothermic process, the liberated heat is used to generate electricity.</a:t>
            </a:r>
          </a:p>
        </p:txBody>
      </p:sp>
    </p:spTree>
    <p:extLst>
      <p:ext uri="{BB962C8B-B14F-4D97-AF65-F5344CB8AC3E}">
        <p14:creationId xmlns:p14="http://schemas.microsoft.com/office/powerpoint/2010/main" val="310021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9F50F-50B9-454E-AEE7-0B87423B17A6}"/>
              </a:ext>
            </a:extLst>
          </p:cNvPr>
          <p:cNvSpPr>
            <a:spLocks noGrp="1"/>
          </p:cNvSpPr>
          <p:nvPr>
            <p:ph type="title"/>
          </p:nvPr>
        </p:nvSpPr>
        <p:spPr>
          <a:xfrm>
            <a:off x="100446" y="-166254"/>
            <a:ext cx="10515600" cy="1325563"/>
          </a:xfrm>
          <a:effectLst>
            <a:glow rad="139700">
              <a:schemeClr val="accent6">
                <a:satMod val="175000"/>
                <a:alpha val="40000"/>
              </a:schemeClr>
            </a:glow>
            <a:outerShdw blurRad="50800" dist="38100" algn="l" rotWithShape="0">
              <a:prstClr val="black">
                <a:alpha val="40000"/>
              </a:prstClr>
            </a:outerShdw>
            <a:softEdge rad="12700"/>
          </a:effectLst>
        </p:spPr>
        <p:txBody>
          <a:bodyPr>
            <a:normAutofit/>
          </a:bodyPr>
          <a:lstStyle/>
          <a:p>
            <a:r>
              <a:rPr lang="en-US" sz="3600" dirty="0">
                <a:solidFill>
                  <a:schemeClr val="accent2">
                    <a:lumMod val="75000"/>
                  </a:schemeClr>
                </a:solidFill>
              </a:rPr>
              <a:t>Renewable Energy Sources</a:t>
            </a:r>
          </a:p>
        </p:txBody>
      </p:sp>
      <p:sp>
        <p:nvSpPr>
          <p:cNvPr id="3" name="Content Placeholder 2">
            <a:extLst>
              <a:ext uri="{FF2B5EF4-FFF2-40B4-BE49-F238E27FC236}">
                <a16:creationId xmlns:a16="http://schemas.microsoft.com/office/drawing/2014/main" id="{B58A82A9-43D8-4128-A1CE-B1ACBF102B0E}"/>
              </a:ext>
            </a:extLst>
          </p:cNvPr>
          <p:cNvSpPr>
            <a:spLocks noGrp="1"/>
          </p:cNvSpPr>
          <p:nvPr>
            <p:ph idx="1"/>
          </p:nvPr>
        </p:nvSpPr>
        <p:spPr>
          <a:xfrm>
            <a:off x="100446" y="858475"/>
            <a:ext cx="11620499" cy="6487898"/>
          </a:xfrm>
        </p:spPr>
        <p:txBody>
          <a:bodyPr>
            <a:normAutofit fontScale="25000" lnSpcReduction="20000"/>
          </a:bodyPr>
          <a:lstStyle/>
          <a:p>
            <a:pPr>
              <a:lnSpc>
                <a:spcPct val="110000"/>
              </a:lnSpc>
            </a:pPr>
            <a:r>
              <a:rPr lang="en-US" sz="9600" b="1" i="1" dirty="0">
                <a:solidFill>
                  <a:schemeClr val="accent2">
                    <a:lumMod val="75000"/>
                  </a:schemeClr>
                </a:solidFill>
              </a:rPr>
              <a:t>Renewable energy</a:t>
            </a:r>
            <a:r>
              <a:rPr lang="en-US" sz="9600" dirty="0">
                <a:solidFill>
                  <a:schemeClr val="accent2">
                    <a:lumMod val="75000"/>
                  </a:schemeClr>
                </a:solidFill>
              </a:rPr>
              <a:t> </a:t>
            </a:r>
            <a:r>
              <a:rPr lang="en-US" sz="9600" dirty="0"/>
              <a:t>sources are those that can be refilled naturally and in a relatively short time or at continuous bases (solar, wind). These energy resources are sustainable and reusable, environmentally </a:t>
            </a:r>
            <a:r>
              <a:rPr lang="en-US" sz="9200" dirty="0"/>
              <a:t>friendly</a:t>
            </a:r>
            <a:r>
              <a:rPr lang="en-US" sz="9600" dirty="0"/>
              <a:t>, and carbon footprint-reducing agents.</a:t>
            </a:r>
          </a:p>
          <a:p>
            <a:pPr>
              <a:lnSpc>
                <a:spcPct val="110000"/>
              </a:lnSpc>
            </a:pPr>
            <a:endParaRPr lang="en-US" sz="9600" dirty="0"/>
          </a:p>
          <a:p>
            <a:pPr>
              <a:lnSpc>
                <a:spcPct val="110000"/>
              </a:lnSpc>
            </a:pPr>
            <a:r>
              <a:rPr lang="en-US" sz="9600" b="1" i="1" dirty="0">
                <a:solidFill>
                  <a:schemeClr val="accent2">
                    <a:lumMod val="75000"/>
                  </a:schemeClr>
                </a:solidFill>
              </a:rPr>
              <a:t>Solar energy </a:t>
            </a:r>
            <a:r>
              <a:rPr lang="en-US" sz="9600" dirty="0"/>
              <a:t>is generated by capturing solar radiation from the sun using solar panels. This can be used to generate electricity, water heating, or provide energy for a range of other applications.</a:t>
            </a:r>
          </a:p>
          <a:p>
            <a:pPr>
              <a:lnSpc>
                <a:spcPct val="110000"/>
              </a:lnSpc>
            </a:pPr>
            <a:endParaRPr lang="en-US" sz="9600" dirty="0"/>
          </a:p>
          <a:p>
            <a:pPr>
              <a:lnSpc>
                <a:spcPct val="110000"/>
              </a:lnSpc>
            </a:pPr>
            <a:r>
              <a:rPr lang="en-US" sz="9600" b="1" i="1" dirty="0">
                <a:solidFill>
                  <a:schemeClr val="accent2">
                    <a:lumMod val="75000"/>
                  </a:schemeClr>
                </a:solidFill>
              </a:rPr>
              <a:t>Wind turbines </a:t>
            </a:r>
            <a:r>
              <a:rPr lang="en-US" sz="9600" dirty="0"/>
              <a:t>generate electricity by harnessing the power of the wind.  </a:t>
            </a:r>
            <a:r>
              <a:rPr lang="en-US" sz="9600" b="1" i="1" dirty="0">
                <a:solidFill>
                  <a:schemeClr val="accent2">
                    <a:lumMod val="75000"/>
                  </a:schemeClr>
                </a:solidFill>
              </a:rPr>
              <a:t>Hydroelectric power </a:t>
            </a:r>
            <a:r>
              <a:rPr lang="en-US" sz="9600" dirty="0"/>
              <a:t>is generated by capturing the energy of falling water to turn turbines and generate electricity.</a:t>
            </a:r>
          </a:p>
          <a:p>
            <a:pPr marL="0" indent="0">
              <a:lnSpc>
                <a:spcPct val="110000"/>
              </a:lnSpc>
              <a:buNone/>
            </a:pPr>
            <a:endParaRPr lang="en-US" sz="9600" dirty="0"/>
          </a:p>
          <a:p>
            <a:pPr>
              <a:lnSpc>
                <a:spcPct val="110000"/>
              </a:lnSpc>
            </a:pPr>
            <a:r>
              <a:rPr lang="en-US" sz="9600" b="1" i="1" dirty="0">
                <a:solidFill>
                  <a:schemeClr val="accent2">
                    <a:lumMod val="75000"/>
                  </a:schemeClr>
                </a:solidFill>
              </a:rPr>
              <a:t>Geothermal energy </a:t>
            </a:r>
            <a:r>
              <a:rPr lang="en-US" sz="9600" dirty="0"/>
              <a:t>is generated by capturing the heat of the Earth’s interior to generate electricity or heat buildings.  </a:t>
            </a:r>
            <a:r>
              <a:rPr lang="en-US" sz="9600" b="1" i="1" dirty="0">
                <a:solidFill>
                  <a:schemeClr val="accent2">
                    <a:lumMod val="75000"/>
                  </a:schemeClr>
                </a:solidFill>
              </a:rPr>
              <a:t>Biomass energy </a:t>
            </a:r>
            <a:r>
              <a:rPr lang="en-US" sz="9600" dirty="0"/>
              <a:t>is generated by burning organic materials such as wood, agricultural waste, and other plant-based substances. </a:t>
            </a:r>
          </a:p>
          <a:p>
            <a:pPr>
              <a:lnSpc>
                <a:spcPct val="110000"/>
              </a:lnSpc>
            </a:pPr>
            <a:endParaRPr lang="en-US" sz="7400" dirty="0"/>
          </a:p>
          <a:p>
            <a:endParaRPr lang="en-US" sz="2400" dirty="0"/>
          </a:p>
        </p:txBody>
      </p:sp>
    </p:spTree>
    <p:extLst>
      <p:ext uri="{BB962C8B-B14F-4D97-AF65-F5344CB8AC3E}">
        <p14:creationId xmlns:p14="http://schemas.microsoft.com/office/powerpoint/2010/main" val="15673636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346450D-883D-4EB2-8B1F-3BFEF9269797}"/>
              </a:ext>
            </a:extLst>
          </p:cNvPr>
          <p:cNvSpPr txBox="1"/>
          <p:nvPr/>
        </p:nvSpPr>
        <p:spPr>
          <a:xfrm>
            <a:off x="4038787" y="176645"/>
            <a:ext cx="3948546" cy="923330"/>
          </a:xfrm>
          <a:prstGeom prst="rect">
            <a:avLst/>
          </a:prstGeom>
          <a:noFill/>
          <a:effectLst>
            <a:outerShdw blurRad="50800" dist="38100" algn="l" rotWithShape="0">
              <a:prstClr val="black">
                <a:alpha val="40000"/>
              </a:prstClr>
            </a:outerShdw>
          </a:effectLst>
        </p:spPr>
        <p:txBody>
          <a:bodyPr wrap="square" rtlCol="0">
            <a:spAutoFit/>
          </a:bodyPr>
          <a:lstStyle/>
          <a:p>
            <a:r>
              <a:rPr lang="en-US" sz="3600" b="1" dirty="0">
                <a:latin typeface="+mj-lt"/>
              </a:rPr>
              <a:t>Nutrient Cycles</a:t>
            </a:r>
          </a:p>
          <a:p>
            <a:endParaRPr lang="en-US" dirty="0"/>
          </a:p>
        </p:txBody>
      </p:sp>
      <p:pic>
        <p:nvPicPr>
          <p:cNvPr id="1026" name="Picture 2" descr="image">
            <a:extLst>
              <a:ext uri="{FF2B5EF4-FFF2-40B4-BE49-F238E27FC236}">
                <a16:creationId xmlns:a16="http://schemas.microsoft.com/office/drawing/2014/main" id="{841190AC-B99A-4D84-B9DE-2705015D1D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821" y="727364"/>
            <a:ext cx="5122718" cy="42445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DCEDE9F-1935-4271-A639-1E5CA3DF48AB}"/>
              </a:ext>
            </a:extLst>
          </p:cNvPr>
          <p:cNvSpPr txBox="1"/>
          <p:nvPr/>
        </p:nvSpPr>
        <p:spPr>
          <a:xfrm>
            <a:off x="207821" y="5179698"/>
            <a:ext cx="6141024" cy="1169551"/>
          </a:xfrm>
          <a:prstGeom prst="rect">
            <a:avLst/>
          </a:prstGeom>
          <a:noFill/>
        </p:spPr>
        <p:txBody>
          <a:bodyPr wrap="square" rtlCol="0">
            <a:spAutoFit/>
          </a:bodyPr>
          <a:lstStyle/>
          <a:p>
            <a:r>
              <a:rPr lang="en-US" sz="1400" dirty="0"/>
              <a:t>Figure 1.14.</a:t>
            </a:r>
            <a:r>
              <a:rPr lang="en-US" sz="1400" b="1" dirty="0"/>
              <a:t> The Nutrient Cycle. </a:t>
            </a:r>
            <a:r>
              <a:rPr lang="en-US" sz="1400" dirty="0"/>
              <a:t> While carbon and nitrogen are mostly found in the atmosphere, phosphorus is mainly recycled in rocks, sediment, and soil. Water molecules can circulate from lakes, oceans, rivers, and streams to the atmosphere and back to the Earth thanks to the hydrologic cycle. (</a:t>
            </a:r>
            <a:r>
              <a:rPr lang="en-US" sz="1400" i="1" dirty="0"/>
              <a:t>Source:</a:t>
            </a:r>
            <a:r>
              <a:rPr lang="en-US" sz="1400" dirty="0"/>
              <a:t> Courtesy of Waneene C. Dorsey, Grambling State University)</a:t>
            </a:r>
          </a:p>
        </p:txBody>
      </p:sp>
      <p:sp>
        <p:nvSpPr>
          <p:cNvPr id="6" name="TextBox 5">
            <a:extLst>
              <a:ext uri="{FF2B5EF4-FFF2-40B4-BE49-F238E27FC236}">
                <a16:creationId xmlns:a16="http://schemas.microsoft.com/office/drawing/2014/main" id="{B3E8802B-A0BD-414F-BBEA-F2307C090C91}"/>
              </a:ext>
            </a:extLst>
          </p:cNvPr>
          <p:cNvSpPr txBox="1"/>
          <p:nvPr/>
        </p:nvSpPr>
        <p:spPr>
          <a:xfrm>
            <a:off x="6442364" y="960032"/>
            <a:ext cx="5122718" cy="7417415"/>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movement of nutrients through the environment is known as </a:t>
            </a:r>
            <a:r>
              <a:rPr lang="en-US" sz="2000" b="1" i="1" dirty="0"/>
              <a:t>nutrient cycles </a:t>
            </a:r>
            <a:r>
              <a:rPr lang="en-US" sz="2000" dirty="0"/>
              <a:t>or </a:t>
            </a:r>
            <a:r>
              <a:rPr lang="en-US" sz="2000" b="1" i="1" dirty="0"/>
              <a:t>biogeochemical cycles</a:t>
            </a:r>
            <a:r>
              <a:rPr lang="en-US" sz="2000" dirty="0"/>
              <a:t>.</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b="1" i="1" dirty="0"/>
              <a:t>Carbon</a:t>
            </a:r>
            <a:r>
              <a:rPr lang="en-US" sz="2000" dirty="0"/>
              <a:t> is recycled and moves through the environment when animals release CO</a:t>
            </a:r>
            <a:r>
              <a:rPr lang="en-US" sz="2000" baseline="-25000" dirty="0"/>
              <a:t>2</a:t>
            </a:r>
            <a:r>
              <a:rPr lang="en-US" sz="2000" dirty="0"/>
              <a:t> into the atmosphere to be absorbed by plant leaves.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atmosphere contains 78% of gaseous </a:t>
            </a:r>
            <a:r>
              <a:rPr lang="en-US" sz="2000" b="1" i="1" dirty="0"/>
              <a:t>nitrogen</a:t>
            </a:r>
            <a:r>
              <a:rPr lang="en-US" sz="2000" dirty="0"/>
              <a:t> (N</a:t>
            </a:r>
            <a:r>
              <a:rPr lang="en-US" sz="2000" baseline="-25000" dirty="0"/>
              <a:t>2</a:t>
            </a:r>
            <a:r>
              <a:rPr lang="en-US" sz="2000" dirty="0"/>
              <a:t>). However, nitrogen changes various forms when it enters the soil from the atmosphere.</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The majority of the </a:t>
            </a:r>
            <a:r>
              <a:rPr lang="en-US" sz="2000" b="1" i="1" dirty="0"/>
              <a:t>phosphorus</a:t>
            </a:r>
            <a:r>
              <a:rPr lang="en-US" sz="2000" dirty="0"/>
              <a:t> in the environment is bonded to subterranean rocks and is only released during weathering processes.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endParaRPr lang="en-US" sz="2400" dirty="0"/>
          </a:p>
          <a:p>
            <a:endParaRPr lang="en-US" sz="2400" dirty="0"/>
          </a:p>
        </p:txBody>
      </p:sp>
    </p:spTree>
    <p:extLst>
      <p:ext uri="{BB962C8B-B14F-4D97-AF65-F5344CB8AC3E}">
        <p14:creationId xmlns:p14="http://schemas.microsoft.com/office/powerpoint/2010/main" val="23245479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95A54F-9374-4EC8-A758-0874E9917FB1}"/>
              </a:ext>
            </a:extLst>
          </p:cNvPr>
          <p:cNvSpPr>
            <a:spLocks noGrp="1"/>
          </p:cNvSpPr>
          <p:nvPr>
            <p:ph idx="1"/>
          </p:nvPr>
        </p:nvSpPr>
        <p:spPr>
          <a:xfrm>
            <a:off x="308263" y="381289"/>
            <a:ext cx="10515600" cy="1489074"/>
          </a:xfrm>
        </p:spPr>
        <p:txBody>
          <a:bodyPr>
            <a:normAutofit/>
          </a:bodyPr>
          <a:lstStyle/>
          <a:p>
            <a:r>
              <a:rPr lang="en-US" sz="2400" dirty="0"/>
              <a:t>The </a:t>
            </a:r>
            <a:r>
              <a:rPr lang="en-US" sz="2400" b="1" i="1" dirty="0"/>
              <a:t>recycling of water </a:t>
            </a:r>
            <a:r>
              <a:rPr lang="en-US" sz="2400" dirty="0"/>
              <a:t>involves four major processes: evaporation, condensation, precipitation, and infiltration. Evaporation occurs when water is heated by the ambient temperature (temperature in the environment) and turns into a gaseous vapor. </a:t>
            </a:r>
          </a:p>
        </p:txBody>
      </p:sp>
      <p:sp>
        <p:nvSpPr>
          <p:cNvPr id="4" name="TextBox 3">
            <a:extLst>
              <a:ext uri="{FF2B5EF4-FFF2-40B4-BE49-F238E27FC236}">
                <a16:creationId xmlns:a16="http://schemas.microsoft.com/office/drawing/2014/main" id="{9F1975A7-7B9F-42ED-99E9-512785D9600B}"/>
              </a:ext>
            </a:extLst>
          </p:cNvPr>
          <p:cNvSpPr txBox="1"/>
          <p:nvPr/>
        </p:nvSpPr>
        <p:spPr>
          <a:xfrm>
            <a:off x="4114800" y="1814421"/>
            <a:ext cx="5101935" cy="984885"/>
          </a:xfrm>
          <a:prstGeom prst="rect">
            <a:avLst/>
          </a:prstGeom>
          <a:noFill/>
          <a:effectLst>
            <a:outerShdw blurRad="50800" dist="38100" algn="l" rotWithShape="0">
              <a:prstClr val="black">
                <a:alpha val="40000"/>
              </a:prstClr>
            </a:outerShdw>
          </a:effectLst>
        </p:spPr>
        <p:txBody>
          <a:bodyPr wrap="square" rtlCol="0">
            <a:spAutoFit/>
          </a:bodyPr>
          <a:lstStyle/>
          <a:p>
            <a:r>
              <a:rPr lang="en-US" sz="4000" dirty="0">
                <a:latin typeface="+mj-lt"/>
              </a:rPr>
              <a:t>Global Warming</a:t>
            </a:r>
          </a:p>
          <a:p>
            <a:endParaRPr lang="en-US" dirty="0"/>
          </a:p>
        </p:txBody>
      </p:sp>
      <p:pic>
        <p:nvPicPr>
          <p:cNvPr id="2050" name="Picture 2" descr="image">
            <a:extLst>
              <a:ext uri="{FF2B5EF4-FFF2-40B4-BE49-F238E27FC236}">
                <a16:creationId xmlns:a16="http://schemas.microsoft.com/office/drawing/2014/main" id="{F137C0C2-5C42-4B3D-B59F-19B8DAC457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2277" y="2860861"/>
            <a:ext cx="2141727" cy="248862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a:extLst>
              <a:ext uri="{FF2B5EF4-FFF2-40B4-BE49-F238E27FC236}">
                <a16:creationId xmlns:a16="http://schemas.microsoft.com/office/drawing/2014/main" id="{516928AF-7685-4A03-8325-7AD32CB2EC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043" y="2860860"/>
            <a:ext cx="2250024" cy="244067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AA9D20C-5F64-4121-801D-C2E7452F22F1}"/>
              </a:ext>
            </a:extLst>
          </p:cNvPr>
          <p:cNvSpPr/>
          <p:nvPr/>
        </p:nvSpPr>
        <p:spPr>
          <a:xfrm>
            <a:off x="1780311" y="5847150"/>
            <a:ext cx="8156864" cy="738664"/>
          </a:xfrm>
          <a:prstGeom prst="rect">
            <a:avLst/>
          </a:prstGeom>
        </p:spPr>
        <p:txBody>
          <a:bodyPr wrap="square">
            <a:spAutoFit/>
          </a:bodyPr>
          <a:lstStyle/>
          <a:p>
            <a:r>
              <a:rPr lang="en-US" sz="1400" dirty="0">
                <a:solidFill>
                  <a:srgbClr val="373D3F"/>
                </a:solidFill>
                <a:latin typeface="Encode Sans"/>
              </a:rPr>
              <a:t>Figure 1.16 </a:t>
            </a:r>
            <a:r>
              <a:rPr lang="en-US" sz="1400" b="1" dirty="0">
                <a:solidFill>
                  <a:srgbClr val="373D3F"/>
                </a:solidFill>
                <a:latin typeface="Encode Sans"/>
              </a:rPr>
              <a:t>Global warming</a:t>
            </a:r>
            <a:r>
              <a:rPr lang="en-US" sz="1400" dirty="0">
                <a:solidFill>
                  <a:srgbClr val="373D3F"/>
                </a:solidFill>
                <a:latin typeface="Encode Sans"/>
              </a:rPr>
              <a:t>. (a) Degradation of the polar bear habitat. Glacier melting is a major cause of flooding and a global concern for environmentalists. (b) Animal agriculture is a significant contributor to global warming. </a:t>
            </a:r>
            <a:r>
              <a:rPr lang="en-US" sz="1400" i="1" dirty="0">
                <a:solidFill>
                  <a:srgbClr val="373D3F"/>
                </a:solidFill>
                <a:latin typeface="Encode Sans"/>
              </a:rPr>
              <a:t>Source</a:t>
            </a:r>
            <a:r>
              <a:rPr lang="en-US" sz="1400" dirty="0">
                <a:solidFill>
                  <a:srgbClr val="373D3F"/>
                </a:solidFill>
                <a:latin typeface="Encode Sans"/>
              </a:rPr>
              <a:t>: Courtesy of openverse.org, CC by 2.0 attribution.</a:t>
            </a:r>
            <a:endParaRPr lang="en-US" sz="1400" dirty="0"/>
          </a:p>
        </p:txBody>
      </p:sp>
      <p:sp>
        <p:nvSpPr>
          <p:cNvPr id="6" name="TextBox 5">
            <a:extLst>
              <a:ext uri="{FF2B5EF4-FFF2-40B4-BE49-F238E27FC236}">
                <a16:creationId xmlns:a16="http://schemas.microsoft.com/office/drawing/2014/main" id="{406AEA12-D6FC-4B23-BF2A-0ECFF4539A7F}"/>
              </a:ext>
            </a:extLst>
          </p:cNvPr>
          <p:cNvSpPr txBox="1"/>
          <p:nvPr/>
        </p:nvSpPr>
        <p:spPr>
          <a:xfrm>
            <a:off x="2882277" y="5444430"/>
            <a:ext cx="5902036" cy="307777"/>
          </a:xfrm>
          <a:prstGeom prst="rect">
            <a:avLst/>
          </a:prstGeom>
          <a:noFill/>
        </p:spPr>
        <p:txBody>
          <a:bodyPr wrap="square" rtlCol="0">
            <a:spAutoFit/>
          </a:bodyPr>
          <a:lstStyle/>
          <a:p>
            <a:r>
              <a:rPr lang="en-US" sz="1400" dirty="0"/>
              <a:t>                    (a)                                                                              (b)</a:t>
            </a:r>
          </a:p>
        </p:txBody>
      </p:sp>
    </p:spTree>
    <p:extLst>
      <p:ext uri="{BB962C8B-B14F-4D97-AF65-F5344CB8AC3E}">
        <p14:creationId xmlns:p14="http://schemas.microsoft.com/office/powerpoint/2010/main" val="10468621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12079E-1FE5-4B65-9805-B79E121E9DF8}"/>
              </a:ext>
            </a:extLst>
          </p:cNvPr>
          <p:cNvSpPr>
            <a:spLocks noGrp="1"/>
          </p:cNvSpPr>
          <p:nvPr>
            <p:ph idx="1"/>
          </p:nvPr>
        </p:nvSpPr>
        <p:spPr>
          <a:xfrm>
            <a:off x="318654" y="609888"/>
            <a:ext cx="11059391" cy="6040294"/>
          </a:xfrm>
        </p:spPr>
        <p:txBody>
          <a:bodyPr>
            <a:normAutofit fontScale="92500" lnSpcReduction="20000"/>
          </a:bodyPr>
          <a:lstStyle/>
          <a:p>
            <a:r>
              <a:rPr lang="en-US" sz="2600" dirty="0"/>
              <a:t>An increase in the Earth’s surface temperature is referred to as </a:t>
            </a:r>
            <a:r>
              <a:rPr lang="en-US" sz="2600" b="1" i="1" dirty="0"/>
              <a:t>global warming</a:t>
            </a:r>
            <a:r>
              <a:rPr lang="en-US" sz="2600" dirty="0"/>
              <a:t>, also known as </a:t>
            </a:r>
            <a:r>
              <a:rPr lang="en-US" sz="2600" b="1" i="1" dirty="0"/>
              <a:t>climate change</a:t>
            </a:r>
            <a:r>
              <a:rPr lang="en-US" sz="2600" dirty="0"/>
              <a:t>. </a:t>
            </a:r>
          </a:p>
          <a:p>
            <a:endParaRPr lang="en-US" sz="2600" dirty="0"/>
          </a:p>
          <a:p>
            <a:r>
              <a:rPr lang="en-US" sz="2600" b="1" i="1" dirty="0"/>
              <a:t>Natural occurrences </a:t>
            </a:r>
            <a:r>
              <a:rPr lang="en-US" sz="2600" dirty="0"/>
              <a:t>on the Earth and </a:t>
            </a:r>
            <a:r>
              <a:rPr lang="en-US" sz="2600" b="1" i="1" dirty="0"/>
              <a:t>anthropogenic activities </a:t>
            </a:r>
            <a:r>
              <a:rPr lang="en-US" sz="2600" dirty="0"/>
              <a:t>are responsible for increased surface temperatures. Rising sea levels, sporadic flooding, melting glaciers, wildfires, storms, and the loss of wildlife habitats are just a few of the damaging effects of heightened warming trends. </a:t>
            </a:r>
          </a:p>
          <a:p>
            <a:endParaRPr lang="en-US" sz="2600" dirty="0"/>
          </a:p>
          <a:p>
            <a:r>
              <a:rPr lang="en-US" sz="2600" b="1" i="1" dirty="0"/>
              <a:t>Greenhouse gases </a:t>
            </a:r>
            <a:r>
              <a:rPr lang="en-US" sz="2600" dirty="0"/>
              <a:t>are a product of man-made activities such as agricultural activities, combustion of fossil fuels, deforestation, and industrial manufacturing of products.  Major greenhouse gases include carbon dioxide, chlorofluorocarbons, methane, ozone, nitrous oxide, and water vapor.</a:t>
            </a:r>
          </a:p>
          <a:p>
            <a:endParaRPr lang="en-US" sz="2600" dirty="0"/>
          </a:p>
          <a:p>
            <a:r>
              <a:rPr lang="en-US" sz="2600" dirty="0"/>
              <a:t>The </a:t>
            </a:r>
            <a:r>
              <a:rPr lang="en-US" sz="2600" b="1" i="1" dirty="0"/>
              <a:t>greenhouse effect </a:t>
            </a:r>
            <a:r>
              <a:rPr lang="en-US" sz="2600" dirty="0"/>
              <a:t>occurs when a layer of greenhouse gasses from man-made activities hovers in the Earth’s atmosphere. Because of this, solar radiation strikes the surface of the Earth and bounces back into the atmosphere. The rays from the sunlight are blocked by the layer of greenhouse gasses. The surface temperature of the Earth increases as a result of this activity. </a:t>
            </a:r>
            <a:br>
              <a:rPr lang="en-US" sz="2600" dirty="0"/>
            </a:br>
            <a:endParaRPr lang="en-US" sz="2600" dirty="0"/>
          </a:p>
          <a:p>
            <a:pPr marL="0" indent="0">
              <a:buNone/>
            </a:pPr>
            <a:endParaRPr lang="en-US" sz="2400" dirty="0"/>
          </a:p>
          <a:p>
            <a:endParaRPr lang="en-US" sz="2400" dirty="0"/>
          </a:p>
        </p:txBody>
      </p:sp>
    </p:spTree>
    <p:extLst>
      <p:ext uri="{BB962C8B-B14F-4D97-AF65-F5344CB8AC3E}">
        <p14:creationId xmlns:p14="http://schemas.microsoft.com/office/powerpoint/2010/main" val="244647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8587F8-4F7A-4EEF-97FF-5AC6C9411017}"/>
              </a:ext>
            </a:extLst>
          </p:cNvPr>
          <p:cNvSpPr>
            <a:spLocks noGrp="1"/>
          </p:cNvSpPr>
          <p:nvPr>
            <p:ph idx="1"/>
          </p:nvPr>
        </p:nvSpPr>
        <p:spPr>
          <a:xfrm>
            <a:off x="218114" y="994293"/>
            <a:ext cx="10515600" cy="5620427"/>
          </a:xfrm>
          <a:effectLst/>
        </p:spPr>
        <p:txBody>
          <a:bodyPr>
            <a:normAutofit/>
          </a:bodyPr>
          <a:lstStyle/>
          <a:p>
            <a:r>
              <a:rPr lang="en-US" sz="2400" b="1" i="1" dirty="0"/>
              <a:t>Agriculture</a:t>
            </a:r>
            <a:r>
              <a:rPr lang="en-US" sz="2400" dirty="0"/>
              <a:t> can be defined as the science, and art, of cultivating the soil, producing crops, and raising livestock. </a:t>
            </a:r>
          </a:p>
          <a:p>
            <a:endParaRPr lang="en-US" sz="2400" dirty="0">
              <a:latin typeface="+mj-lt"/>
            </a:endParaRPr>
          </a:p>
          <a:p>
            <a:r>
              <a:rPr lang="en-US" sz="2400" dirty="0"/>
              <a:t>Today, the world supports an enormous population (more than 7.3 billion in 2015 and 7.9 billion in 2023), and almost all depend on the agricultural production of food (fishing and hunting also provide some food). </a:t>
            </a:r>
          </a:p>
          <a:p>
            <a:endParaRPr lang="en-US" sz="2400" dirty="0">
              <a:latin typeface="+mj-lt"/>
            </a:endParaRPr>
          </a:p>
          <a:p>
            <a:r>
              <a:rPr lang="en-US" sz="2400" dirty="0"/>
              <a:t>The development of agricultural practices and technologies, and their improvements over time, are among the most crucial of the “revolutions” that have marked the socio-cultural evolution of </a:t>
            </a:r>
            <a:r>
              <a:rPr lang="en-US" sz="2400" i="1" dirty="0"/>
              <a:t>Homo sapiens</a:t>
            </a:r>
            <a:r>
              <a:rPr lang="en-US" dirty="0"/>
              <a:t>.</a:t>
            </a:r>
          </a:p>
          <a:p>
            <a:endParaRPr lang="en-US" sz="2400" dirty="0">
              <a:latin typeface="+mj-lt"/>
            </a:endParaRPr>
          </a:p>
          <a:p>
            <a:r>
              <a:rPr lang="en-US" sz="2400" dirty="0"/>
              <a:t>Modern agriculture involves several distinct management practices that impact crop plants, production of crops, cultivation practices, and livestock, to name a few. </a:t>
            </a:r>
            <a:endParaRPr lang="en-US" sz="2400" dirty="0">
              <a:latin typeface="+mj-lt"/>
            </a:endParaRPr>
          </a:p>
          <a:p>
            <a:pPr marL="0" indent="0">
              <a:buNone/>
            </a:pPr>
            <a:endParaRPr lang="en-US" dirty="0"/>
          </a:p>
        </p:txBody>
      </p:sp>
      <p:sp>
        <p:nvSpPr>
          <p:cNvPr id="4" name="TextBox 3">
            <a:extLst>
              <a:ext uri="{FF2B5EF4-FFF2-40B4-BE49-F238E27FC236}">
                <a16:creationId xmlns:a16="http://schemas.microsoft.com/office/drawing/2014/main" id="{5A8E980C-37E8-4E47-97F2-7691F0DD64AE}"/>
              </a:ext>
            </a:extLst>
          </p:cNvPr>
          <p:cNvSpPr txBox="1"/>
          <p:nvPr/>
        </p:nvSpPr>
        <p:spPr>
          <a:xfrm>
            <a:off x="218114" y="100668"/>
            <a:ext cx="9638951" cy="923330"/>
          </a:xfrm>
          <a:prstGeom prst="rect">
            <a:avLst/>
          </a:prstGeom>
          <a:noFill/>
          <a:effectLst>
            <a:outerShdw blurRad="50800" dist="38100" algn="l" rotWithShape="0">
              <a:prstClr val="black">
                <a:alpha val="40000"/>
              </a:prstClr>
            </a:outerShdw>
          </a:effectLst>
        </p:spPr>
        <p:txBody>
          <a:bodyPr wrap="square" rtlCol="0">
            <a:spAutoFit/>
          </a:bodyPr>
          <a:lstStyle/>
          <a:p>
            <a:r>
              <a:rPr lang="en-US" sz="3600" dirty="0">
                <a:latin typeface="+mj-lt"/>
              </a:rPr>
              <a:t>Environmental Quality and Agriculture</a:t>
            </a:r>
          </a:p>
          <a:p>
            <a:endParaRPr lang="en-US" dirty="0"/>
          </a:p>
        </p:txBody>
      </p:sp>
    </p:spTree>
    <p:extLst>
      <p:ext uri="{BB962C8B-B14F-4D97-AF65-F5344CB8AC3E}">
        <p14:creationId xmlns:p14="http://schemas.microsoft.com/office/powerpoint/2010/main" val="974751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5B9CF-9491-46B7-A3F9-74114943F81F}"/>
              </a:ext>
            </a:extLst>
          </p:cNvPr>
          <p:cNvSpPr>
            <a:spLocks noGrp="1"/>
          </p:cNvSpPr>
          <p:nvPr>
            <p:ph idx="1"/>
          </p:nvPr>
        </p:nvSpPr>
        <p:spPr>
          <a:xfrm>
            <a:off x="242582" y="357552"/>
            <a:ext cx="11426504" cy="5984525"/>
          </a:xfrm>
        </p:spPr>
        <p:txBody>
          <a:bodyPr>
            <a:normAutofit fontScale="92500" lnSpcReduction="20000"/>
          </a:bodyPr>
          <a:lstStyle/>
          <a:p>
            <a:r>
              <a:rPr lang="en-US" sz="2600" dirty="0"/>
              <a:t>Environmental impacts on agriculture include declining site capability, nutrient loss, organic matter, soil erosion, compaction, salinization, and desertification.</a:t>
            </a:r>
          </a:p>
          <a:p>
            <a:endParaRPr lang="en-US" sz="2600" dirty="0"/>
          </a:p>
          <a:p>
            <a:r>
              <a:rPr lang="en-US" sz="2600" dirty="0"/>
              <a:t> </a:t>
            </a:r>
            <a:r>
              <a:rPr lang="en-US" sz="2600" b="1" i="1" dirty="0"/>
              <a:t>Agricultural site capability </a:t>
            </a:r>
            <a:r>
              <a:rPr lang="en-US" sz="2600" dirty="0"/>
              <a:t>(or site quality) refers to the ability of an ecosystem to sustain the productivity of crops.   </a:t>
            </a:r>
            <a:r>
              <a:rPr lang="en-US" sz="2600" b="1" i="1" dirty="0"/>
              <a:t>Soil organic matter </a:t>
            </a:r>
            <a:r>
              <a:rPr lang="en-US" sz="2600" dirty="0"/>
              <a:t>is a crucial factor that affects fertility and site capability since the organic matter has a strong influence on the capacity of soil to hold water and nutrients and on its aeration, drainage, and tilth.</a:t>
            </a:r>
          </a:p>
          <a:p>
            <a:endParaRPr lang="en-US" sz="2600" dirty="0"/>
          </a:p>
          <a:p>
            <a:r>
              <a:rPr lang="en-US" sz="2600" dirty="0"/>
              <a:t>Soil is </a:t>
            </a:r>
            <a:r>
              <a:rPr lang="en-US" sz="2600" b="1" i="1" dirty="0"/>
              <a:t>eroded </a:t>
            </a:r>
            <a:r>
              <a:rPr lang="en-US" sz="2600" dirty="0"/>
              <a:t>by wind and by the runoff of rain and melted snow. Although erosion is a natural process, its rate can be greatly increased by agricultural practices, and this may be a serious environmental problem. </a:t>
            </a:r>
          </a:p>
          <a:p>
            <a:endParaRPr lang="en-US" sz="2600" dirty="0"/>
          </a:p>
          <a:p>
            <a:r>
              <a:rPr lang="en-US" sz="2600" b="1" i="1" dirty="0"/>
              <a:t>Compaction</a:t>
            </a:r>
            <a:r>
              <a:rPr lang="en-US" sz="2600" dirty="0"/>
              <a:t> occurs when the air spaces in the soil are compressed resulting in waterlogging, oxygen-poor conditions, impaired nutrient cycling, poor root growth, and decreased crop productivity. </a:t>
            </a:r>
          </a:p>
          <a:p>
            <a:endParaRPr lang="en-US" sz="2600" dirty="0"/>
          </a:p>
          <a:p>
            <a:r>
              <a:rPr lang="en-US" sz="2600" b="1" i="1" dirty="0"/>
              <a:t>Salinization</a:t>
            </a:r>
            <a:r>
              <a:rPr lang="en-US" sz="2600" dirty="0"/>
              <a:t> is a buildup of soluble minerals in the surface soil that can be a major problem in drier regions.  </a:t>
            </a:r>
            <a:r>
              <a:rPr lang="en-US" sz="2600" b="1" i="1" dirty="0"/>
              <a:t>Desertification</a:t>
            </a:r>
            <a:r>
              <a:rPr lang="en-US" sz="2600" dirty="0"/>
              <a:t>, the increasing aridity of drylands, is a complex problem, caused by both climate change and other anthropogenic influences. </a:t>
            </a:r>
          </a:p>
          <a:p>
            <a:endParaRPr lang="en-US" sz="2600" dirty="0"/>
          </a:p>
          <a:p>
            <a:endParaRPr lang="en-US" sz="2400" dirty="0"/>
          </a:p>
        </p:txBody>
      </p:sp>
    </p:spTree>
    <p:extLst>
      <p:ext uri="{BB962C8B-B14F-4D97-AF65-F5344CB8AC3E}">
        <p14:creationId xmlns:p14="http://schemas.microsoft.com/office/powerpoint/2010/main" val="1976193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F5A1-39BF-455C-A5D4-AD5EF41703B6}"/>
              </a:ext>
            </a:extLst>
          </p:cNvPr>
          <p:cNvSpPr>
            <a:spLocks noGrp="1"/>
          </p:cNvSpPr>
          <p:nvPr>
            <p:ph type="title"/>
          </p:nvPr>
        </p:nvSpPr>
        <p:spPr>
          <a:xfrm>
            <a:off x="284526" y="381903"/>
            <a:ext cx="10515600" cy="1325563"/>
          </a:xfrm>
          <a:effectLst>
            <a:outerShdw blurRad="50800" dist="38100" algn="l" rotWithShape="0">
              <a:prstClr val="black">
                <a:alpha val="40000"/>
              </a:prstClr>
            </a:outerShdw>
          </a:effectLst>
        </p:spPr>
        <p:txBody>
          <a:bodyPr>
            <a:normAutofit fontScale="90000"/>
          </a:bodyPr>
          <a:lstStyle/>
          <a:p>
            <a:r>
              <a:rPr lang="en-US" sz="4000" dirty="0"/>
              <a:t>Environmental Impact on Food Supply, Nutrition, Malnutrition, and Starvation</a:t>
            </a:r>
            <a:br>
              <a:rPr lang="en-US" dirty="0"/>
            </a:br>
            <a:endParaRPr lang="en-US" dirty="0"/>
          </a:p>
        </p:txBody>
      </p:sp>
      <p:sp>
        <p:nvSpPr>
          <p:cNvPr id="3" name="Content Placeholder 2">
            <a:extLst>
              <a:ext uri="{FF2B5EF4-FFF2-40B4-BE49-F238E27FC236}">
                <a16:creationId xmlns:a16="http://schemas.microsoft.com/office/drawing/2014/main" id="{95FE9E29-CBD7-4141-9DC7-193DD69E7A50}"/>
              </a:ext>
            </a:extLst>
          </p:cNvPr>
          <p:cNvSpPr>
            <a:spLocks noGrp="1"/>
          </p:cNvSpPr>
          <p:nvPr>
            <p:ph idx="1"/>
          </p:nvPr>
        </p:nvSpPr>
        <p:spPr>
          <a:xfrm>
            <a:off x="284526" y="1439731"/>
            <a:ext cx="10515600" cy="4351338"/>
          </a:xfrm>
        </p:spPr>
        <p:txBody>
          <a:bodyPr>
            <a:normAutofit/>
          </a:bodyPr>
          <a:lstStyle/>
          <a:p>
            <a:r>
              <a:rPr lang="en-US" sz="2400" dirty="0"/>
              <a:t>Environmental impacts on human behaviors include food supply, nutrition, malnutrition, and starvation. In 2014, more than 7.3 billion people were alive, and almost all were reliant on crops as their prime source of food.</a:t>
            </a:r>
          </a:p>
        </p:txBody>
      </p:sp>
      <p:pic>
        <p:nvPicPr>
          <p:cNvPr id="3074" name="Picture 2" descr="image">
            <a:extLst>
              <a:ext uri="{FF2B5EF4-FFF2-40B4-BE49-F238E27FC236}">
                <a16:creationId xmlns:a16="http://schemas.microsoft.com/office/drawing/2014/main" id="{4220029D-D197-4969-A93A-F0AD066F5D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829" y="2675044"/>
            <a:ext cx="6531236" cy="34824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C0B889-7A67-4ABE-AF1D-ED1F7FDB9F86}"/>
              </a:ext>
            </a:extLst>
          </p:cNvPr>
          <p:cNvSpPr txBox="1"/>
          <p:nvPr/>
        </p:nvSpPr>
        <p:spPr>
          <a:xfrm>
            <a:off x="7441034" y="4880562"/>
            <a:ext cx="4261607" cy="1384995"/>
          </a:xfrm>
          <a:prstGeom prst="rect">
            <a:avLst/>
          </a:prstGeom>
          <a:noFill/>
        </p:spPr>
        <p:txBody>
          <a:bodyPr wrap="square" rtlCol="0">
            <a:spAutoFit/>
          </a:bodyPr>
          <a:lstStyle/>
          <a:p>
            <a:r>
              <a:rPr lang="en-US" sz="1400" dirty="0"/>
              <a:t>Figure 1.19. Poverty in the United States is depicted by county. The American Community Survey collected data from 2016–2020 to display the proportion of Americans living below the poverty line in each county of the fifty states. Attribution: CC BY-SA 4.0 via Wikimedia Commons.</a:t>
            </a:r>
          </a:p>
        </p:txBody>
      </p:sp>
    </p:spTree>
    <p:extLst>
      <p:ext uri="{BB962C8B-B14F-4D97-AF65-F5344CB8AC3E}">
        <p14:creationId xmlns:p14="http://schemas.microsoft.com/office/powerpoint/2010/main" val="1145622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72D7-5B3D-9DC3-E9CC-65EE07E4945E}"/>
              </a:ext>
            </a:extLst>
          </p:cNvPr>
          <p:cNvSpPr>
            <a:spLocks noGrp="1"/>
          </p:cNvSpPr>
          <p:nvPr>
            <p:ph type="title"/>
          </p:nvPr>
        </p:nvSpPr>
        <p:spPr>
          <a:xfrm>
            <a:off x="409408" y="313170"/>
            <a:ext cx="8575964" cy="1172729"/>
          </a:xfrm>
          <a:effectLst>
            <a:outerShdw blurRad="50800" dist="38100" dir="2700000" algn="tl" rotWithShape="0">
              <a:prstClr val="black">
                <a:alpha val="40000"/>
              </a:prstClr>
            </a:outerShdw>
          </a:effectLst>
        </p:spPr>
        <p:txBody>
          <a:bodyPr>
            <a:normAutofit fontScale="90000"/>
          </a:bodyPr>
          <a:lstStyle/>
          <a:p>
            <a:r>
              <a:rPr lang="en-US" sz="4000" b="1" dirty="0"/>
              <a:t>The History of Environmental Science</a:t>
            </a:r>
            <a:br>
              <a:rPr lang="en-US" b="1" dirty="0"/>
            </a:br>
            <a:endParaRPr lang="en-US" b="1" dirty="0"/>
          </a:p>
        </p:txBody>
      </p:sp>
      <p:sp>
        <p:nvSpPr>
          <p:cNvPr id="3" name="TextBox 2">
            <a:extLst>
              <a:ext uri="{FF2B5EF4-FFF2-40B4-BE49-F238E27FC236}">
                <a16:creationId xmlns:a16="http://schemas.microsoft.com/office/drawing/2014/main" id="{28E9EEAC-70C8-436C-B2AD-06510646DD60}"/>
              </a:ext>
            </a:extLst>
          </p:cNvPr>
          <p:cNvSpPr txBox="1"/>
          <p:nvPr/>
        </p:nvSpPr>
        <p:spPr>
          <a:xfrm>
            <a:off x="543250" y="1379686"/>
            <a:ext cx="9448801" cy="5324535"/>
          </a:xfrm>
          <a:prstGeom prst="rect">
            <a:avLst/>
          </a:prstGeom>
          <a:noFill/>
        </p:spPr>
        <p:txBody>
          <a:bodyPr wrap="square" rtlCol="0">
            <a:spAutoFit/>
          </a:bodyPr>
          <a:lstStyle/>
          <a:p>
            <a:pPr marL="457200" indent="-457200">
              <a:buFont typeface="Arial" panose="020B0604020202020204" pitchFamily="34" charset="0"/>
              <a:buChar char="•"/>
            </a:pPr>
            <a:r>
              <a:rPr lang="en-US" sz="2400" dirty="0"/>
              <a:t>The history of environmental science can be traced back to ancient civilizations where people had to develop techniques for adapting to their environment to survive.</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During the 1970s, there was a growing recognition of the need for environmental regulation, and many countries passed laws to protect their air, water, and land resources.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r>
              <a:rPr lang="en-US" sz="2400" dirty="0"/>
              <a:t> In 1970, the United States passed the Clean Air Act (</a:t>
            </a:r>
            <a:r>
              <a:rPr lang="en-US" sz="2400" u="sng" dirty="0">
                <a:hlinkClick r:id="rId2"/>
              </a:rPr>
              <a:t>Summary of the Clean Air Act | US EPA</a:t>
            </a:r>
            <a:r>
              <a:rPr lang="en-US" sz="2400" dirty="0"/>
              <a:t>) and the Clean Water Act of 1972 (</a:t>
            </a:r>
            <a:r>
              <a:rPr lang="en-US" sz="2400" u="sng" dirty="0">
                <a:hlinkClick r:id="rId3"/>
              </a:rPr>
              <a:t>Summary of the Clean Water Act | US EPA</a:t>
            </a:r>
            <a:r>
              <a:rPr lang="en-US" sz="2400" dirty="0"/>
              <a:t>), which set standards for air and water quality and established regulatory agencies to enforce these standards.</a:t>
            </a:r>
          </a:p>
          <a:p>
            <a:pPr marL="457200" indent="-457200">
              <a:buFont typeface="Arial" panose="020B0604020202020204" pitchFamily="34" charset="0"/>
              <a:buChar char="•"/>
            </a:pPr>
            <a:endParaRPr lang="en-US" sz="2400" dirty="0"/>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04759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011F8-6ACD-49F5-9C82-5E428656AEE7}"/>
              </a:ext>
            </a:extLst>
          </p:cNvPr>
          <p:cNvSpPr>
            <a:spLocks noGrp="1"/>
          </p:cNvSpPr>
          <p:nvPr>
            <p:ph type="title"/>
          </p:nvPr>
        </p:nvSpPr>
        <p:spPr>
          <a:xfrm>
            <a:off x="242582" y="197142"/>
            <a:ext cx="10515600" cy="1325563"/>
          </a:xfrm>
          <a:effectLst>
            <a:outerShdw blurRad="50800" dist="38100" algn="l" rotWithShape="0">
              <a:prstClr val="black">
                <a:alpha val="40000"/>
              </a:prstClr>
            </a:outerShdw>
          </a:effectLst>
        </p:spPr>
        <p:txBody>
          <a:bodyPr/>
          <a:lstStyle/>
          <a:p>
            <a:r>
              <a:rPr lang="en-US" sz="3600" dirty="0"/>
              <a:t>Environmental Ethics</a:t>
            </a:r>
            <a:br>
              <a:rPr lang="en-US" dirty="0"/>
            </a:br>
            <a:endParaRPr lang="en-US" dirty="0"/>
          </a:p>
        </p:txBody>
      </p:sp>
      <p:sp>
        <p:nvSpPr>
          <p:cNvPr id="3" name="Content Placeholder 2">
            <a:extLst>
              <a:ext uri="{FF2B5EF4-FFF2-40B4-BE49-F238E27FC236}">
                <a16:creationId xmlns:a16="http://schemas.microsoft.com/office/drawing/2014/main" id="{576C3E0E-0551-4350-8BDE-B607DE0263CD}"/>
              </a:ext>
            </a:extLst>
          </p:cNvPr>
          <p:cNvSpPr>
            <a:spLocks noGrp="1"/>
          </p:cNvSpPr>
          <p:nvPr>
            <p:ph idx="1"/>
          </p:nvPr>
        </p:nvSpPr>
        <p:spPr>
          <a:xfrm>
            <a:off x="242581" y="934548"/>
            <a:ext cx="11569117" cy="5483029"/>
          </a:xfrm>
        </p:spPr>
        <p:txBody>
          <a:bodyPr>
            <a:normAutofit lnSpcReduction="10000"/>
          </a:bodyPr>
          <a:lstStyle/>
          <a:p>
            <a:r>
              <a:rPr lang="en-US" sz="2400" b="1" i="1" dirty="0"/>
              <a:t>Environmental ethics </a:t>
            </a:r>
            <a:r>
              <a:rPr lang="en-US" sz="2400" dirty="0"/>
              <a:t>center around the responsibility of our society to make ethical and moral decisions in response to the world around us</a:t>
            </a:r>
            <a:r>
              <a:rPr lang="en-US" sz="2400" i="1" dirty="0"/>
              <a:t>.  </a:t>
            </a:r>
            <a:r>
              <a:rPr lang="en-US" sz="2400" dirty="0"/>
              <a:t>Ethics provides guidance about which alternative actions should be favored or even allowed to occur.</a:t>
            </a:r>
          </a:p>
          <a:p>
            <a:pPr marL="0" indent="0">
              <a:buNone/>
            </a:pPr>
            <a:endParaRPr lang="en-US" sz="2400" i="1" dirty="0"/>
          </a:p>
          <a:p>
            <a:r>
              <a:rPr lang="en-US" sz="2400" b="1" i="1" dirty="0"/>
              <a:t>Perceptions of value </a:t>
            </a:r>
            <a:r>
              <a:rPr lang="en-US" sz="2400" dirty="0"/>
              <a:t>(of merit or importance) also profoundly influence how the consequences of human actions are interpreted. Environmental values can be divided into two broad classes: </a:t>
            </a:r>
            <a:r>
              <a:rPr lang="en-US" sz="2400" i="1" dirty="0"/>
              <a:t>utilitarian</a:t>
            </a:r>
            <a:r>
              <a:rPr lang="en-US" sz="2400" dirty="0"/>
              <a:t> and </a:t>
            </a:r>
            <a:r>
              <a:rPr lang="en-US" sz="2400" i="1" dirty="0"/>
              <a:t>intrinsic</a:t>
            </a:r>
            <a:r>
              <a:rPr lang="en-US" sz="2400" dirty="0"/>
              <a:t>.</a:t>
            </a:r>
          </a:p>
          <a:p>
            <a:r>
              <a:rPr lang="en-US" sz="2400" dirty="0"/>
              <a:t> </a:t>
            </a:r>
          </a:p>
          <a:p>
            <a:r>
              <a:rPr lang="en-US" sz="2400" b="1" i="1" dirty="0"/>
              <a:t>Utilitarian value </a:t>
            </a:r>
            <a:r>
              <a:rPr lang="en-US" sz="2400" dirty="0"/>
              <a:t>(also known as instrumental value) is based on the known importance of something to the welfare of people (see also the discussion of the anthropocentric world view, below).</a:t>
            </a:r>
          </a:p>
          <a:p>
            <a:endParaRPr lang="en-US" sz="2400" dirty="0"/>
          </a:p>
          <a:p>
            <a:r>
              <a:rPr lang="en-US" sz="2400" b="1" i="1" dirty="0"/>
              <a:t>Intrinsic value </a:t>
            </a:r>
            <a:r>
              <a:rPr lang="en-US" sz="2400" dirty="0"/>
              <a:t>is based on the belief that components of the natural environment (such as species and natural ecosystems) have inherent value and a right to exist, regardless of any positive, negative, or neutral relationships with humans.</a:t>
            </a:r>
            <a:endParaRPr lang="en-US" sz="2400" i="1" dirty="0"/>
          </a:p>
          <a:p>
            <a:endParaRPr lang="en-US" sz="2400" i="1" dirty="0"/>
          </a:p>
          <a:p>
            <a:endParaRPr lang="en-US" sz="2400" i="1" dirty="0"/>
          </a:p>
          <a:p>
            <a:endParaRPr lang="en-US" sz="2400" i="1" dirty="0"/>
          </a:p>
          <a:p>
            <a:endParaRPr lang="en-US" sz="2400" i="1" dirty="0"/>
          </a:p>
        </p:txBody>
      </p:sp>
    </p:spTree>
    <p:extLst>
      <p:ext uri="{BB962C8B-B14F-4D97-AF65-F5344CB8AC3E}">
        <p14:creationId xmlns:p14="http://schemas.microsoft.com/office/powerpoint/2010/main" val="277581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16C93-9F78-4FF2-8B6E-7077632A419A}"/>
              </a:ext>
            </a:extLst>
          </p:cNvPr>
          <p:cNvSpPr>
            <a:spLocks noGrp="1"/>
          </p:cNvSpPr>
          <p:nvPr>
            <p:ph type="title"/>
          </p:nvPr>
        </p:nvSpPr>
        <p:spPr>
          <a:xfrm>
            <a:off x="167080" y="-121437"/>
            <a:ext cx="10515600" cy="1325563"/>
          </a:xfrm>
          <a:effectLst>
            <a:outerShdw blurRad="50800" dist="38100" algn="l" rotWithShape="0">
              <a:prstClr val="black">
                <a:alpha val="40000"/>
              </a:prstClr>
            </a:outerShdw>
          </a:effectLst>
        </p:spPr>
        <p:txBody>
          <a:bodyPr/>
          <a:lstStyle/>
          <a:p>
            <a:r>
              <a:rPr lang="en-US" sz="3600" dirty="0"/>
              <a:t>Environmental Quality</a:t>
            </a:r>
            <a:endParaRPr lang="en-US" dirty="0"/>
          </a:p>
        </p:txBody>
      </p:sp>
      <p:sp>
        <p:nvSpPr>
          <p:cNvPr id="3" name="Content Placeholder 2">
            <a:extLst>
              <a:ext uri="{FF2B5EF4-FFF2-40B4-BE49-F238E27FC236}">
                <a16:creationId xmlns:a16="http://schemas.microsoft.com/office/drawing/2014/main" id="{F0E3A615-0E63-4986-A159-944C4246940C}"/>
              </a:ext>
            </a:extLst>
          </p:cNvPr>
          <p:cNvSpPr>
            <a:spLocks noGrp="1"/>
          </p:cNvSpPr>
          <p:nvPr>
            <p:ph idx="1"/>
          </p:nvPr>
        </p:nvSpPr>
        <p:spPr>
          <a:xfrm>
            <a:off x="167080" y="1045448"/>
            <a:ext cx="10515600" cy="5254683"/>
          </a:xfrm>
        </p:spPr>
        <p:txBody>
          <a:bodyPr>
            <a:normAutofit/>
          </a:bodyPr>
          <a:lstStyle/>
          <a:p>
            <a:r>
              <a:rPr lang="en-US" sz="2400" b="1" i="1" dirty="0"/>
              <a:t>Environmental quality </a:t>
            </a:r>
            <a:r>
              <a:rPr lang="en-US" sz="2400" dirty="0"/>
              <a:t>deals with anthropogenic pollution and disturbances and their effects on people, their economies, other species, and natural ecosystems. Pollution may be caused by gases emitted by power plants and vehicles, pesticides, or heated water discharged into lakes.</a:t>
            </a:r>
          </a:p>
          <a:p>
            <a:endParaRPr lang="en-US" sz="2400" dirty="0"/>
          </a:p>
          <a:p>
            <a:r>
              <a:rPr lang="en-US" sz="2400" dirty="0"/>
              <a:t>In a general sense, the cumulative impact of humans on the biosphere is a function of two major factors: (1) the size of the population and (2) the per-capita (per-person) environmental impact.</a:t>
            </a:r>
          </a:p>
          <a:p>
            <a:endParaRPr lang="en-US" sz="2400" dirty="0"/>
          </a:p>
          <a:p>
            <a:r>
              <a:rPr lang="en-US" sz="2400" dirty="0"/>
              <a:t>Sustainable economic development requires meeting and sustaining the needs of the current generation without inhibiting future generations from meeting and sustaining their needs.</a:t>
            </a:r>
          </a:p>
          <a:p>
            <a:endParaRPr lang="en-US" sz="2400" dirty="0"/>
          </a:p>
          <a:p>
            <a:endParaRPr lang="en-US" sz="2400" dirty="0"/>
          </a:p>
          <a:p>
            <a:endParaRPr lang="en-US" sz="2400" dirty="0"/>
          </a:p>
        </p:txBody>
      </p:sp>
    </p:spTree>
    <p:extLst>
      <p:ext uri="{BB962C8B-B14F-4D97-AF65-F5344CB8AC3E}">
        <p14:creationId xmlns:p14="http://schemas.microsoft.com/office/powerpoint/2010/main" val="25268138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D8CBB58-56DA-4B27-A6A8-65604EFBAD62}"/>
              </a:ext>
            </a:extLst>
          </p:cNvPr>
          <p:cNvSpPr>
            <a:spLocks noGrp="1"/>
          </p:cNvSpPr>
          <p:nvPr>
            <p:ph idx="1"/>
          </p:nvPr>
        </p:nvSpPr>
        <p:spPr>
          <a:xfrm>
            <a:off x="167080" y="483386"/>
            <a:ext cx="10515600" cy="5766411"/>
          </a:xfrm>
        </p:spPr>
        <p:txBody>
          <a:bodyPr>
            <a:normAutofit lnSpcReduction="10000"/>
          </a:bodyPr>
          <a:lstStyle/>
          <a:p>
            <a:r>
              <a:rPr lang="en-US" sz="2400" dirty="0"/>
              <a:t>Meeting goals for environmental quality, specifically sustainable economic development can be measured by applying the </a:t>
            </a:r>
            <a:r>
              <a:rPr lang="en-US" sz="2400" b="1" i="1" dirty="0"/>
              <a:t>IPAT Equation</a:t>
            </a:r>
            <a:r>
              <a:rPr lang="en-US" sz="2400" dirty="0"/>
              <a:t>.</a:t>
            </a:r>
          </a:p>
          <a:p>
            <a:endParaRPr lang="en-US" sz="2400" dirty="0"/>
          </a:p>
          <a:p>
            <a:endParaRPr lang="en-US" sz="2400" dirty="0"/>
          </a:p>
          <a:p>
            <a:endParaRPr lang="en-US" sz="2400" dirty="0"/>
          </a:p>
          <a:p>
            <a:endParaRPr lang="en-US" sz="2400" dirty="0"/>
          </a:p>
          <a:p>
            <a:endParaRPr lang="en-US" sz="2400" dirty="0"/>
          </a:p>
          <a:p>
            <a:endParaRPr lang="en-US" sz="2400" dirty="0"/>
          </a:p>
          <a:p>
            <a:pPr marL="0" indent="0">
              <a:buNone/>
            </a:pPr>
            <a:endParaRPr lang="en-US" sz="2400" dirty="0"/>
          </a:p>
          <a:p>
            <a:pPr marL="0" indent="0">
              <a:buNone/>
            </a:pPr>
            <a:endParaRPr lang="en-US" sz="2400" dirty="0"/>
          </a:p>
          <a:p>
            <a:pPr marL="0" indent="0">
              <a:buNone/>
            </a:pPr>
            <a:endParaRPr lang="en-US" sz="2400" dirty="0"/>
          </a:p>
          <a:p>
            <a:r>
              <a:rPr lang="en-US" sz="2400" dirty="0"/>
              <a:t>The </a:t>
            </a:r>
            <a:r>
              <a:rPr lang="en-US" sz="2400" b="1" i="1" dirty="0"/>
              <a:t>Tragedy of the Commons </a:t>
            </a:r>
            <a:r>
              <a:rPr lang="en-US" sz="2400" dirty="0"/>
              <a:t>is an economic principle that focuses on individuals intentionally or unintentionally using resources in excess. This principle applies to situations of overgrazing, overusing resources, depleting food sources, polluting water, air, and land, and contributing to global climate change.</a:t>
            </a:r>
          </a:p>
        </p:txBody>
      </p:sp>
      <p:pic>
        <p:nvPicPr>
          <p:cNvPr id="4098" name="Picture 2" descr="image">
            <a:extLst>
              <a:ext uri="{FF2B5EF4-FFF2-40B4-BE49-F238E27FC236}">
                <a16:creationId xmlns:a16="http://schemas.microsoft.com/office/drawing/2014/main" id="{7DB208A9-DA6B-4E84-A370-07B2CE519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759" y="1629490"/>
            <a:ext cx="3168242" cy="237618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679359-DB52-4A49-8863-49A20F20A0AB}"/>
              </a:ext>
            </a:extLst>
          </p:cNvPr>
          <p:cNvSpPr/>
          <p:nvPr/>
        </p:nvSpPr>
        <p:spPr>
          <a:xfrm>
            <a:off x="2290193" y="4137330"/>
            <a:ext cx="6985233" cy="523220"/>
          </a:xfrm>
          <a:prstGeom prst="rect">
            <a:avLst/>
          </a:prstGeom>
        </p:spPr>
        <p:txBody>
          <a:bodyPr wrap="square">
            <a:spAutoFit/>
          </a:bodyPr>
          <a:lstStyle/>
          <a:p>
            <a:r>
              <a:rPr lang="en-US" sz="1400" dirty="0">
                <a:solidFill>
                  <a:srgbClr val="373D3F"/>
                </a:solidFill>
                <a:latin typeface="Encode Sans"/>
              </a:rPr>
              <a:t>Figure 1.20. The IPAT equation shows the contributing factors to the environmental impact of a location.</a:t>
            </a:r>
            <a:endParaRPr lang="en-US" sz="1400" dirty="0"/>
          </a:p>
        </p:txBody>
      </p:sp>
    </p:spTree>
    <p:extLst>
      <p:ext uri="{BB962C8B-B14F-4D97-AF65-F5344CB8AC3E}">
        <p14:creationId xmlns:p14="http://schemas.microsoft.com/office/powerpoint/2010/main" val="1635703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50441-63A6-452B-8DFC-E58C93E352E0}"/>
              </a:ext>
            </a:extLst>
          </p:cNvPr>
          <p:cNvSpPr>
            <a:spLocks noGrp="1"/>
          </p:cNvSpPr>
          <p:nvPr>
            <p:ph type="title"/>
          </p:nvPr>
        </p:nvSpPr>
        <p:spPr>
          <a:xfrm>
            <a:off x="376806" y="331569"/>
            <a:ext cx="10515600" cy="1325563"/>
          </a:xfrm>
          <a:effectLst>
            <a:outerShdw blurRad="50800" dist="38100" dir="2700000" algn="tl" rotWithShape="0">
              <a:prstClr val="black">
                <a:alpha val="40000"/>
              </a:prstClr>
            </a:outerShdw>
          </a:effectLst>
        </p:spPr>
        <p:txBody>
          <a:bodyPr/>
          <a:lstStyle/>
          <a:p>
            <a:r>
              <a:rPr lang="en-US" sz="3600" dirty="0"/>
              <a:t>Environmental Justice</a:t>
            </a:r>
            <a:br>
              <a:rPr lang="en-US" dirty="0"/>
            </a:br>
            <a:endParaRPr lang="en-US" dirty="0"/>
          </a:p>
        </p:txBody>
      </p:sp>
      <p:sp>
        <p:nvSpPr>
          <p:cNvPr id="3" name="Content Placeholder 2">
            <a:extLst>
              <a:ext uri="{FF2B5EF4-FFF2-40B4-BE49-F238E27FC236}">
                <a16:creationId xmlns:a16="http://schemas.microsoft.com/office/drawing/2014/main" id="{F1EC1A11-C285-42C9-84D1-4CC92C005E69}"/>
              </a:ext>
            </a:extLst>
          </p:cNvPr>
          <p:cNvSpPr>
            <a:spLocks noGrp="1"/>
          </p:cNvSpPr>
          <p:nvPr>
            <p:ph idx="1"/>
          </p:nvPr>
        </p:nvSpPr>
        <p:spPr>
          <a:xfrm>
            <a:off x="301305" y="1253331"/>
            <a:ext cx="10515600" cy="4351338"/>
          </a:xfrm>
        </p:spPr>
        <p:txBody>
          <a:bodyPr>
            <a:normAutofit/>
          </a:bodyPr>
          <a:lstStyle/>
          <a:p>
            <a:r>
              <a:rPr lang="en-US" sz="2400" b="1" i="1" dirty="0"/>
              <a:t>Environmental justice </a:t>
            </a:r>
            <a:r>
              <a:rPr lang="en-US" sz="2400" dirty="0"/>
              <a:t>is the fair treatment and inclusion of all individuals independent of their demographic characteristics (race, ethnicity, national origin, and socioeconomic status) in the “development, implementation, and enforcement of environmental laws, regulations, and policies.”</a:t>
            </a:r>
          </a:p>
          <a:p>
            <a:endParaRPr lang="en-US" sz="2400" dirty="0"/>
          </a:p>
          <a:p>
            <a:r>
              <a:rPr lang="en-US" sz="2400" dirty="0"/>
              <a:t>Unequal access to resources and societal systemic problems are the root causes of environmental injustice.</a:t>
            </a:r>
          </a:p>
        </p:txBody>
      </p:sp>
    </p:spTree>
    <p:extLst>
      <p:ext uri="{BB962C8B-B14F-4D97-AF65-F5344CB8AC3E}">
        <p14:creationId xmlns:p14="http://schemas.microsoft.com/office/powerpoint/2010/main" val="2416905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AB4D95-A19E-43E2-927F-033A8E4530DC}"/>
              </a:ext>
            </a:extLst>
          </p:cNvPr>
          <p:cNvSpPr>
            <a:spLocks noGrp="1"/>
          </p:cNvSpPr>
          <p:nvPr>
            <p:ph idx="1"/>
          </p:nvPr>
        </p:nvSpPr>
        <p:spPr>
          <a:xfrm>
            <a:off x="457199" y="395104"/>
            <a:ext cx="11042071" cy="4351338"/>
          </a:xfrm>
        </p:spPr>
        <p:txBody>
          <a:bodyPr>
            <a:normAutofit/>
          </a:bodyPr>
          <a:lstStyle/>
          <a:p>
            <a:r>
              <a:rPr lang="en-US" sz="2400" dirty="0"/>
              <a:t>Today, </a:t>
            </a:r>
            <a:r>
              <a:rPr lang="en-US" sz="2400" b="1" i="1" dirty="0"/>
              <a:t>environmental science </a:t>
            </a:r>
            <a:r>
              <a:rPr lang="en-US" sz="2400" dirty="0"/>
              <a:t>is a multidisciplinary field focused on understanding the interactions between humans and the natural environment and developing solutions to environmental problems.</a:t>
            </a:r>
          </a:p>
          <a:p>
            <a:endParaRPr lang="en-US" sz="2400" dirty="0"/>
          </a:p>
          <a:p>
            <a:pPr marL="0" indent="0">
              <a:buNone/>
            </a:pPr>
            <a:r>
              <a:rPr lang="en-US" dirty="0"/>
              <a:t>                               Interdisciplinary Nature of Environmental Science</a:t>
            </a:r>
          </a:p>
          <a:p>
            <a:endParaRPr lang="en-US" sz="2400" dirty="0"/>
          </a:p>
          <a:p>
            <a:pPr marL="0" indent="0">
              <a:buNone/>
            </a:pPr>
            <a:endParaRPr lang="en-US" sz="2400" dirty="0"/>
          </a:p>
        </p:txBody>
      </p:sp>
      <p:pic>
        <p:nvPicPr>
          <p:cNvPr id="1032" name="Picture 8" descr="Graphic showing the interdisciplinary nature of Environmental Studies by making many disciplines a petal on a flower that has environmental studies at the center.">
            <a:extLst>
              <a:ext uri="{FF2B5EF4-FFF2-40B4-BE49-F238E27FC236}">
                <a16:creationId xmlns:a16="http://schemas.microsoft.com/office/drawing/2014/main" id="{EE4124B1-53DC-4A74-BFA7-54ECFB19A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164" y="2541330"/>
            <a:ext cx="4620518" cy="337927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14541D4-57D4-44F1-A371-472C0D23DEC7}"/>
              </a:ext>
            </a:extLst>
          </p:cNvPr>
          <p:cNvSpPr txBox="1"/>
          <p:nvPr/>
        </p:nvSpPr>
        <p:spPr>
          <a:xfrm>
            <a:off x="1549977" y="5920604"/>
            <a:ext cx="9092045" cy="523220"/>
          </a:xfrm>
          <a:prstGeom prst="rect">
            <a:avLst/>
          </a:prstGeom>
          <a:noFill/>
        </p:spPr>
        <p:txBody>
          <a:bodyPr wrap="square" rtlCol="0">
            <a:spAutoFit/>
          </a:bodyPr>
          <a:lstStyle/>
          <a:p>
            <a:r>
              <a:rPr lang="en-US" sz="1400" dirty="0"/>
              <a:t>Figure 1.4. Environmental studies center around multiple factors such as population, resources, and environmental degradation with contributions from different disciplines.</a:t>
            </a:r>
          </a:p>
        </p:txBody>
      </p:sp>
    </p:spTree>
    <p:extLst>
      <p:ext uri="{BB962C8B-B14F-4D97-AF65-F5344CB8AC3E}">
        <p14:creationId xmlns:p14="http://schemas.microsoft.com/office/powerpoint/2010/main" val="400864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5B408-06B3-4880-B950-2AE6E5B458C3}"/>
              </a:ext>
            </a:extLst>
          </p:cNvPr>
          <p:cNvSpPr>
            <a:spLocks noGrp="1"/>
          </p:cNvSpPr>
          <p:nvPr>
            <p:ph type="title"/>
          </p:nvPr>
        </p:nvSpPr>
        <p:spPr>
          <a:xfrm>
            <a:off x="301337" y="107884"/>
            <a:ext cx="11589326" cy="1325563"/>
          </a:xfrm>
          <a:effectLst>
            <a:glow rad="63500">
              <a:schemeClr val="accent4">
                <a:satMod val="175000"/>
                <a:alpha val="40000"/>
              </a:schemeClr>
            </a:glow>
            <a:outerShdw blurRad="50800" dist="38100" dir="2700000" algn="tl" rotWithShape="0">
              <a:prstClr val="black">
                <a:alpha val="40000"/>
              </a:prstClr>
            </a:outerShdw>
            <a:reflection blurRad="6350" stA="52000" endA="300" endPos="35000" dir="5400000" sy="-100000" algn="bl" rotWithShape="0"/>
          </a:effectLst>
        </p:spPr>
        <p:txBody>
          <a:bodyPr>
            <a:normAutofit/>
          </a:bodyPr>
          <a:lstStyle/>
          <a:p>
            <a:r>
              <a:rPr lang="en-US" sz="3600" b="1" dirty="0">
                <a:solidFill>
                  <a:srgbClr val="AC4E14"/>
                </a:solidFill>
              </a:rPr>
              <a:t>Biosphere: </a:t>
            </a:r>
            <a:r>
              <a:rPr lang="en-US" sz="3600" dirty="0"/>
              <a:t>Lithosphere, Hydrosphere, and Atmosphere</a:t>
            </a:r>
            <a:br>
              <a:rPr lang="en-US" sz="3600" dirty="0"/>
            </a:br>
            <a:endParaRPr lang="en-US" sz="3600" dirty="0"/>
          </a:p>
        </p:txBody>
      </p:sp>
      <p:sp>
        <p:nvSpPr>
          <p:cNvPr id="3" name="Content Placeholder 2">
            <a:extLst>
              <a:ext uri="{FF2B5EF4-FFF2-40B4-BE49-F238E27FC236}">
                <a16:creationId xmlns:a16="http://schemas.microsoft.com/office/drawing/2014/main" id="{91A4A30B-5F2F-4890-9500-4DA472D7A939}"/>
              </a:ext>
            </a:extLst>
          </p:cNvPr>
          <p:cNvSpPr>
            <a:spLocks noGrp="1"/>
          </p:cNvSpPr>
          <p:nvPr>
            <p:ph idx="1"/>
          </p:nvPr>
        </p:nvSpPr>
        <p:spPr>
          <a:xfrm>
            <a:off x="536863" y="997651"/>
            <a:ext cx="10515600" cy="5610967"/>
          </a:xfrm>
        </p:spPr>
        <p:txBody>
          <a:bodyPr>
            <a:normAutofit fontScale="92500" lnSpcReduction="10000"/>
          </a:bodyPr>
          <a:lstStyle/>
          <a:p>
            <a:r>
              <a:rPr lang="en-US" sz="2600" b="1" dirty="0"/>
              <a:t>Lithosphere</a:t>
            </a:r>
            <a:r>
              <a:rPr lang="en-US" sz="2600" dirty="0"/>
              <a:t> is the outer crust of the Earth, which is composed of four layers (core, mantle, lithosphere, and crust) arranged in concentric layers like an onion.</a:t>
            </a:r>
          </a:p>
          <a:p>
            <a:endParaRPr lang="en-US" sz="2600" dirty="0"/>
          </a:p>
          <a:p>
            <a:r>
              <a:rPr lang="en-US" sz="2600" dirty="0"/>
              <a:t>The massive </a:t>
            </a:r>
            <a:r>
              <a:rPr lang="en-US" sz="2600" b="1" i="1" dirty="0"/>
              <a:t>core</a:t>
            </a:r>
            <a:r>
              <a:rPr lang="en-US" sz="2600" dirty="0"/>
              <a:t> has a diameter of about 3,500 km and is composed of hot, molten metals, particularly iron, and nickel. The internal heat of Earth is thought to be generated by the slow, radioactive decay of unstable isotopes of certain elements, such as uranium.</a:t>
            </a:r>
          </a:p>
          <a:p>
            <a:pPr marL="0" indent="0">
              <a:buNone/>
            </a:pPr>
            <a:endParaRPr lang="en-US" sz="2600" dirty="0"/>
          </a:p>
          <a:p>
            <a:r>
              <a:rPr lang="en-US" sz="2600" dirty="0"/>
              <a:t>The </a:t>
            </a:r>
            <a:r>
              <a:rPr lang="en-US" sz="2600" b="1" i="1" dirty="0"/>
              <a:t>mantle</a:t>
            </a:r>
            <a:r>
              <a:rPr lang="en-US" sz="2600" dirty="0"/>
              <a:t> is a less dense region that encloses the core. It is about 2,800 kilometers thick and composed of minerals in a plastic, semi-liquid state known as magma. The mantle contains relatively light elements, notably silicon, oxygen, and magnesium, occurring as various mineral compounds.</a:t>
            </a:r>
          </a:p>
          <a:p>
            <a:endParaRPr lang="en-US" sz="2600" dirty="0"/>
          </a:p>
          <a:p>
            <a:r>
              <a:rPr lang="en-US" dirty="0"/>
              <a:t>The </a:t>
            </a:r>
            <a:r>
              <a:rPr lang="en-US" b="1" i="1" dirty="0"/>
              <a:t>lithosphere</a:t>
            </a:r>
            <a:r>
              <a:rPr lang="en-US" dirty="0"/>
              <a:t> is only about 80 kilometers thick. It is composed of rigid, relatively light rocks, especially basaltic, granitic, and sedimentary ones. </a:t>
            </a:r>
            <a:endParaRPr lang="en-US" sz="2600" dirty="0"/>
          </a:p>
          <a:p>
            <a:endParaRPr lang="en-US" sz="2600" dirty="0"/>
          </a:p>
          <a:p>
            <a:endParaRPr lang="en-US" sz="2400" dirty="0"/>
          </a:p>
        </p:txBody>
      </p:sp>
    </p:spTree>
    <p:extLst>
      <p:ext uri="{BB962C8B-B14F-4D97-AF65-F5344CB8AC3E}">
        <p14:creationId xmlns:p14="http://schemas.microsoft.com/office/powerpoint/2010/main" val="3680526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97874F-17E7-447B-854A-8AD3F0D9AA50}"/>
              </a:ext>
            </a:extLst>
          </p:cNvPr>
          <p:cNvSpPr>
            <a:spLocks noGrp="1"/>
          </p:cNvSpPr>
          <p:nvPr>
            <p:ph idx="1"/>
          </p:nvPr>
        </p:nvSpPr>
        <p:spPr>
          <a:xfrm>
            <a:off x="380999" y="537152"/>
            <a:ext cx="11329555" cy="4720648"/>
          </a:xfrm>
        </p:spPr>
        <p:txBody>
          <a:bodyPr/>
          <a:lstStyle/>
          <a:p>
            <a:r>
              <a:rPr lang="en-US" sz="2400" dirty="0"/>
              <a:t>The outermost layer is known as the </a:t>
            </a:r>
            <a:r>
              <a:rPr lang="en-US" sz="2400" b="1" i="1" dirty="0"/>
              <a:t>crust</a:t>
            </a:r>
            <a:r>
              <a:rPr lang="en-US" sz="2400" dirty="0"/>
              <a:t>. The oceanic crust is relatively thin, averaging 10–15 kilometers, while the continental crust is 20–60 kilometers thick.</a:t>
            </a:r>
          </a:p>
          <a:p>
            <a:endParaRPr lang="en-US" sz="2400" dirty="0"/>
          </a:p>
          <a:p>
            <a:endParaRPr lang="en-US" dirty="0"/>
          </a:p>
        </p:txBody>
      </p:sp>
      <p:pic>
        <p:nvPicPr>
          <p:cNvPr id="2050" name="Picture 2" descr="image">
            <a:extLst>
              <a:ext uri="{FF2B5EF4-FFF2-40B4-BE49-F238E27FC236}">
                <a16:creationId xmlns:a16="http://schemas.microsoft.com/office/drawing/2014/main" id="{7A38FEDD-A750-4BCE-B791-06886290C7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2808" y="1767786"/>
            <a:ext cx="6253163" cy="33639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5E6922F-8E6D-4A32-8D49-D4073DEBEC03}"/>
              </a:ext>
            </a:extLst>
          </p:cNvPr>
          <p:cNvSpPr txBox="1"/>
          <p:nvPr/>
        </p:nvSpPr>
        <p:spPr>
          <a:xfrm>
            <a:off x="5637068" y="2992582"/>
            <a:ext cx="914400" cy="914400"/>
          </a:xfrm>
          <a:prstGeom prst="rect">
            <a:avLst/>
          </a:prstGeom>
          <a:noFill/>
        </p:spPr>
        <p:txBody>
          <a:bodyPr wrap="square" rtlCol="0">
            <a:spAutoFit/>
          </a:bodyPr>
          <a:lstStyle/>
          <a:p>
            <a:endParaRPr lang="en-US" dirty="0"/>
          </a:p>
        </p:txBody>
      </p:sp>
      <p:sp>
        <p:nvSpPr>
          <p:cNvPr id="6" name="TextBox 5">
            <a:extLst>
              <a:ext uri="{FF2B5EF4-FFF2-40B4-BE49-F238E27FC236}">
                <a16:creationId xmlns:a16="http://schemas.microsoft.com/office/drawing/2014/main" id="{BCF0C7F0-8BAF-4A5F-93BE-45B83B5D3A99}"/>
              </a:ext>
            </a:extLst>
          </p:cNvPr>
          <p:cNvSpPr txBox="1"/>
          <p:nvPr/>
        </p:nvSpPr>
        <p:spPr>
          <a:xfrm>
            <a:off x="5637068" y="2992582"/>
            <a:ext cx="914400" cy="91440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044718C1-8A5E-4941-8C82-2B9249A819D0}"/>
              </a:ext>
            </a:extLst>
          </p:cNvPr>
          <p:cNvSpPr txBox="1"/>
          <p:nvPr/>
        </p:nvSpPr>
        <p:spPr>
          <a:xfrm>
            <a:off x="850972" y="5257800"/>
            <a:ext cx="10016836" cy="613064"/>
          </a:xfrm>
          <a:prstGeom prst="rect">
            <a:avLst/>
          </a:prstGeom>
          <a:noFill/>
        </p:spPr>
        <p:txBody>
          <a:bodyPr wrap="square" rtlCol="0">
            <a:spAutoFit/>
          </a:bodyPr>
          <a:lstStyle/>
          <a:p>
            <a:endParaRPr lang="en-US" dirty="0"/>
          </a:p>
        </p:txBody>
      </p:sp>
      <p:sp>
        <p:nvSpPr>
          <p:cNvPr id="8" name="TextBox 7">
            <a:extLst>
              <a:ext uri="{FF2B5EF4-FFF2-40B4-BE49-F238E27FC236}">
                <a16:creationId xmlns:a16="http://schemas.microsoft.com/office/drawing/2014/main" id="{606AC194-A7C8-42FB-B64C-711EB25285B9}"/>
              </a:ext>
            </a:extLst>
          </p:cNvPr>
          <p:cNvSpPr txBox="1"/>
          <p:nvPr/>
        </p:nvSpPr>
        <p:spPr>
          <a:xfrm>
            <a:off x="1251455" y="5522768"/>
            <a:ext cx="8931635" cy="523220"/>
          </a:xfrm>
          <a:prstGeom prst="rect">
            <a:avLst/>
          </a:prstGeom>
          <a:noFill/>
        </p:spPr>
        <p:txBody>
          <a:bodyPr wrap="square" rtlCol="0">
            <a:spAutoFit/>
          </a:bodyPr>
          <a:lstStyle/>
          <a:p>
            <a:r>
              <a:rPr lang="en-US" sz="1400" dirty="0"/>
              <a:t>Figure 1.5. Illustration of different layers of earth, from the inner core to the lithosphere, which is composed of the crust and the uppermost solid mantle. Source:</a:t>
            </a:r>
          </a:p>
        </p:txBody>
      </p:sp>
    </p:spTree>
    <p:extLst>
      <p:ext uri="{BB962C8B-B14F-4D97-AF65-F5344CB8AC3E}">
        <p14:creationId xmlns:p14="http://schemas.microsoft.com/office/powerpoint/2010/main" val="1242266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3DF893-2682-4ABC-B981-1B177C2EE2CC}"/>
              </a:ext>
            </a:extLst>
          </p:cNvPr>
          <p:cNvSpPr>
            <a:spLocks noGrp="1"/>
          </p:cNvSpPr>
          <p:nvPr>
            <p:ph idx="1"/>
          </p:nvPr>
        </p:nvSpPr>
        <p:spPr>
          <a:xfrm>
            <a:off x="453736" y="350116"/>
            <a:ext cx="10515600" cy="5936384"/>
          </a:xfrm>
        </p:spPr>
        <p:txBody>
          <a:bodyPr>
            <a:normAutofit/>
          </a:bodyPr>
          <a:lstStyle/>
          <a:p>
            <a:r>
              <a:rPr lang="en-US" sz="2400" dirty="0"/>
              <a:t>The </a:t>
            </a:r>
            <a:r>
              <a:rPr lang="en-US" sz="2400" b="1" i="1" dirty="0"/>
              <a:t>hydrosphere</a:t>
            </a:r>
            <a:r>
              <a:rPr lang="en-US" sz="2400" dirty="0"/>
              <a:t> is the portion of Earth that contains water (H</a:t>
            </a:r>
            <a:r>
              <a:rPr lang="en-US" sz="2400" baseline="-25000" dirty="0"/>
              <a:t>2</a:t>
            </a:r>
            <a:r>
              <a:rPr lang="en-US" sz="2400" dirty="0"/>
              <a:t>O), including in the oceans, atmosphere, land surface, and underground. The </a:t>
            </a:r>
            <a:r>
              <a:rPr lang="en-US" sz="2400" i="1" dirty="0">
                <a:solidFill>
                  <a:schemeClr val="accent1"/>
                </a:solidFill>
              </a:rPr>
              <a:t>hydrologic cycle </a:t>
            </a:r>
            <a:r>
              <a:rPr lang="en-US" sz="2400" dirty="0"/>
              <a:t>(or </a:t>
            </a:r>
            <a:r>
              <a:rPr lang="en-US" sz="2400" i="1" dirty="0">
                <a:solidFill>
                  <a:schemeClr val="accent1"/>
                </a:solidFill>
              </a:rPr>
              <a:t>water cycle</a:t>
            </a:r>
            <a:r>
              <a:rPr lang="en-US" sz="2400" dirty="0"/>
              <a:t>) refers to the rates of movement (fluxes) of water among these various reservoirs (compartments). </a:t>
            </a:r>
          </a:p>
          <a:p>
            <a:pPr marL="0" indent="0">
              <a:buNone/>
            </a:pPr>
            <a:endParaRPr lang="en-US" sz="2400" dirty="0"/>
          </a:p>
          <a:p>
            <a:endParaRPr lang="en-US" sz="2400" dirty="0"/>
          </a:p>
          <a:p>
            <a:endParaRPr lang="en-US" sz="2400" dirty="0"/>
          </a:p>
          <a:p>
            <a:endParaRPr lang="en-US" sz="2400" dirty="0"/>
          </a:p>
        </p:txBody>
      </p:sp>
      <p:pic>
        <p:nvPicPr>
          <p:cNvPr id="4100" name="Picture 4" descr="image">
            <a:extLst>
              <a:ext uri="{FF2B5EF4-FFF2-40B4-BE49-F238E27FC236}">
                <a16:creationId xmlns:a16="http://schemas.microsoft.com/office/drawing/2014/main" id="{3360618E-BA40-4DE5-8CF0-56096779D3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6822" y="2117048"/>
            <a:ext cx="5538355" cy="318577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12B13F-A955-428F-AB89-B85E39C82192}"/>
              </a:ext>
            </a:extLst>
          </p:cNvPr>
          <p:cNvSpPr txBox="1"/>
          <p:nvPr/>
        </p:nvSpPr>
        <p:spPr>
          <a:xfrm>
            <a:off x="954231" y="5547836"/>
            <a:ext cx="10283536" cy="738664"/>
          </a:xfrm>
          <a:prstGeom prst="rect">
            <a:avLst/>
          </a:prstGeom>
          <a:noFill/>
        </p:spPr>
        <p:txBody>
          <a:bodyPr wrap="square" rtlCol="0">
            <a:spAutoFit/>
          </a:bodyPr>
          <a:lstStyle/>
          <a:p>
            <a:r>
              <a:rPr lang="en-US" sz="1400" dirty="0"/>
              <a:t>Figure 1.6. Major Elements of the Hydrologic Cycle. The hydrologic cycle includes the influences of oceans and other kinds of surface water (such as lakes and rivers), as well as groundwater and atmospheric moisture (clouds and humidity). Water evaporates, precipitates as rain and snow, and flows in various kinds of channels, both along the surface as well as underground. Source:</a:t>
            </a:r>
          </a:p>
        </p:txBody>
      </p:sp>
    </p:spTree>
    <p:extLst>
      <p:ext uri="{BB962C8B-B14F-4D97-AF65-F5344CB8AC3E}">
        <p14:creationId xmlns:p14="http://schemas.microsoft.com/office/powerpoint/2010/main" val="282309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5D67F6-EB5B-4F35-8B57-859FBEEF463E}"/>
              </a:ext>
            </a:extLst>
          </p:cNvPr>
          <p:cNvSpPr>
            <a:spLocks noGrp="1"/>
          </p:cNvSpPr>
          <p:nvPr>
            <p:ph idx="1"/>
          </p:nvPr>
        </p:nvSpPr>
        <p:spPr>
          <a:xfrm>
            <a:off x="202622" y="540327"/>
            <a:ext cx="11786755" cy="6068292"/>
          </a:xfrm>
        </p:spPr>
        <p:txBody>
          <a:bodyPr>
            <a:normAutofit lnSpcReduction="10000"/>
          </a:bodyPr>
          <a:lstStyle/>
          <a:p>
            <a:r>
              <a:rPr lang="en-US" sz="2600" dirty="0"/>
              <a:t>The</a:t>
            </a:r>
            <a:r>
              <a:rPr lang="en-US" sz="2600" b="1" i="1" dirty="0"/>
              <a:t> atmosphere</a:t>
            </a:r>
            <a:r>
              <a:rPr lang="en-US" sz="2600" dirty="0"/>
              <a:t> is an envelope of gasses that surrounds the Earth and is held in place by the attractive forces of gravity. </a:t>
            </a:r>
          </a:p>
          <a:p>
            <a:endParaRPr lang="en-US" sz="2600" dirty="0"/>
          </a:p>
          <a:p>
            <a:r>
              <a:rPr lang="en-US" sz="2600" dirty="0"/>
              <a:t>The</a:t>
            </a:r>
            <a:r>
              <a:rPr lang="en-US" sz="2600" b="1" dirty="0"/>
              <a:t> </a:t>
            </a:r>
            <a:r>
              <a:rPr lang="en-US" sz="2600" b="1" i="1" dirty="0"/>
              <a:t>troposphere</a:t>
            </a:r>
            <a:r>
              <a:rPr lang="en-US" sz="2600" dirty="0"/>
              <a:t> (or lower atmosphere) contains 85-90% of the atmospheric mass and extends from the surface to an altitude of 8-20 kilometers. It is thinner at high latitudes, and thicker at equatorial latitudes, but also varies seasonally, at any place being thicker during the summer than in the winter. </a:t>
            </a:r>
          </a:p>
          <a:p>
            <a:endParaRPr lang="en-US" sz="2600" dirty="0"/>
          </a:p>
          <a:p>
            <a:r>
              <a:rPr lang="en-US" sz="2600" dirty="0"/>
              <a:t>The </a:t>
            </a:r>
            <a:r>
              <a:rPr lang="en-US" sz="2600" b="1" i="1" dirty="0"/>
              <a:t>stratosphere</a:t>
            </a:r>
            <a:r>
              <a:rPr lang="en-US" sz="2600" b="1" dirty="0"/>
              <a:t> </a:t>
            </a:r>
            <a:r>
              <a:rPr lang="en-US" sz="2600" dirty="0"/>
              <a:t>extends from the troposphere to as high as about 50 kilometers above the earth, depending on the season and latitude.  Air temperature varies little with altitude within the stratosphere, and there are few convective air currents.</a:t>
            </a:r>
          </a:p>
          <a:p>
            <a:pPr marL="0" indent="0">
              <a:buNone/>
            </a:pPr>
            <a:endParaRPr lang="en-US" sz="2600" dirty="0"/>
          </a:p>
          <a:p>
            <a:r>
              <a:rPr lang="en-US" sz="2600" dirty="0"/>
              <a:t>The </a:t>
            </a:r>
            <a:r>
              <a:rPr lang="en-US" sz="2600" b="1" i="1" dirty="0"/>
              <a:t>mesosphere</a:t>
            </a:r>
            <a:r>
              <a:rPr lang="en-US" sz="2600" b="1" dirty="0"/>
              <a:t> </a:t>
            </a:r>
            <a:r>
              <a:rPr lang="en-US" sz="2600" dirty="0"/>
              <a:t>extends beyond the stratosphere to about 75 kilometers.</a:t>
            </a:r>
          </a:p>
          <a:p>
            <a:pPr marL="0" indent="0">
              <a:buNone/>
            </a:pPr>
            <a:endParaRPr lang="en-US" sz="2600" dirty="0"/>
          </a:p>
          <a:p>
            <a:r>
              <a:rPr lang="en-US" sz="2600" dirty="0"/>
              <a:t>The </a:t>
            </a:r>
            <a:r>
              <a:rPr lang="en-US" sz="2600" b="1" i="1" dirty="0"/>
              <a:t>thermosphere</a:t>
            </a:r>
            <a:r>
              <a:rPr lang="en-US" sz="2600" dirty="0"/>
              <a:t> extends to 450 kilometers or more.</a:t>
            </a:r>
          </a:p>
          <a:p>
            <a:endParaRPr lang="en-US" dirty="0"/>
          </a:p>
        </p:txBody>
      </p:sp>
    </p:spTree>
    <p:extLst>
      <p:ext uri="{BB962C8B-B14F-4D97-AF65-F5344CB8AC3E}">
        <p14:creationId xmlns:p14="http://schemas.microsoft.com/office/powerpoint/2010/main" val="185509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B4B979-8B6F-444C-B2A4-53CEF6CB42AC}"/>
              </a:ext>
            </a:extLst>
          </p:cNvPr>
          <p:cNvSpPr>
            <a:spLocks noGrp="1"/>
          </p:cNvSpPr>
          <p:nvPr>
            <p:ph type="title"/>
          </p:nvPr>
        </p:nvSpPr>
        <p:spPr>
          <a:ln>
            <a:noFill/>
          </a:ln>
          <a:effectLst>
            <a:glow rad="228600">
              <a:srgbClr val="C00000">
                <a:alpha val="40000"/>
              </a:srgbClr>
            </a:glow>
            <a:outerShdw blurRad="225425" dist="50800" dir="5220000" algn="ctr">
              <a:srgbClr val="000000">
                <a:alpha val="33000"/>
              </a:srgbClr>
            </a:outerShdw>
          </a:effectLst>
          <a:scene3d>
            <a:camera prst="orthographicFront"/>
            <a:lightRig rig="harsh" dir="t">
              <a:rot lat="0" lon="0" rev="3000000"/>
            </a:lightRig>
          </a:scene3d>
          <a:sp3d extrusionH="254000" contourW="19050">
            <a:bevelT w="82550" h="44450" prst="angle"/>
            <a:bevelB w="82550" h="44450" prst="angle"/>
            <a:contourClr>
              <a:srgbClr val="FFFFFF"/>
            </a:contourClr>
          </a:sp3d>
        </p:spPr>
        <p:txBody>
          <a:bodyPr>
            <a:normAutofit/>
          </a:bodyPr>
          <a:lstStyle/>
          <a:p>
            <a:r>
              <a:rPr lang="en-US" sz="3600" b="1" dirty="0">
                <a:solidFill>
                  <a:schemeClr val="accent1">
                    <a:lumMod val="75000"/>
                  </a:schemeClr>
                </a:solidFill>
              </a:rPr>
              <a:t>Preserving Biodiversity and the Six Kingdoms of Life</a:t>
            </a:r>
            <a:br>
              <a:rPr lang="en-US" dirty="0">
                <a:solidFill>
                  <a:schemeClr val="accent1">
                    <a:lumMod val="75000"/>
                  </a:schemeClr>
                </a:solidFill>
              </a:rPr>
            </a:br>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DBC4979-9D6D-4B5C-8723-BF89EFDE656D}"/>
              </a:ext>
            </a:extLst>
          </p:cNvPr>
          <p:cNvPicPr>
            <a:picLocks noChangeAspect="1"/>
          </p:cNvPicPr>
          <p:nvPr/>
        </p:nvPicPr>
        <p:blipFill>
          <a:blip r:embed="rId2"/>
          <a:stretch>
            <a:fillRect/>
          </a:stretch>
        </p:blipFill>
        <p:spPr>
          <a:xfrm>
            <a:off x="522127" y="1499854"/>
            <a:ext cx="6430272" cy="4772691"/>
          </a:xfrm>
          <a:prstGeom prst="rect">
            <a:avLst/>
          </a:prstGeom>
        </p:spPr>
      </p:pic>
      <p:sp>
        <p:nvSpPr>
          <p:cNvPr id="7" name="TextBox 6">
            <a:extLst>
              <a:ext uri="{FF2B5EF4-FFF2-40B4-BE49-F238E27FC236}">
                <a16:creationId xmlns:a16="http://schemas.microsoft.com/office/drawing/2014/main" id="{E4F31246-1808-48B5-BA3D-056B5B64846B}"/>
              </a:ext>
            </a:extLst>
          </p:cNvPr>
          <p:cNvSpPr txBox="1"/>
          <p:nvPr/>
        </p:nvSpPr>
        <p:spPr>
          <a:xfrm>
            <a:off x="7211951" y="1715033"/>
            <a:ext cx="4256369" cy="3970318"/>
          </a:xfrm>
          <a:prstGeom prst="rect">
            <a:avLst/>
          </a:prstGeom>
          <a:noFill/>
        </p:spPr>
        <p:txBody>
          <a:bodyPr wrap="square" rtlCol="0">
            <a:spAutoFit/>
          </a:bodyPr>
          <a:lstStyle/>
          <a:p>
            <a:r>
              <a:rPr lang="en-US" sz="1400" dirty="0"/>
              <a:t>Figure 1.7 shows examples of organisms in the six kingdoms of life. </a:t>
            </a:r>
            <a:r>
              <a:rPr lang="en-US" sz="1400" dirty="0">
                <a:solidFill>
                  <a:schemeClr val="accent1">
                    <a:lumMod val="75000"/>
                  </a:schemeClr>
                </a:solidFill>
              </a:rPr>
              <a:t>(a) </a:t>
            </a:r>
            <a:r>
              <a:rPr lang="en-US" sz="1400" dirty="0"/>
              <a:t>This image shows a hot spring at Yellowstone National Park. Hot springs are extreme environments where some archaea can thrive due to the high aquatic temperatures. (CC-BY OpenStax Microbiology) </a:t>
            </a:r>
            <a:r>
              <a:rPr lang="en-US" sz="1400" dirty="0">
                <a:solidFill>
                  <a:schemeClr val="accent1">
                    <a:lumMod val="75000"/>
                  </a:schemeClr>
                </a:solidFill>
              </a:rPr>
              <a:t>(b) </a:t>
            </a:r>
            <a:r>
              <a:rPr lang="en-US" sz="1400" dirty="0"/>
              <a:t>This diagram depicts the structure of an average prokaryotic cell. (CC0) </a:t>
            </a:r>
            <a:r>
              <a:rPr lang="en-US" sz="1400" dirty="0">
                <a:solidFill>
                  <a:schemeClr val="accent1">
                    <a:lumMod val="75000"/>
                  </a:schemeClr>
                </a:solidFill>
              </a:rPr>
              <a:t>(c) </a:t>
            </a:r>
            <a:r>
              <a:rPr lang="en-US" sz="1400" dirty="0"/>
              <a:t>Paramecia are common examples of protists. (CC-BY-SA) </a:t>
            </a:r>
            <a:r>
              <a:rPr lang="en-US" sz="1400" dirty="0">
                <a:solidFill>
                  <a:schemeClr val="accent1">
                    <a:lumMod val="75000"/>
                  </a:schemeClr>
                </a:solidFill>
              </a:rPr>
              <a:t>(d) </a:t>
            </a:r>
            <a:r>
              <a:rPr lang="en-US" sz="1400" dirty="0"/>
              <a:t>A tinder fungus is pictured on a dead pine tree in Lysekil, Sweden. (CC0) </a:t>
            </a:r>
            <a:r>
              <a:rPr lang="en-US" sz="1400" dirty="0">
                <a:solidFill>
                  <a:schemeClr val="accent1">
                    <a:lumMod val="75000"/>
                  </a:schemeClr>
                </a:solidFill>
              </a:rPr>
              <a:t>(e) </a:t>
            </a:r>
            <a:r>
              <a:rPr lang="en-US" sz="1400" dirty="0"/>
              <a:t>Plants exist in many forms. This cardinal flower was photographed at the Regional Parks Botanic Garden near Berkeley, California. (CC BY John Rusk) </a:t>
            </a:r>
            <a:r>
              <a:rPr lang="en-US" sz="1400" dirty="0">
                <a:solidFill>
                  <a:schemeClr val="accent1">
                    <a:lumMod val="75000"/>
                  </a:schemeClr>
                </a:solidFill>
              </a:rPr>
              <a:t>(f) </a:t>
            </a:r>
            <a:r>
              <a:rPr lang="en-US" sz="1400" dirty="0"/>
              <a:t>Kingdom Animalia includes approximately 36 phyla with wide-ranging characteristics. This image shows examples within this grouping as follows (from left to right, top to bottom): European squid, Atlantic Sea Nettle, tiger, flea beetle, and bristle worm. (CC BY-SA) </a:t>
            </a:r>
          </a:p>
        </p:txBody>
      </p:sp>
    </p:spTree>
    <p:extLst>
      <p:ext uri="{BB962C8B-B14F-4D97-AF65-F5344CB8AC3E}">
        <p14:creationId xmlns:p14="http://schemas.microsoft.com/office/powerpoint/2010/main" val="3246605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0497D54-1F00-4727-8A69-47AF71547535}"/>
              </a:ext>
            </a:extLst>
          </p:cNvPr>
          <p:cNvSpPr>
            <a:spLocks noGrp="1"/>
          </p:cNvSpPr>
          <p:nvPr>
            <p:ph idx="1"/>
          </p:nvPr>
        </p:nvSpPr>
        <p:spPr>
          <a:xfrm>
            <a:off x="193962" y="238990"/>
            <a:ext cx="11765973" cy="6369627"/>
          </a:xfrm>
        </p:spPr>
        <p:txBody>
          <a:bodyPr>
            <a:normAutofit fontScale="92500"/>
          </a:bodyPr>
          <a:lstStyle/>
          <a:p>
            <a:r>
              <a:rPr lang="en-US" sz="2400" dirty="0"/>
              <a:t>The six kingdoms of life are separated into two groups: </a:t>
            </a:r>
            <a:r>
              <a:rPr lang="en-US" sz="2400" b="1" i="1" dirty="0">
                <a:solidFill>
                  <a:schemeClr val="accent1">
                    <a:lumMod val="75000"/>
                  </a:schemeClr>
                </a:solidFill>
              </a:rPr>
              <a:t>prokaryotic</a:t>
            </a:r>
            <a:r>
              <a:rPr lang="en-US" sz="2400" dirty="0"/>
              <a:t> and </a:t>
            </a:r>
            <a:r>
              <a:rPr lang="en-US" sz="2400" b="1" i="1" dirty="0">
                <a:solidFill>
                  <a:schemeClr val="accent1">
                    <a:lumMod val="75000"/>
                  </a:schemeClr>
                </a:solidFill>
              </a:rPr>
              <a:t>eukaryotic</a:t>
            </a:r>
            <a:r>
              <a:rPr lang="en-US" sz="2400" dirty="0"/>
              <a:t> organisms.  </a:t>
            </a:r>
            <a:r>
              <a:rPr lang="en-US" sz="2400" b="1" i="1" dirty="0">
                <a:solidFill>
                  <a:schemeClr val="accent1">
                    <a:lumMod val="75000"/>
                  </a:schemeClr>
                </a:solidFill>
              </a:rPr>
              <a:t>Prokaryotic</a:t>
            </a:r>
            <a:r>
              <a:rPr lang="en-US" sz="2400" dirty="0"/>
              <a:t> organisms lack a true nucleus and other membrane-bound organelles and include Domains Archaea and Bacteria. </a:t>
            </a:r>
          </a:p>
          <a:p>
            <a:endParaRPr lang="en-US" sz="2400" dirty="0"/>
          </a:p>
          <a:p>
            <a:r>
              <a:rPr lang="en-US" sz="2400" b="1" i="1" dirty="0">
                <a:solidFill>
                  <a:schemeClr val="accent1">
                    <a:lumMod val="75000"/>
                  </a:schemeClr>
                </a:solidFill>
              </a:rPr>
              <a:t>Archaea</a:t>
            </a:r>
            <a:r>
              <a:rPr lang="en-US" sz="2400" dirty="0"/>
              <a:t> is a group of single-celled microorganisms that are distinct from both bacteria and eukaryotes.</a:t>
            </a:r>
          </a:p>
          <a:p>
            <a:endParaRPr lang="en-US" sz="2400" dirty="0"/>
          </a:p>
          <a:p>
            <a:r>
              <a:rPr lang="en-US" sz="2400" dirty="0"/>
              <a:t>Kingdom </a:t>
            </a:r>
            <a:r>
              <a:rPr lang="en-US" sz="2400" b="1" i="1" dirty="0">
                <a:solidFill>
                  <a:schemeClr val="accent1">
                    <a:lumMod val="75000"/>
                  </a:schemeClr>
                </a:solidFill>
              </a:rPr>
              <a:t>Bacteria</a:t>
            </a:r>
            <a:r>
              <a:rPr lang="en-US" sz="2400" dirty="0"/>
              <a:t> is also known as Eubacteria, which means “true bacteria.” This kingdom includes a diverse group of prokaryotic organisms that are found in virtually every habitat on Earth. </a:t>
            </a:r>
          </a:p>
          <a:p>
            <a:endParaRPr lang="en-US" sz="2400" dirty="0"/>
          </a:p>
          <a:p>
            <a:r>
              <a:rPr lang="en-US" sz="2400" b="1" i="1" dirty="0">
                <a:solidFill>
                  <a:schemeClr val="accent1">
                    <a:lumMod val="75000"/>
                  </a:schemeClr>
                </a:solidFill>
              </a:rPr>
              <a:t>Eukaryotic</a:t>
            </a:r>
            <a:r>
              <a:rPr lang="en-US" sz="2400" dirty="0"/>
              <a:t> organisms have a true nucleus and other membrane-bound organelles and include Domain Eukarya.  Domain </a:t>
            </a:r>
            <a:r>
              <a:rPr lang="en-US" sz="2400" b="1" i="1" dirty="0">
                <a:solidFill>
                  <a:schemeClr val="accent1">
                    <a:lumMod val="75000"/>
                  </a:schemeClr>
                </a:solidFill>
              </a:rPr>
              <a:t>Eukarya</a:t>
            </a:r>
            <a:r>
              <a:rPr lang="en-US" sz="2400" dirty="0"/>
              <a:t> includes four kingdoms: Protista, Fungi, Plants, and Animals. Protista is a biological kingdom that includes a diverse group of eukaryotic microorganisms.</a:t>
            </a:r>
          </a:p>
          <a:p>
            <a:pPr marL="0" indent="0">
              <a:buNone/>
            </a:pPr>
            <a:endParaRPr lang="en-US" sz="2400" b="1" i="1" dirty="0">
              <a:solidFill>
                <a:schemeClr val="accent1">
                  <a:lumMod val="75000"/>
                </a:schemeClr>
              </a:solidFill>
            </a:endParaRPr>
          </a:p>
          <a:p>
            <a:r>
              <a:rPr lang="en-US" sz="2400" b="1" i="1" dirty="0">
                <a:solidFill>
                  <a:schemeClr val="accent1">
                    <a:lumMod val="75000"/>
                  </a:schemeClr>
                </a:solidFill>
              </a:rPr>
              <a:t>Fungi</a:t>
            </a:r>
            <a:r>
              <a:rPr lang="en-US" sz="2400" dirty="0"/>
              <a:t> are a diverse group of organisms that includes yeasts, molds, and mushrooms.  Fungi play important roles in nutrient cycling and the decomposition of organic matter.</a:t>
            </a:r>
          </a:p>
          <a:p>
            <a:endParaRPr lang="en-US" sz="2400" dirty="0"/>
          </a:p>
          <a:p>
            <a:endParaRPr lang="en-US" sz="2400" dirty="0"/>
          </a:p>
          <a:p>
            <a:endParaRPr lang="en-US" dirty="0"/>
          </a:p>
        </p:txBody>
      </p:sp>
    </p:spTree>
    <p:extLst>
      <p:ext uri="{BB962C8B-B14F-4D97-AF65-F5344CB8AC3E}">
        <p14:creationId xmlns:p14="http://schemas.microsoft.com/office/powerpoint/2010/main" val="22448815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972</TotalTime>
  <Words>2904</Words>
  <Application>Microsoft Office PowerPoint</Application>
  <PresentationFormat>Widescreen</PresentationFormat>
  <Paragraphs>157</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Encode Sans</vt:lpstr>
      <vt:lpstr>Office Theme</vt:lpstr>
      <vt:lpstr>Environmental Science </vt:lpstr>
      <vt:lpstr>The History of Environmental Science </vt:lpstr>
      <vt:lpstr>PowerPoint Presentation</vt:lpstr>
      <vt:lpstr>Biosphere: Lithosphere, Hydrosphere, and Atmosphere </vt:lpstr>
      <vt:lpstr>PowerPoint Presentation</vt:lpstr>
      <vt:lpstr>PowerPoint Presentation</vt:lpstr>
      <vt:lpstr>PowerPoint Presentation</vt:lpstr>
      <vt:lpstr>Preserving Biodiversity and the Six Kingdoms of Life </vt:lpstr>
      <vt:lpstr>PowerPoint Presentation</vt:lpstr>
      <vt:lpstr>Environmental Hazards </vt:lpstr>
      <vt:lpstr>PowerPoint Presentation</vt:lpstr>
      <vt:lpstr>PowerPoint Presentation</vt:lpstr>
      <vt:lpstr>Renewable Energy Sources</vt:lpstr>
      <vt:lpstr>PowerPoint Presentation</vt:lpstr>
      <vt:lpstr>PowerPoint Presentation</vt:lpstr>
      <vt:lpstr>PowerPoint Presentation</vt:lpstr>
      <vt:lpstr>PowerPoint Presentation</vt:lpstr>
      <vt:lpstr>PowerPoint Presentation</vt:lpstr>
      <vt:lpstr>Environmental Impact on Food Supply, Nutrition, Malnutrition, and Starvation </vt:lpstr>
      <vt:lpstr>Environmental Ethics </vt:lpstr>
      <vt:lpstr>Environmental Quality</vt:lpstr>
      <vt:lpstr>PowerPoint Presentation</vt:lpstr>
      <vt:lpstr>Environmental Justice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Science Chapter 1: Overview</dc:title>
  <dc:creator>Waneene Dorsey</dc:creator>
  <cp:lastModifiedBy>Waneene Dorsey</cp:lastModifiedBy>
  <cp:revision>49</cp:revision>
  <dcterms:created xsi:type="dcterms:W3CDTF">2023-07-29T22:53:19Z</dcterms:created>
  <dcterms:modified xsi:type="dcterms:W3CDTF">2023-08-01T18:27:48Z</dcterms:modified>
</cp:coreProperties>
</file>