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45"/>
  </p:notesMasterIdLst>
  <p:sldIdLst>
    <p:sldId id="261" r:id="rId4"/>
    <p:sldId id="257" r:id="rId5"/>
    <p:sldId id="258" r:id="rId6"/>
    <p:sldId id="259" r:id="rId7"/>
    <p:sldId id="260" r:id="rId8"/>
    <p:sldId id="262" r:id="rId9"/>
    <p:sldId id="263" r:id="rId10"/>
    <p:sldId id="264" r:id="rId11"/>
    <p:sldId id="265" r:id="rId12"/>
    <p:sldId id="267" r:id="rId13"/>
    <p:sldId id="266" r:id="rId14"/>
    <p:sldId id="268" r:id="rId15"/>
    <p:sldId id="269" r:id="rId16"/>
    <p:sldId id="271" r:id="rId17"/>
    <p:sldId id="275" r:id="rId18"/>
    <p:sldId id="272" r:id="rId19"/>
    <p:sldId id="270" r:id="rId20"/>
    <p:sldId id="273" r:id="rId21"/>
    <p:sldId id="277" r:id="rId22"/>
    <p:sldId id="274" r:id="rId23"/>
    <p:sldId id="276" r:id="rId24"/>
    <p:sldId id="278" r:id="rId25"/>
    <p:sldId id="279" r:id="rId26"/>
    <p:sldId id="280" r:id="rId27"/>
    <p:sldId id="293" r:id="rId28"/>
    <p:sldId id="281" r:id="rId29"/>
    <p:sldId id="282" r:id="rId30"/>
    <p:sldId id="283" r:id="rId31"/>
    <p:sldId id="284" r:id="rId32"/>
    <p:sldId id="285" r:id="rId33"/>
    <p:sldId id="286" r:id="rId34"/>
    <p:sldId id="288" r:id="rId35"/>
    <p:sldId id="289" r:id="rId36"/>
    <p:sldId id="290" r:id="rId37"/>
    <p:sldId id="291" r:id="rId38"/>
    <p:sldId id="287" r:id="rId39"/>
    <p:sldId id="296" r:id="rId40"/>
    <p:sldId id="295" r:id="rId41"/>
    <p:sldId id="294" r:id="rId42"/>
    <p:sldId id="292" r:id="rId43"/>
    <p:sldId id="29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6B4F2-4C62-4142-9822-B69ED2ABB646}" type="datetimeFigureOut">
              <a:rPr lang="en-US" smtClean="0"/>
              <a:pPr/>
              <a:t>3/5/22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C8889-A46B-45CC-B37B-8E455D88B2D5}" type="slidenum">
              <a:rPr lang="en-US" smtClean="0"/>
              <a:pPr/>
              <a:t>‹#›</a:t>
            </a:fld>
            <a:endParaRPr lang="en-US"/>
          </a:p>
        </p:txBody>
      </p:sp>
    </p:spTree>
    <p:extLst>
      <p:ext uri="{BB962C8B-B14F-4D97-AF65-F5344CB8AC3E}">
        <p14:creationId xmlns:p14="http://schemas.microsoft.com/office/powerpoint/2010/main" val="407056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3/5/22 2:23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docid=h-69mvxC5XkiTM&amp;tbnid=OjBHdtJ1GYy3vM:&amp;ved=0CAUQjRw&amp;url=http://people.tribe.net/djapollo2k/blog/3781b7e2-4351-4a80-9482-59791bac6c70&amp;ei=A_RaUp6IO4G89QS3o4HYBQ&amp;bvm=bv.53899372,d.eWU&amp;psig=AFQjCNHixevS2003TOI2hZqyYPXeZ1higA&amp;ust=1381778810825305"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frm=1&amp;source=images&amp;cd=&amp;cad=rja&amp;docid=jk_cDmz7KQQWvM&amp;tbnid=AU9J6Zu10hUABM:&amp;ved=0CAUQjRw&amp;url=http://www.therichest.com/expensive-lifestyle/entertainment/forbes-richest-rappers/&amp;ei=VvRaUvv7OpPE9gSPkYDoBA&amp;bvm=bv.53899372,d.eWU&amp;psig=AFQjCNHixevS2003TOI2hZqyYPXeZ1higA&amp;ust=1381778810825305"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en.wikipedia.org/wiki/Hip_hop_music"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com/url?sa=i&amp;rct=j&amp;q=&amp;esrc=s&amp;frm=1&amp;source=images&amp;cd=&amp;cad=rja&amp;docid=jk_cDmz7KQQWvM&amp;tbnid=AU9J6Zu10hUABM:&amp;ved=0CAUQjRw&amp;url=http://losangelesleakers.com/tag/dr-dre/&amp;ei=iPRaUu6QJIOA9QTtyoHgDQ&amp;bvm=bv.53899372,d.eWU&amp;psig=AFQjCNHixevS2003TOI2hZqyYPXeZ1higA&amp;ust=1381778810825305"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www.google.com/url?sa=i&amp;rct=j&amp;q=&amp;esrc=s&amp;frm=1&amp;source=images&amp;cd=&amp;cad=rja&amp;docid=zUtRr3qIjypoRM&amp;tbnid=S18TYOkkpvkW4M:&amp;ved=0CAUQjRw&amp;url=http://www.bubblews.com/news/1017555-i-love-hip-hop-i-hate-rap&amp;ei=yfRaUv-bAoa29QTi9oCQCQ&amp;bvm=bv.53899372,d.eWU&amp;psig=AFQjCNHixevS2003TOI2hZqyYPXeZ1higA&amp;ust=1381778810825305"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frm=1&amp;source=images&amp;cd=&amp;cad=rja&amp;docid=23RxNxGKeXLDuM&amp;tbnid=Hb2L3mihwck-CM:&amp;ved=0CAUQjRw&amp;url=http://hairstyle-pictures.feedio.net/rapper-gansta-rap-artist-musicians-music-love-poster-at-zazzle-ca/rlv.zcache.ca*rapper_gansta_rap_artist_musicians_music_love_tshirt-ra50939c3def6431d923c9dec5d7587f8_f0dm7_152.jpg/&amp;ei=PPVaUo3gJIK88wSr_4DwBw&amp;bvm=bv.53899372,d.eWU&amp;psig=AFQjCNHixevS2003TOI2hZqyYPXeZ1higA&amp;ust=1381778810825305" TargetMode="Externa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www.google.com/url?sa=i&amp;rct=j&amp;q=&amp;esrc=s&amp;frm=1&amp;source=images&amp;cd=&amp;cad=rja&amp;docid=In9wfKtqetuCsM&amp;tbnid=LVRbpNZkbxjOjM:&amp;ved=0CAUQjRw&amp;url=http://iacmusic.com/station.aspx?StationID=101&amp;ei=CfZaUu7iAomQ9QTom4CAAw&amp;bvm=bv.53899372,d.eWU&amp;psig=AFQjCNHixevS2003TOI2hZqyYPXeZ1higA&amp;ust=138177881082530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docid=9QPshlA3mcvReM&amp;tbnid=ViqMBLSaKO5HWM:&amp;ved=0CAUQjRw&amp;url=http://www.instablogs.com/celeb/50-cents-from-a-rap-artist-to-a-comedian-hes-doing-it-all.html&amp;ei=mfVaUt-QOJTq8gTQmYHgDw&amp;bvm=bv.53899372,d.eWU&amp;psig=AFQjCNHixevS2003TOI2hZqyYPXeZ1higA&amp;ust=1381778810825305"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com/url?sa=i&amp;rct=j&amp;q=&amp;esrc=s&amp;frm=1&amp;source=images&amp;cd=&amp;cad=rja&amp;docid=vqU1XGwzkSR37M&amp;tbnid=JTZOvW9wqqSvXM:&amp;ved=0CAUQjRw&amp;url=http://www.swurvradio.com/2012/07/news-nicki-minaj-best-hip-hop-artist-once-again/&amp;ei=zvVaUoyPJJDq8AS78ICoDg&amp;bvm=bv.53899372,d.eWU&amp;psig=AFQjCNHixevS2003TOI2hZqyYPXeZ1higA&amp;ust=1381778810825305" TargetMode="Externa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frm=1&amp;source=images&amp;cd=&amp;cad=rja&amp;docid=6LhDFtTLMfpPnM&amp;tbnid=0EF0VNqHsQbOlM:&amp;ved=0CAUQjRw&amp;url=http://www.fushionmag.com/entertainment/awardshows/alicia-missy-and-halle-win-2008-bet-awards/&amp;ei=lfZaUtvSI4e88ASg-4H4Dw&amp;bvm=bv.53899372,d.eWU&amp;psig=AFQjCNHlwImkWB4yscUFBDJEEskh6IzdDg&amp;ust=1381779398260474"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www.google.com/url?sa=i&amp;rct=j&amp;q=&amp;esrc=s&amp;frm=1&amp;source=images&amp;cd=&amp;cad=rja&amp;docid=9MO4j7wzTtq_pM&amp;tbnid=tgKIItHMs0ddqM:&amp;ved=0CAUQjRw&amp;url=http://www.masterfile.com/stock-photography/image/400-04856915/Portrait-of-young-women-in-hip-hop-style-girl-and-tomboy&amp;ei=8PZaUsnZOo_I9QTg54G4Bg&amp;bvm=bv.53899372,d.eWU&amp;psig=AFQjCNHlwImkWB4yscUFBDJEEskh6IzdDg&amp;ust=138177939826047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url?sa=i&amp;rct=j&amp;q=&amp;esrc=s&amp;frm=1&amp;source=images&amp;cd=&amp;cad=rja&amp;docid=pPbyMjw413K8jM&amp;tbnid=yxBKcKmfOF4RoM:&amp;ved=0CAUQjRw&amp;url=http://www.younghollywood.com/news/beyonce-and-jay-z-raise-4-million-at-obama-fundraiser.html&amp;ei=s_laUqSSPIXe8ASEyoDIBw&amp;bvm=bv.53899372,d.eWU&amp;psig=AFQjCNGQQpsVqbOYNXuFGrJ_PF0U3_3uTw&amp;ust=1381779875364390"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amp;esrc=s&amp;frm=1&amp;source=images&amp;cd=&amp;cad=rja&amp;docid=pPbyMjw413K8jM&amp;tbnid=yxBKcKmfOF4RoM:&amp;ved=0CAUQjRw&amp;url=http://www.motherjones.com/mixed-media/2013/01/beyonce-knowles-sings-national-anthem-barack-obama-second-inauguration&amp;ei=S_laUtuGKIjU8wT99YCwAQ&amp;bvm=bv.53899372,d.eWU&amp;psig=AFQjCNGQQpsVqbOYNXuFGrJ_PF0U3_3uTw&amp;ust=1381779875364390"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rct=j&amp;q=&amp;esrc=s&amp;frm=1&amp;source=images&amp;cd=&amp;cad=rja&amp;docid=aOvo9RyPDd6QTM&amp;tbnid=ghWckvfKh5Jv3M:&amp;ved=0CAUQjRw&amp;url=http://www.hiphopweekly.com/2013/07/08/music-beyonce-part-ii-on-the-run/&amp;ei=TPpaUtXZNYTC9gTojIGoBQ&amp;bvm=bv.53899372,d.eWU&amp;psig=AFQjCNGQQpsVqbOYNXuFGrJ_PF0U3_3uTw&amp;ust=1381779875364390"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amp;esrc=s&amp;frm=1&amp;source=images&amp;cd=&amp;cad=rja&amp;docid=e1nGbF2hCoLrFM&amp;tbnid=acqgcZVkAb5cYM:&amp;ved=0CAUQjRw&amp;url=http://fredfu.wordpress.com/2009/12/11/another-interesting-tidbit-no-female-hip-hop-artists-amas/&amp;ei=cfdaUruqJ4K68wTPlYCgBg&amp;bvm=bv.53899372,d.eWU&amp;psig=AFQjCNHlwImkWB4yscUFBDJEEskh6IzdDg&amp;ust=1381779398260474"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fSjhLrHuGlA2uM&amp;tbnid=q_okLcVhwi6JmM:&amp;ved=0CAUQjRw&amp;url=http://www.made-in-china.com/showroom/wisky01/product-detailBouExkjTabrg/China-HD-Media-Player-With-Full-HD-1080p-Output-HD001A-.html&amp;ei=ewlbUpzmCJK49gSzpIDYBA&amp;bvm=bv.53899372,d.eWU&amp;psig=AFQjCNFa-jXr3uXjs_AoZFQOasDVHDxbJg&amp;ust=1381784280647653" TargetMode="External"/><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hyperlink" Target="http://www.google.com/url?sa=i&amp;rct=j&amp;q=&amp;esrc=s&amp;frm=1&amp;source=images&amp;cd=&amp;cad=rja&amp;docid=zSDuJ3RT-kWsEM&amp;tbnid=ngfW5_DPfuPHzM:&amp;ved=0CAUQjRw&amp;url=http://www.beritaterkini.my/category/apple-malaysia&amp;ei=xAhbUovsL4bc9QSEsYHACQ&amp;bvm=bv.53899372,d.eWU&amp;psig=AFQjCNFxlqvlyQ-z5l01MfmO5u48kF4MKw&amp;ust=1381784111054212" TargetMode="External"/><Relationship Id="rId1" Type="http://schemas.openxmlformats.org/officeDocument/2006/relationships/slideLayout" Target="../slideLayouts/slideLayout7.xml"/><Relationship Id="rId6" Type="http://schemas.openxmlformats.org/officeDocument/2006/relationships/hyperlink" Target="http://www.google.com/url?sa=i&amp;rct=j&amp;q=&amp;esrc=s&amp;frm=1&amp;source=images&amp;cd=&amp;cad=rja&amp;docid=W6E9QvWRrPg-iM&amp;tbnid=t_UW3le74VgWyM:&amp;ved=0CAUQjRw&amp;url=http://news.softpedia.com/news/Motorola-Provides-DHL-Express-International-Its-Latest-Mobile-Computing-Devices-44651.shtml&amp;ei=FAlbUu34HIj08ASxyoD4DA&amp;bvm=bv.53899372,d.eWU&amp;psig=AFQjCNFxlqvlyQ-z5l01MfmO5u48kF4MKw&amp;ust=1381784111054212" TargetMode="External"/><Relationship Id="rId5" Type="http://schemas.openxmlformats.org/officeDocument/2006/relationships/image" Target="../media/image35.jpeg"/><Relationship Id="rId4" Type="http://schemas.openxmlformats.org/officeDocument/2006/relationships/hyperlink" Target="http://www.google.com/url?sa=i&amp;rct=j&amp;q=&amp;esrc=s&amp;frm=1&amp;source=images&amp;cd=&amp;cad=rja&amp;docid=zSDuJ3RT-kWsEM&amp;tbnid=ngfW5_DPfuPHzM:&amp;ved=0CAUQjRw&amp;url=http://pinoytutorial.com/techtorial/fujitsu-lifebook-th700-new-specs-and-review/&amp;ei=3ghbUs3cKZOA9gTApYCoBg&amp;bvm=bv.53899372,d.eWU&amp;psig=AFQjCNFxlqvlyQ-z5l01MfmO5u48kF4MKw&amp;ust=1381784111054212" TargetMode="External"/><Relationship Id="rId9"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url?sa=i&amp;rct=j&amp;q=&amp;esrc=s&amp;frm=1&amp;source=images&amp;cd=&amp;cad=rja&amp;docid=jItCd1V5bBz2mM&amp;tbnid=ckKAoG47E2aOvM:&amp;ved=0CAUQjRw&amp;url=http://www.amazon.com/Piano-Movie-Themes-Rainbow-Connection/dp/B008PVMBO4&amp;ei=IwxbUrX8DYbA8ATDxIDQBA&amp;bvm=bv.53899372,d.eWU&amp;psig=AFQjCNGtFDKwc2PO_VNmUP226Y3KGXG-AQ&amp;ust=1381784975370363" TargetMode="Externa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hyperlink" Target="http://www.google.com/url?sa=i&amp;rct=j&amp;q=&amp;esrc=s&amp;frm=1&amp;source=images&amp;cd=&amp;cad=rja&amp;docid=iaEA8f37OyNOiM&amp;tbnid=uwFSSmGqoX4onM:&amp;ved=0CAUQjRw&amp;url=http://www.yamaha.com/yamahavgn/CDA/ContentDetail/ModelSeriesDetail.html?CNTID=5014662&amp;ei=VwxbUqG4PIPi8gSE4IGIAw&amp;bvm=bv.53899372,d.eWU&amp;psig=AFQjCNGtFDKwc2PO_VNmUP226Y3KGXG-AQ&amp;ust=1381784975370363"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399" y="609600"/>
            <a:ext cx="5867401" cy="2590799"/>
          </a:xfrm>
        </p:spPr>
        <p:style>
          <a:lnRef idx="0">
            <a:schemeClr val="accent6"/>
          </a:lnRef>
          <a:fillRef idx="3">
            <a:schemeClr val="accent6"/>
          </a:fillRef>
          <a:effectRef idx="3">
            <a:schemeClr val="accent6"/>
          </a:effectRef>
          <a:fontRef idx="minor">
            <a:schemeClr val="lt1"/>
          </a:fontRef>
        </p:style>
        <p:txBody>
          <a:bodyPr/>
          <a:lstStyle/>
          <a:p>
            <a:pPr algn="ctr"/>
            <a:r>
              <a:rPr lang="en-ZW" sz="6600" b="1" dirty="0"/>
              <a:t>Music In A New Millennium</a:t>
            </a:r>
          </a:p>
        </p:txBody>
      </p:sp>
      <p:sp>
        <p:nvSpPr>
          <p:cNvPr id="3" name="Subtitle 2"/>
          <p:cNvSpPr>
            <a:spLocks noGrp="1"/>
          </p:cNvSpPr>
          <p:nvPr>
            <p:ph type="subTitle" idx="1"/>
          </p:nvPr>
        </p:nvSpPr>
        <p:spPr>
          <a:xfrm>
            <a:off x="381001" y="3200400"/>
            <a:ext cx="8382000" cy="3048000"/>
          </a:xfrm>
          <a:ln>
            <a:solidFill>
              <a:srgbClr val="FF0000"/>
            </a:solidFill>
          </a:ln>
        </p:spPr>
        <p:style>
          <a:lnRef idx="0">
            <a:schemeClr val="accent6"/>
          </a:lnRef>
          <a:fillRef idx="3">
            <a:schemeClr val="accent6"/>
          </a:fillRef>
          <a:effectRef idx="3">
            <a:schemeClr val="accent6"/>
          </a:effectRef>
          <a:fontRef idx="minor">
            <a:schemeClr val="lt1"/>
          </a:fontRef>
        </p:style>
        <p:txBody>
          <a:bodyPr/>
          <a:lstStyle/>
          <a:p>
            <a:pPr algn="ctr"/>
            <a:r>
              <a:rPr lang="en-ZW"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latino Linotype" pitchFamily="18" charset="0"/>
              </a:rPr>
              <a:t>Music For Television,</a:t>
            </a:r>
          </a:p>
          <a:p>
            <a:pPr algn="ctr"/>
            <a:r>
              <a:rPr lang="en-ZW"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latino Linotype" pitchFamily="18" charset="0"/>
              </a:rPr>
              <a:t>Film, Stage, Mix-Tapes, Videos, Media, I-pods, to Technology </a:t>
            </a:r>
          </a:p>
          <a:p>
            <a:pPr algn="ctr"/>
            <a:r>
              <a:rPr lang="en-ZW"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latino Linotype" pitchFamily="18" charset="0"/>
              </a:rPr>
              <a:t>and </a:t>
            </a:r>
          </a:p>
          <a:p>
            <a:pPr algn="ctr"/>
            <a:r>
              <a:rPr lang="en-ZW"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latino Linotype" pitchFamily="18" charset="0"/>
              </a:rPr>
              <a:t>American Idol</a:t>
            </a:r>
            <a:endParaRPr lang="en-ZW" sz="4400" b="1" dirty="0">
              <a:latin typeface="Palatino Linotype" pitchFamily="18"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n-ZW" b="1" dirty="0"/>
              <a:t>John Williams and “War Horse”</a:t>
            </a:r>
          </a:p>
        </p:txBody>
      </p:sp>
      <p:pic>
        <p:nvPicPr>
          <p:cNvPr id="3" name="Picture 2" descr="John Williams: War Horse soundtrack CD cover"/>
          <p:cNvPicPr/>
          <p:nvPr/>
        </p:nvPicPr>
        <p:blipFill>
          <a:blip r:embed="rId2" cstate="print"/>
          <a:srcRect/>
          <a:stretch>
            <a:fillRect/>
          </a:stretch>
        </p:blipFill>
        <p:spPr bwMode="auto">
          <a:xfrm>
            <a:off x="457200" y="1524000"/>
            <a:ext cx="2819400" cy="32766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3352800" y="1066800"/>
            <a:ext cx="5486400"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fontAlgn="base">
              <a:spcBef>
                <a:spcPct val="0"/>
              </a:spcBef>
              <a:spcAft>
                <a:spcPct val="0"/>
              </a:spcAft>
            </a:pPr>
            <a:r>
              <a:rPr lang="en-ZW" b="1" dirty="0">
                <a:latin typeface="Calibri" pitchFamily="34" charset="0"/>
                <a:ea typeface="Times New Roman" pitchFamily="18" charset="0"/>
                <a:cs typeface="Times New Roman" pitchFamily="18" charset="0"/>
              </a:rPr>
              <a:t>John Williams has recently re-crafted his Star Wars music from all six films to fit a show called "STAR WARS: A Musical Journey". This is a live two-hour musical event with the Royal Philharmonic Orchestra and chorus, with scenes from the movies and live narration. The show started in London's "O2 arena" (previously called the Millennium Dome) in April 2009 before going on tour across Europe. The venues will also host an exhibition of models, props, costumes and artwork from the Lucas film Archives. For tickets and further information see The O2 site or your local press for further information. Here is the Maestro conducting the world premiere of his piece called Soundings commissioned for the opening of the new Walt Disney Concert Hall in Los Angeles in 2003. The composer's goal was to make the hall sing, and he certainly does that! See also our review of the new box set Indiana Jones: The Soundtracks Collection which explores the most complete versions of these film scores so far released, and the show Star Wars in Concert.</a:t>
            </a:r>
            <a:endParaRPr lang="en-ZW" sz="2800" b="1" dirty="0">
              <a:latin typeface="Arial" pitchFamily="34" charset="0"/>
              <a:cs typeface="Arial" pitchFamily="34"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98612"/>
          </a:xfrm>
        </p:spPr>
        <p:style>
          <a:lnRef idx="2">
            <a:schemeClr val="accent1"/>
          </a:lnRef>
          <a:fillRef idx="1">
            <a:schemeClr val="lt1"/>
          </a:fillRef>
          <a:effectRef idx="0">
            <a:schemeClr val="accent1"/>
          </a:effectRef>
          <a:fontRef idx="minor">
            <a:schemeClr val="dk1"/>
          </a:fontRef>
        </p:style>
        <p:txBody>
          <a:bodyPr/>
          <a:lstStyle/>
          <a:p>
            <a:pPr algn="ctr"/>
            <a:r>
              <a:rPr lang="en-ZW" b="1" dirty="0"/>
              <a:t>John Williams and “</a:t>
            </a:r>
            <a:r>
              <a:rPr lang="en-ZW" b="1" dirty="0" err="1"/>
              <a:t>Tintin</a:t>
            </a:r>
            <a:r>
              <a:rPr lang="en-ZW" b="1" dirty="0"/>
              <a:t>”</a:t>
            </a:r>
          </a:p>
        </p:txBody>
      </p:sp>
      <p:pic>
        <p:nvPicPr>
          <p:cNvPr id="3" name="Picture 2" descr="John Williams - The Adventures of Tintin: The Secret of the Unicorn soundtrack CD cover"/>
          <p:cNvPicPr/>
          <p:nvPr/>
        </p:nvPicPr>
        <p:blipFill>
          <a:blip r:embed="rId2" cstate="print"/>
          <a:srcRect/>
          <a:stretch>
            <a:fillRect/>
          </a:stretch>
        </p:blipFill>
        <p:spPr bwMode="auto">
          <a:xfrm>
            <a:off x="1676400" y="1219200"/>
            <a:ext cx="5715000" cy="5257800"/>
          </a:xfrm>
          <a:prstGeom prst="rect">
            <a:avLst/>
          </a:prstGeom>
          <a:ln w="88900" cap="sq" cmpd="thickThin">
            <a:solidFill>
              <a:schemeClr val="tx1"/>
            </a:solidFill>
            <a:prstDash val="solid"/>
            <a:miter lim="800000"/>
          </a:ln>
          <a:effectLst>
            <a:innerShdw blurRad="76200">
              <a:srgbClr val="000000"/>
            </a:innerShdw>
          </a:effec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6248400" cy="912812"/>
          </a:xfrm>
        </p:spPr>
        <p:style>
          <a:lnRef idx="1">
            <a:schemeClr val="accent6"/>
          </a:lnRef>
          <a:fillRef idx="3">
            <a:schemeClr val="accent6"/>
          </a:fillRef>
          <a:effectRef idx="2">
            <a:schemeClr val="accent6"/>
          </a:effectRef>
          <a:fontRef idx="minor">
            <a:schemeClr val="lt1"/>
          </a:fontRef>
        </p:style>
        <p:txBody>
          <a:bodyPr/>
          <a:lstStyle/>
          <a:p>
            <a:r>
              <a:rPr lang="en-ZW" dirty="0"/>
              <a:t>“</a:t>
            </a:r>
            <a:r>
              <a:rPr lang="en-ZW" dirty="0" err="1"/>
              <a:t>Tintin</a:t>
            </a:r>
            <a:r>
              <a:rPr lang="en-ZW" dirty="0"/>
              <a:t>” by John Williams</a:t>
            </a:r>
          </a:p>
        </p:txBody>
      </p:sp>
      <p:sp>
        <p:nvSpPr>
          <p:cNvPr id="4" name="Rectangle 3"/>
          <p:cNvSpPr/>
          <p:nvPr/>
        </p:nvSpPr>
        <p:spPr>
          <a:xfrm>
            <a:off x="533400" y="1066800"/>
            <a:ext cx="8001000" cy="569386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fontAlgn="base">
              <a:spcBef>
                <a:spcPct val="0"/>
              </a:spcBef>
              <a:spcAft>
                <a:spcPct val="0"/>
              </a:spcAft>
            </a:pPr>
            <a:r>
              <a:rPr lang="en-ZW" sz="2800" b="1" dirty="0">
                <a:latin typeface="Calibri" pitchFamily="34" charset="0"/>
                <a:ea typeface="Times New Roman" pitchFamily="18" charset="0"/>
                <a:cs typeface="Times New Roman" pitchFamily="18" charset="0"/>
              </a:rPr>
              <a:t>It's a long time since we heard a completely new film score by John Williams, but The Adventures of </a:t>
            </a:r>
            <a:r>
              <a:rPr lang="en-ZW" sz="2800" b="1" dirty="0" err="1">
                <a:latin typeface="Calibri" pitchFamily="34" charset="0"/>
                <a:ea typeface="Times New Roman" pitchFamily="18" charset="0"/>
                <a:cs typeface="Times New Roman" pitchFamily="18" charset="0"/>
              </a:rPr>
              <a:t>Tintin</a:t>
            </a:r>
            <a:r>
              <a:rPr lang="en-ZW" sz="2800" b="1" dirty="0">
                <a:latin typeface="Calibri" pitchFamily="34" charset="0"/>
                <a:ea typeface="Times New Roman" pitchFamily="18" charset="0"/>
                <a:cs typeface="Times New Roman" pitchFamily="18" charset="0"/>
              </a:rPr>
              <a:t>: </a:t>
            </a:r>
          </a:p>
          <a:p>
            <a:pPr lvl="0" fontAlgn="base">
              <a:spcBef>
                <a:spcPct val="0"/>
              </a:spcBef>
              <a:spcAft>
                <a:spcPct val="0"/>
              </a:spcAft>
            </a:pPr>
            <a:endParaRPr lang="en-ZW" sz="2800" b="1" dirty="0">
              <a:latin typeface="Calibri" pitchFamily="34" charset="0"/>
              <a:ea typeface="Times New Roman" pitchFamily="18" charset="0"/>
              <a:cs typeface="Times New Roman" pitchFamily="18" charset="0"/>
            </a:endParaRPr>
          </a:p>
          <a:p>
            <a:pPr lvl="0" fontAlgn="base">
              <a:spcBef>
                <a:spcPct val="0"/>
              </a:spcBef>
              <a:spcAft>
                <a:spcPct val="0"/>
              </a:spcAft>
            </a:pPr>
            <a:r>
              <a:rPr lang="en-ZW" sz="2800" b="1" dirty="0">
                <a:latin typeface="Calibri" pitchFamily="34" charset="0"/>
                <a:ea typeface="Times New Roman" pitchFamily="18" charset="0"/>
                <a:cs typeface="Times New Roman" pitchFamily="18" charset="0"/>
              </a:rPr>
              <a:t>The Secret of the Unicorn is now on general release in various parts of the world. Steven Spielberg worked with Peter Jackson on the movie, and yet again Andy </a:t>
            </a:r>
            <a:r>
              <a:rPr lang="en-ZW" sz="2800" b="1" dirty="0" err="1">
                <a:latin typeface="Calibri" pitchFamily="34" charset="0"/>
                <a:ea typeface="Times New Roman" pitchFamily="18" charset="0"/>
                <a:cs typeface="Times New Roman" pitchFamily="18" charset="0"/>
              </a:rPr>
              <a:t>Serkis</a:t>
            </a:r>
            <a:r>
              <a:rPr lang="en-ZW" sz="2800" b="1" dirty="0">
                <a:latin typeface="Calibri" pitchFamily="34" charset="0"/>
                <a:ea typeface="Times New Roman" pitchFamily="18" charset="0"/>
                <a:cs typeface="Times New Roman" pitchFamily="18" charset="0"/>
              </a:rPr>
              <a:t> gets involved in motion capture to create the character of Captain Haddock. The story involves </a:t>
            </a:r>
            <a:r>
              <a:rPr lang="en-ZW" sz="2800" b="1" dirty="0" err="1">
                <a:latin typeface="Calibri" pitchFamily="34" charset="0"/>
                <a:ea typeface="Times New Roman" pitchFamily="18" charset="0"/>
                <a:cs typeface="Times New Roman" pitchFamily="18" charset="0"/>
              </a:rPr>
              <a:t>Tintin</a:t>
            </a:r>
            <a:r>
              <a:rPr lang="en-ZW" sz="2800" b="1" dirty="0">
                <a:latin typeface="Calibri" pitchFamily="34" charset="0"/>
                <a:ea typeface="Times New Roman" pitchFamily="18" charset="0"/>
                <a:cs typeface="Times New Roman" pitchFamily="18" charset="0"/>
              </a:rPr>
              <a:t> and his friends finding directions to a sunken ship which was commanded by one of Haddock's ancestors, so they go off on a treasure hunt. </a:t>
            </a:r>
            <a:endParaRPr lang="en-ZW" sz="2800" b="1" dirty="0">
              <a:latin typeface="Arial" pitchFamily="34" charset="0"/>
              <a:cs typeface="Arial" pitchFamily="34"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2133600"/>
          </a:xfrm>
        </p:spPr>
        <p:style>
          <a:lnRef idx="0">
            <a:schemeClr val="accent1"/>
          </a:lnRef>
          <a:fillRef idx="3">
            <a:schemeClr val="accent1"/>
          </a:fillRef>
          <a:effectRef idx="3">
            <a:schemeClr val="accent1"/>
          </a:effectRef>
          <a:fontRef idx="minor">
            <a:schemeClr val="lt1"/>
          </a:fontRef>
        </p:style>
        <p:txBody>
          <a:bodyPr/>
          <a:lstStyle/>
          <a:p>
            <a:pPr algn="ctr"/>
            <a:r>
              <a:rPr lang="en-ZW" sz="6600" b="1" dirty="0">
                <a:solidFill>
                  <a:srgbClr val="002060"/>
                </a:solidFill>
              </a:rPr>
              <a:t>Films by John Williams</a:t>
            </a:r>
            <a:br>
              <a:rPr lang="en-ZW" dirty="0"/>
            </a:br>
            <a:endParaRPr lang="en-ZW" dirty="0"/>
          </a:p>
        </p:txBody>
      </p:sp>
      <p:pic>
        <p:nvPicPr>
          <p:cNvPr id="3" name="Picture 2" descr="John Williams - Jurassic Park soundtrack CD cover"/>
          <p:cNvPicPr/>
          <p:nvPr/>
        </p:nvPicPr>
        <p:blipFill>
          <a:blip r:embed="rId2" cstate="print"/>
          <a:srcRect/>
          <a:stretch>
            <a:fillRect/>
          </a:stretch>
        </p:blipFill>
        <p:spPr bwMode="auto">
          <a:xfrm>
            <a:off x="914400" y="1524000"/>
            <a:ext cx="3505200" cy="2819400"/>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4" name="Picture 3" descr="John Williams - Harry Potter and the Philosopher's Stone soundtrack CD cover"/>
          <p:cNvPicPr/>
          <p:nvPr/>
        </p:nvPicPr>
        <p:blipFill>
          <a:blip r:embed="rId3" cstate="print"/>
          <a:srcRect/>
          <a:stretch>
            <a:fillRect/>
          </a:stretch>
        </p:blipFill>
        <p:spPr bwMode="auto">
          <a:xfrm>
            <a:off x="2667000" y="4114800"/>
            <a:ext cx="2819400" cy="2438400"/>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8" name="Picture 7" descr="John Williams - Star Wars Trilogy album CD cover"/>
          <p:cNvPicPr/>
          <p:nvPr/>
        </p:nvPicPr>
        <p:blipFill>
          <a:blip r:embed="rId4" cstate="print"/>
          <a:srcRect/>
          <a:stretch>
            <a:fillRect/>
          </a:stretch>
        </p:blipFill>
        <p:spPr bwMode="auto">
          <a:xfrm>
            <a:off x="5715000" y="1905000"/>
            <a:ext cx="2895600" cy="3429000"/>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65212"/>
          </a:xfrm>
        </p:spPr>
        <p:style>
          <a:lnRef idx="3">
            <a:schemeClr val="lt1"/>
          </a:lnRef>
          <a:fillRef idx="1">
            <a:schemeClr val="accent3"/>
          </a:fillRef>
          <a:effectRef idx="1">
            <a:schemeClr val="accent3"/>
          </a:effectRef>
          <a:fontRef idx="minor">
            <a:schemeClr val="lt1"/>
          </a:fontRef>
        </p:style>
        <p:txBody>
          <a:bodyPr/>
          <a:lstStyle/>
          <a:p>
            <a:pPr algn="ctr"/>
            <a:r>
              <a:rPr lang="en-ZW" sz="6000" dirty="0"/>
              <a:t>Films by John Williams</a:t>
            </a:r>
          </a:p>
        </p:txBody>
      </p:sp>
      <p:sp>
        <p:nvSpPr>
          <p:cNvPr id="5" name="Rectangle 4"/>
          <p:cNvSpPr/>
          <p:nvPr/>
        </p:nvSpPr>
        <p:spPr>
          <a:xfrm>
            <a:off x="685800" y="1219200"/>
            <a:ext cx="7772400" cy="5016758"/>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lvl="0" fontAlgn="base">
              <a:spcBef>
                <a:spcPct val="0"/>
              </a:spcBef>
              <a:spcAft>
                <a:spcPct val="0"/>
              </a:spcAft>
              <a:buFontTx/>
              <a:buChar char="•"/>
              <a:tabLst>
                <a:tab pos="457200" algn="l"/>
              </a:tabLst>
            </a:pPr>
            <a:r>
              <a:rPr lang="en-ZW" sz="3200" b="1" dirty="0">
                <a:solidFill>
                  <a:srgbClr val="002060"/>
                </a:solidFill>
                <a:latin typeface="Calibri" pitchFamily="34" charset="0"/>
                <a:ea typeface="Times New Roman" pitchFamily="18" charset="0"/>
                <a:cs typeface="Times New Roman" pitchFamily="18" charset="0"/>
              </a:rPr>
              <a:t>Valley of the Dolls</a:t>
            </a:r>
            <a:endParaRPr lang="en-ZW" sz="3200" b="1" dirty="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3200" b="1" dirty="0">
                <a:solidFill>
                  <a:srgbClr val="002060"/>
                </a:solidFill>
                <a:latin typeface="Calibri" pitchFamily="34" charset="0"/>
                <a:ea typeface="Times New Roman" pitchFamily="18" charset="0"/>
                <a:cs typeface="Times New Roman" pitchFamily="18" charset="0"/>
              </a:rPr>
              <a:t>Goodbye, Mr. Chips</a:t>
            </a:r>
            <a:endParaRPr lang="en-ZW" sz="3200" b="1" dirty="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3200" b="1" dirty="0">
                <a:solidFill>
                  <a:srgbClr val="002060"/>
                </a:solidFill>
                <a:latin typeface="Calibri" pitchFamily="34" charset="0"/>
                <a:ea typeface="Times New Roman" pitchFamily="18" charset="0"/>
                <a:cs typeface="Times New Roman" pitchFamily="18" charset="0"/>
              </a:rPr>
              <a:t>The </a:t>
            </a:r>
            <a:r>
              <a:rPr lang="en-ZW" sz="3200" b="1" dirty="0" err="1">
                <a:solidFill>
                  <a:srgbClr val="002060"/>
                </a:solidFill>
                <a:latin typeface="Calibri" pitchFamily="34" charset="0"/>
                <a:ea typeface="Times New Roman" pitchFamily="18" charset="0"/>
                <a:cs typeface="Times New Roman" pitchFamily="18" charset="0"/>
              </a:rPr>
              <a:t>Reivers</a:t>
            </a:r>
            <a:endParaRPr lang="en-ZW" sz="3200" b="1" dirty="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3200" b="1" dirty="0">
                <a:solidFill>
                  <a:srgbClr val="002060"/>
                </a:solidFill>
                <a:latin typeface="Calibri" pitchFamily="34" charset="0"/>
                <a:ea typeface="Times New Roman" pitchFamily="18" charset="0"/>
                <a:cs typeface="Times New Roman" pitchFamily="18" charset="0"/>
              </a:rPr>
              <a:t>The Missouri Breaks </a:t>
            </a:r>
            <a:r>
              <a:rPr lang="en-ZW" sz="3200" b="1" i="1" dirty="0">
                <a:solidFill>
                  <a:srgbClr val="002060"/>
                </a:solidFill>
                <a:latin typeface="Calibri" pitchFamily="34" charset="0"/>
                <a:ea typeface="Times New Roman" pitchFamily="18" charset="0"/>
                <a:cs typeface="Times New Roman" pitchFamily="18" charset="0"/>
              </a:rPr>
              <a:t>- an example of    Williams' earlier experiments using a Jazz influenced style</a:t>
            </a:r>
          </a:p>
          <a:p>
            <a:pPr lvl="0" eaLnBrk="0" fontAlgn="base" hangingPunct="0">
              <a:spcBef>
                <a:spcPct val="0"/>
              </a:spcBef>
              <a:spcAft>
                <a:spcPct val="0"/>
              </a:spcAft>
              <a:tabLst>
                <a:tab pos="457200" algn="l"/>
              </a:tabLst>
            </a:pPr>
            <a:r>
              <a:rPr lang="en-ZW" sz="3200" b="1" dirty="0">
                <a:solidFill>
                  <a:srgbClr val="002060"/>
                </a:solidFill>
                <a:latin typeface="Arial" pitchFamily="34" charset="0"/>
                <a:cs typeface="Arial" pitchFamily="34" charset="0"/>
              </a:rPr>
              <a:t>  </a:t>
            </a:r>
            <a:r>
              <a:rPr lang="en-ZW" sz="3200" b="1" dirty="0">
                <a:solidFill>
                  <a:srgbClr val="002060"/>
                </a:solidFill>
                <a:latin typeface="Calibri" pitchFamily="34" charset="0"/>
                <a:ea typeface="Times New Roman" pitchFamily="18" charset="0"/>
                <a:cs typeface="Times New Roman" pitchFamily="18" charset="0"/>
              </a:rPr>
              <a:t>Images</a:t>
            </a:r>
            <a:endParaRPr lang="en-ZW" sz="3200" b="1" dirty="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3200" b="1" dirty="0">
                <a:solidFill>
                  <a:srgbClr val="002060"/>
                </a:solidFill>
                <a:latin typeface="Calibri" pitchFamily="34" charset="0"/>
                <a:ea typeface="Times New Roman" pitchFamily="18" charset="0"/>
                <a:cs typeface="Times New Roman" pitchFamily="18" charset="0"/>
              </a:rPr>
              <a:t>Tom Sawyer</a:t>
            </a:r>
            <a:endParaRPr lang="en-ZW" sz="3200" b="1" dirty="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3200" b="1" dirty="0">
                <a:solidFill>
                  <a:srgbClr val="002060"/>
                </a:solidFill>
                <a:latin typeface="Calibri" pitchFamily="34" charset="0"/>
                <a:ea typeface="Times New Roman" pitchFamily="18" charset="0"/>
                <a:cs typeface="Times New Roman" pitchFamily="18" charset="0"/>
              </a:rPr>
              <a:t>The Rare Breed</a:t>
            </a:r>
            <a:endParaRPr lang="en-ZW" sz="3200" b="1" dirty="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3200" b="1" dirty="0">
                <a:solidFill>
                  <a:srgbClr val="002060"/>
                </a:solidFill>
                <a:latin typeface="Calibri" pitchFamily="34" charset="0"/>
                <a:ea typeface="Times New Roman" pitchFamily="18" charset="0"/>
                <a:cs typeface="Times New Roman" pitchFamily="18" charset="0"/>
              </a:rPr>
              <a:t>Cinderella Liberty</a:t>
            </a:r>
            <a:endParaRPr lang="en-ZW" sz="3200" b="1" dirty="0">
              <a:solidFill>
                <a:srgbClr val="002060"/>
              </a:solidFill>
              <a:latin typeface="Arial" pitchFamily="34" charset="0"/>
              <a:cs typeface="Arial" pitchFamily="34" charset="0"/>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9144000" cy="1674812"/>
          </a:xfrm>
          <a:ln>
            <a:solidFill>
              <a:srgbClr val="FFFF00"/>
            </a:solidFill>
          </a:ln>
        </p:spPr>
        <p:style>
          <a:lnRef idx="1">
            <a:schemeClr val="accent1"/>
          </a:lnRef>
          <a:fillRef idx="2">
            <a:schemeClr val="accent1"/>
          </a:fillRef>
          <a:effectRef idx="1">
            <a:schemeClr val="accent1"/>
          </a:effectRef>
          <a:fontRef idx="minor">
            <a:schemeClr val="dk1"/>
          </a:fontRef>
        </p:style>
        <p:txBody>
          <a:bodyPr/>
          <a:lstStyle/>
          <a:p>
            <a:pPr algn="ctr"/>
            <a:r>
              <a:rPr lang="en-ZW" sz="6000" b="1" dirty="0"/>
              <a:t>John Williams and “Star Wars”</a:t>
            </a:r>
          </a:p>
        </p:txBody>
      </p:sp>
      <p:pic>
        <p:nvPicPr>
          <p:cNvPr id="3" name="Picture 2" descr="John Williams - Star Wars A New Hope soundtrack CD cover "/>
          <p:cNvPicPr/>
          <p:nvPr/>
        </p:nvPicPr>
        <p:blipFill>
          <a:blip r:embed="rId2" cstate="print"/>
          <a:srcRect/>
          <a:stretch>
            <a:fillRect/>
          </a:stretch>
        </p:blipFill>
        <p:spPr bwMode="auto">
          <a:xfrm>
            <a:off x="2209800" y="1524000"/>
            <a:ext cx="4953000" cy="4657725"/>
          </a:xfrm>
          <a:prstGeom prst="rect">
            <a:avLst/>
          </a:prstGeom>
          <a:ln w="228600" cap="sq" cmpd="thickThin">
            <a:solidFill>
              <a:schemeClr val="tx1"/>
            </a:solidFill>
            <a:prstDash val="solid"/>
            <a:miter lim="800000"/>
          </a:ln>
          <a:effectLst>
            <a:innerShdw blurRad="76200">
              <a:srgbClr val="000000"/>
            </a:innerShdw>
          </a:effec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912812"/>
          </a:xfrm>
        </p:spPr>
        <p:style>
          <a:lnRef idx="2">
            <a:schemeClr val="accent5"/>
          </a:lnRef>
          <a:fillRef idx="1">
            <a:schemeClr val="lt1"/>
          </a:fillRef>
          <a:effectRef idx="0">
            <a:schemeClr val="accent5"/>
          </a:effectRef>
          <a:fontRef idx="minor">
            <a:schemeClr val="dk1"/>
          </a:fontRef>
        </p:style>
        <p:txBody>
          <a:bodyPr/>
          <a:lstStyle/>
          <a:p>
            <a:r>
              <a:rPr lang="en-ZW" dirty="0"/>
              <a:t>John Williams and His Additional Films</a:t>
            </a:r>
          </a:p>
        </p:txBody>
      </p:sp>
      <p:sp>
        <p:nvSpPr>
          <p:cNvPr id="4" name="Rectangle 3"/>
          <p:cNvSpPr/>
          <p:nvPr/>
        </p:nvSpPr>
        <p:spPr>
          <a:xfrm>
            <a:off x="609600" y="1143000"/>
            <a:ext cx="7924800" cy="5632311"/>
          </a:xfrm>
          <a:prstGeom prst="rect">
            <a:avLst/>
          </a:prstGeom>
          <a:solidFill>
            <a:schemeClr val="accent5">
              <a:lumMod val="50000"/>
            </a:schemeClr>
          </a:solidFill>
        </p:spPr>
        <p:txBody>
          <a:bodyPr wrap="square">
            <a:spAutoFit/>
          </a:bodyPr>
          <a:lstStyle/>
          <a:p>
            <a:pPr lvl="0" fontAlgn="base">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The Cowboys </a:t>
            </a:r>
            <a:r>
              <a:rPr lang="en-ZW" sz="2000" b="1" i="1" dirty="0">
                <a:latin typeface="Calibri" pitchFamily="34" charset="0"/>
                <a:ea typeface="Times New Roman" pitchFamily="18" charset="0"/>
                <a:cs typeface="Times New Roman" pitchFamily="18" charset="0"/>
              </a:rPr>
              <a:t>- an early taste of the Williams style</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Dracula </a:t>
            </a:r>
            <a:r>
              <a:rPr lang="en-ZW" sz="2000" b="1" i="1" dirty="0">
                <a:latin typeface="Calibri" pitchFamily="34" charset="0"/>
                <a:ea typeface="Times New Roman" pitchFamily="18" charset="0"/>
                <a:cs typeface="Times New Roman" pitchFamily="18" charset="0"/>
              </a:rPr>
              <a:t>- just like the Hammer Horror sound</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Fiddler on the Roof </a:t>
            </a:r>
            <a:r>
              <a:rPr lang="en-ZW" sz="2000" b="1" i="1" dirty="0">
                <a:latin typeface="Calibri" pitchFamily="34" charset="0"/>
                <a:ea typeface="Times New Roman" pitchFamily="18" charset="0"/>
                <a:cs typeface="Times New Roman" pitchFamily="18" charset="0"/>
              </a:rPr>
              <a:t>- though Jerry Bock did the songs</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The Poseidon Adventure</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The Long Goodbye</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Earthquake </a:t>
            </a:r>
            <a:r>
              <a:rPr lang="en-ZW" sz="2000" b="1" i="1" dirty="0">
                <a:latin typeface="Calibri" pitchFamily="34" charset="0"/>
                <a:ea typeface="Times New Roman" pitchFamily="18" charset="0"/>
                <a:cs typeface="Times New Roman" pitchFamily="18" charset="0"/>
              </a:rPr>
              <a:t>- the main disaster effects are played without music, but the titles and rescue scenes show interesting examples of John Williams' early style for the cinema</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Seven Years in Tibet</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Jane Eyre </a:t>
            </a:r>
            <a:r>
              <a:rPr lang="en-ZW" sz="2000" b="1" i="1" dirty="0">
                <a:latin typeface="Calibri" pitchFamily="34" charset="0"/>
                <a:ea typeface="Times New Roman" pitchFamily="18" charset="0"/>
                <a:cs typeface="Times New Roman" pitchFamily="18" charset="0"/>
              </a:rPr>
              <a:t>- made for TV in 1971</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The Fury </a:t>
            </a:r>
            <a:r>
              <a:rPr lang="en-ZW" sz="2000" b="1" i="1" dirty="0">
                <a:latin typeface="Calibri" pitchFamily="34" charset="0"/>
                <a:ea typeface="Times New Roman" pitchFamily="18" charset="0"/>
                <a:cs typeface="Times New Roman" pitchFamily="18" charset="0"/>
              </a:rPr>
              <a:t>- some very effective string writing for this Brian </a:t>
            </a:r>
            <a:r>
              <a:rPr lang="en-ZW" sz="2000" b="1" i="1" dirty="0" err="1">
                <a:latin typeface="Calibri" pitchFamily="34" charset="0"/>
                <a:ea typeface="Times New Roman" pitchFamily="18" charset="0"/>
                <a:cs typeface="Times New Roman" pitchFamily="18" charset="0"/>
              </a:rPr>
              <a:t>DePalma</a:t>
            </a:r>
            <a:r>
              <a:rPr lang="en-ZW" sz="2000" b="1" i="1" dirty="0">
                <a:latin typeface="Calibri" pitchFamily="34" charset="0"/>
                <a:ea typeface="Times New Roman" pitchFamily="18" charset="0"/>
                <a:cs typeface="Times New Roman" pitchFamily="18" charset="0"/>
              </a:rPr>
              <a:t> horror movie</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Sugarland Express </a:t>
            </a:r>
            <a:r>
              <a:rPr lang="en-ZW" sz="2000" b="1" i="1" dirty="0">
                <a:latin typeface="Calibri" pitchFamily="34" charset="0"/>
                <a:ea typeface="Times New Roman" pitchFamily="18" charset="0"/>
                <a:cs typeface="Times New Roman" pitchFamily="18" charset="0"/>
              </a:rPr>
              <a:t>- his first film collaboration with Steven Spielberg, who had previously worked with the composer Billy Goldenberg on several TV series and the film "Duel"</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Black Sunday </a:t>
            </a:r>
            <a:r>
              <a:rPr lang="en-ZW" sz="2000" b="1" i="1" dirty="0">
                <a:latin typeface="Calibri" pitchFamily="34" charset="0"/>
                <a:ea typeface="Times New Roman" pitchFamily="18" charset="0"/>
                <a:cs typeface="Times New Roman" pitchFamily="18" charset="0"/>
              </a:rPr>
              <a:t>- an action suspense movie with a suggestion of ethnic musical influences in the earlier scenes</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The Towering Inferno</a:t>
            </a:r>
            <a:endParaRPr lang="en-ZW" sz="2000" b="1" dirty="0">
              <a:latin typeface="Arial" pitchFamily="34" charset="0"/>
              <a:cs typeface="Arial" pitchFamily="34" charset="0"/>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22412"/>
          </a:xfrm>
          <a:ln>
            <a:solidFill>
              <a:schemeClr val="tx1"/>
            </a:solidFill>
          </a:ln>
        </p:spPr>
        <p:style>
          <a:lnRef idx="1">
            <a:schemeClr val="dk1"/>
          </a:lnRef>
          <a:fillRef idx="2">
            <a:schemeClr val="dk1"/>
          </a:fillRef>
          <a:effectRef idx="1">
            <a:schemeClr val="dk1"/>
          </a:effectRef>
          <a:fontRef idx="minor">
            <a:schemeClr val="dk1"/>
          </a:fontRef>
        </p:style>
        <p:txBody>
          <a:bodyPr/>
          <a:lstStyle/>
          <a:p>
            <a:pPr algn="ctr"/>
            <a:r>
              <a:rPr lang="en-ZW" sz="6000" b="1" dirty="0"/>
              <a:t>John Williams and Movies</a:t>
            </a:r>
          </a:p>
        </p:txBody>
      </p:sp>
      <p:pic>
        <p:nvPicPr>
          <p:cNvPr id="3" name="Picture 2" descr="John Williams - Schindler's List soundtrack album CD cover"/>
          <p:cNvPicPr/>
          <p:nvPr/>
        </p:nvPicPr>
        <p:blipFill>
          <a:blip r:embed="rId2" cstate="print"/>
          <a:srcRect/>
          <a:stretch>
            <a:fillRect/>
          </a:stretch>
        </p:blipFill>
        <p:spPr bwMode="auto">
          <a:xfrm>
            <a:off x="1295400" y="1371600"/>
            <a:ext cx="6934200" cy="4876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096"/>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en-ZW" sz="6600" b="1" dirty="0"/>
              <a:t>Films of John Williams</a:t>
            </a:r>
          </a:p>
        </p:txBody>
      </p:sp>
      <p:sp>
        <p:nvSpPr>
          <p:cNvPr id="5" name="Rectangle 4"/>
          <p:cNvSpPr/>
          <p:nvPr/>
        </p:nvSpPr>
        <p:spPr>
          <a:xfrm>
            <a:off x="0" y="1066800"/>
            <a:ext cx="9144000" cy="563231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fontAlgn="base">
              <a:spcBef>
                <a:spcPct val="0"/>
              </a:spcBef>
              <a:spcAft>
                <a:spcPct val="0"/>
              </a:spcAft>
              <a:buFontTx/>
              <a:buChar char="•"/>
              <a:tabLst>
                <a:tab pos="457200" algn="l"/>
              </a:tabLst>
            </a:pPr>
            <a:r>
              <a:rPr lang="en-ZW" b="1" dirty="0">
                <a:latin typeface="Calibri" pitchFamily="34" charset="0"/>
                <a:ea typeface="Times New Roman" pitchFamily="18" charset="0"/>
                <a:cs typeface="Times New Roman" pitchFamily="18" charset="0"/>
              </a:rPr>
              <a:t>The Man Who Loved Cat Dancing </a:t>
            </a:r>
            <a:r>
              <a:rPr lang="en-ZW" b="1" i="1" dirty="0">
                <a:latin typeface="Calibri" pitchFamily="34" charset="0"/>
                <a:ea typeface="Times New Roman" pitchFamily="18" charset="0"/>
                <a:cs typeface="Times New Roman" pitchFamily="18" charset="0"/>
              </a:rPr>
              <a:t>- replacing Michel </a:t>
            </a:r>
            <a:r>
              <a:rPr lang="en-ZW" b="1" i="1" dirty="0" err="1">
                <a:latin typeface="Calibri" pitchFamily="34" charset="0"/>
                <a:ea typeface="Times New Roman" pitchFamily="18" charset="0"/>
                <a:cs typeface="Times New Roman" pitchFamily="18" charset="0"/>
              </a:rPr>
              <a:t>Legrand</a:t>
            </a:r>
            <a:r>
              <a:rPr lang="en-ZW" b="1" i="1" dirty="0">
                <a:latin typeface="Calibri" pitchFamily="34" charset="0"/>
                <a:ea typeface="Times New Roman" pitchFamily="18" charset="0"/>
                <a:cs typeface="Times New Roman" pitchFamily="18" charset="0"/>
              </a:rPr>
              <a:t> at short notice, Williams used some Cowboys western style, but mostly a harmonica led jazz theme with some dreamy sequences and short cues for timpani and snare drum</a:t>
            </a:r>
            <a:endParaRPr lang="en-ZW" sz="8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b="1" dirty="0">
                <a:latin typeface="Calibri" pitchFamily="34" charset="0"/>
                <a:ea typeface="Times New Roman" pitchFamily="18" charset="0"/>
                <a:cs typeface="Times New Roman" pitchFamily="18" charset="0"/>
              </a:rPr>
              <a:t>The </a:t>
            </a:r>
            <a:r>
              <a:rPr lang="en-ZW" b="1" dirty="0" err="1">
                <a:latin typeface="Calibri" pitchFamily="34" charset="0"/>
                <a:ea typeface="Times New Roman" pitchFamily="18" charset="0"/>
                <a:cs typeface="Times New Roman" pitchFamily="18" charset="0"/>
              </a:rPr>
              <a:t>Eiger</a:t>
            </a:r>
            <a:r>
              <a:rPr lang="en-ZW" b="1" dirty="0">
                <a:latin typeface="Calibri" pitchFamily="34" charset="0"/>
                <a:ea typeface="Times New Roman" pitchFamily="18" charset="0"/>
                <a:cs typeface="Times New Roman" pitchFamily="18" charset="0"/>
              </a:rPr>
              <a:t> Sanction </a:t>
            </a:r>
            <a:r>
              <a:rPr lang="en-ZW" b="1" i="1" dirty="0">
                <a:latin typeface="Calibri" pitchFamily="34" charset="0"/>
                <a:ea typeface="Times New Roman" pitchFamily="18" charset="0"/>
                <a:cs typeface="Times New Roman" pitchFamily="18" charset="0"/>
              </a:rPr>
              <a:t>- suitably European sounding</a:t>
            </a:r>
            <a:endParaRPr lang="en-ZW" sz="8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b="1" dirty="0">
                <a:latin typeface="Calibri" pitchFamily="34" charset="0"/>
                <a:ea typeface="Times New Roman" pitchFamily="18" charset="0"/>
                <a:cs typeface="Times New Roman" pitchFamily="18" charset="0"/>
              </a:rPr>
              <a:t>Jaws 1, 2, 3D, 4</a:t>
            </a:r>
            <a:endParaRPr lang="en-ZW" sz="8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b="1" dirty="0">
                <a:latin typeface="Calibri" pitchFamily="34" charset="0"/>
                <a:ea typeface="Times New Roman" pitchFamily="18" charset="0"/>
                <a:cs typeface="Times New Roman" pitchFamily="18" charset="0"/>
              </a:rPr>
              <a:t>Family Plot </a:t>
            </a:r>
            <a:r>
              <a:rPr lang="en-ZW" b="1" i="1" dirty="0">
                <a:latin typeface="Calibri" pitchFamily="34" charset="0"/>
                <a:ea typeface="Times New Roman" pitchFamily="18" charset="0"/>
                <a:cs typeface="Times New Roman" pitchFamily="18" charset="0"/>
              </a:rPr>
              <a:t>- Williams worked with Alfred Hitchcock on this his last movie - the composer used ethereal music for the </a:t>
            </a:r>
            <a:r>
              <a:rPr lang="en-ZW" b="1" i="1" dirty="0" err="1">
                <a:latin typeface="Calibri" pitchFamily="34" charset="0"/>
                <a:ea typeface="Times New Roman" pitchFamily="18" charset="0"/>
                <a:cs typeface="Times New Roman" pitchFamily="18" charset="0"/>
              </a:rPr>
              <a:t>seance</a:t>
            </a:r>
            <a:r>
              <a:rPr lang="en-ZW" b="1" i="1" dirty="0">
                <a:latin typeface="Calibri" pitchFamily="34" charset="0"/>
                <a:ea typeface="Times New Roman" pitchFamily="18" charset="0"/>
                <a:cs typeface="Times New Roman" pitchFamily="18" charset="0"/>
              </a:rPr>
              <a:t> scenes, though the film is a thriller there is a slight comedic touch often indicated by a harpsichord - here is a you tube documentary (from the Family Plot DVD) where the composer discusses Hitchcock's approach to film music with references to Bernard Herrmann</a:t>
            </a:r>
            <a:endParaRPr lang="en-ZW" sz="8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b="1" dirty="0">
                <a:latin typeface="Calibri" pitchFamily="34" charset="0"/>
                <a:ea typeface="Times New Roman" pitchFamily="18" charset="0"/>
                <a:cs typeface="Times New Roman" pitchFamily="18" charset="0"/>
              </a:rPr>
              <a:t>Battle of Midway </a:t>
            </a:r>
            <a:r>
              <a:rPr lang="en-ZW" b="1" i="1" dirty="0">
                <a:latin typeface="Calibri" pitchFamily="34" charset="0"/>
                <a:ea typeface="Times New Roman" pitchFamily="18" charset="0"/>
                <a:cs typeface="Times New Roman" pitchFamily="18" charset="0"/>
              </a:rPr>
              <a:t>- a long film with a single stirring march</a:t>
            </a:r>
            <a:endParaRPr lang="en-ZW" sz="8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b="1" dirty="0">
                <a:latin typeface="Calibri" pitchFamily="34" charset="0"/>
                <a:ea typeface="Times New Roman" pitchFamily="18" charset="0"/>
                <a:cs typeface="Times New Roman" pitchFamily="18" charset="0"/>
              </a:rPr>
              <a:t>Close Encounters of the third Kind </a:t>
            </a:r>
            <a:r>
              <a:rPr lang="en-ZW" b="1" i="1" dirty="0">
                <a:latin typeface="Calibri" pitchFamily="34" charset="0"/>
                <a:ea typeface="Times New Roman" pitchFamily="18" charset="0"/>
                <a:cs typeface="Times New Roman" pitchFamily="18" charset="0"/>
              </a:rPr>
              <a:t>- with its integral 5-note theme</a:t>
            </a:r>
            <a:endParaRPr lang="en-ZW" sz="8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b="1" dirty="0">
                <a:latin typeface="Calibri" pitchFamily="34" charset="0"/>
                <a:ea typeface="Times New Roman" pitchFamily="18" charset="0"/>
                <a:cs typeface="Times New Roman" pitchFamily="18" charset="0"/>
              </a:rPr>
              <a:t>Superman 1, 2, 3, 4 </a:t>
            </a:r>
            <a:r>
              <a:rPr lang="en-ZW" b="1" i="1" dirty="0">
                <a:latin typeface="Calibri" pitchFamily="34" charset="0"/>
                <a:ea typeface="Times New Roman" pitchFamily="18" charset="0"/>
                <a:cs typeface="Times New Roman" pitchFamily="18" charset="0"/>
              </a:rPr>
              <a:t>- absolutely perfect for the comic book hero</a:t>
            </a:r>
            <a:endParaRPr lang="en-ZW" sz="8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b="1" dirty="0">
                <a:latin typeface="Calibri" pitchFamily="34" charset="0"/>
                <a:ea typeface="Times New Roman" pitchFamily="18" charset="0"/>
                <a:cs typeface="Times New Roman" pitchFamily="18" charset="0"/>
              </a:rPr>
              <a:t>1941 </a:t>
            </a:r>
            <a:r>
              <a:rPr lang="en-ZW" b="1" i="1" dirty="0">
                <a:latin typeface="Calibri" pitchFamily="34" charset="0"/>
                <a:ea typeface="Times New Roman" pitchFamily="18" charset="0"/>
                <a:cs typeface="Times New Roman" pitchFamily="18" charset="0"/>
              </a:rPr>
              <a:t>- includes another march and also borrows the Jaws theme for a rising submarine!</a:t>
            </a:r>
            <a:r>
              <a:rPr lang="en-ZW" b="1" dirty="0">
                <a:latin typeface="Calibri" pitchFamily="34" charset="0"/>
                <a:ea typeface="Times New Roman" pitchFamily="18" charset="0"/>
                <a:cs typeface="Times New Roman" pitchFamily="18" charset="0"/>
              </a:rPr>
              <a:t> </a:t>
            </a:r>
            <a:endParaRPr lang="en-ZW" sz="8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b="1" dirty="0">
                <a:latin typeface="Calibri" pitchFamily="34" charset="0"/>
                <a:ea typeface="Times New Roman" pitchFamily="18" charset="0"/>
                <a:cs typeface="Times New Roman" pitchFamily="18" charset="0"/>
              </a:rPr>
              <a:t>Raiders of the Lost Ark, no.2 Indiana Jones and the Temple of Doom, no.3 (Indiana Jones and the Last Crusade) and no.4 (Indiana Jones and the Kingdom of the Crystal Skull) </a:t>
            </a:r>
            <a:r>
              <a:rPr lang="en-ZW" b="1" i="1" dirty="0">
                <a:latin typeface="Calibri" pitchFamily="34" charset="0"/>
                <a:ea typeface="Times New Roman" pitchFamily="18" charset="0"/>
                <a:cs typeface="Times New Roman" pitchFamily="18" charset="0"/>
              </a:rPr>
              <a:t>- another rousing march, adventure, excitement and some nods to ethnic styles</a:t>
            </a:r>
            <a:endParaRPr lang="en-ZW" sz="8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b="1" dirty="0">
                <a:latin typeface="Calibri" pitchFamily="34" charset="0"/>
                <a:ea typeface="Times New Roman" pitchFamily="18" charset="0"/>
                <a:cs typeface="Times New Roman" pitchFamily="18" charset="0"/>
              </a:rPr>
              <a:t>Star Wars 4 (A New Hope), 5 (The Empire Strikes Back), 6 (Return of the Jedi) [the Original Trilogy], and 1 (The Phantom Menace), 2 (Attack of the Clones) and 3 (Revenge of the </a:t>
            </a:r>
            <a:r>
              <a:rPr lang="en-ZW" b="1" dirty="0" err="1">
                <a:latin typeface="Calibri" pitchFamily="34" charset="0"/>
                <a:ea typeface="Times New Roman" pitchFamily="18" charset="0"/>
                <a:cs typeface="Times New Roman" pitchFamily="18" charset="0"/>
              </a:rPr>
              <a:t>Sith</a:t>
            </a:r>
            <a:r>
              <a:rPr lang="en-ZW" b="1" dirty="0">
                <a:latin typeface="Calibri" pitchFamily="34" charset="0"/>
                <a:ea typeface="Times New Roman" pitchFamily="18" charset="0"/>
                <a:cs typeface="Times New Roman" pitchFamily="18" charset="0"/>
              </a:rPr>
              <a:t>) [the later prequels] </a:t>
            </a:r>
            <a:r>
              <a:rPr lang="en-ZW" b="1" i="1" dirty="0">
                <a:latin typeface="Calibri" pitchFamily="34" charset="0"/>
                <a:ea typeface="Times New Roman" pitchFamily="18" charset="0"/>
                <a:cs typeface="Times New Roman" pitchFamily="18" charset="0"/>
              </a:rPr>
              <a:t>- fanfares and themes to denote characters now familiar the world over</a:t>
            </a:r>
            <a:endParaRPr lang="en-ZW" sz="2800" b="1" dirty="0">
              <a:latin typeface="Arial" pitchFamily="34" charset="0"/>
              <a:cs typeface="Arial" pitchFamily="34"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0188"/>
            <a:ext cx="8763000" cy="1828193"/>
          </a:xfrm>
          <a:solidFill>
            <a:srgbClr val="FF0000"/>
          </a:solidFill>
          <a:ln>
            <a:solidFill>
              <a:srgbClr val="FFFF00"/>
            </a:solidFill>
          </a:ln>
        </p:spPr>
        <p:txBody>
          <a:bodyPr/>
          <a:lstStyle/>
          <a:p>
            <a:pPr algn="ctr"/>
            <a:r>
              <a:rPr lang="en-ZW" sz="6600" b="1" dirty="0"/>
              <a:t>John Williams and “Jaws”</a:t>
            </a:r>
          </a:p>
        </p:txBody>
      </p:sp>
      <p:pic>
        <p:nvPicPr>
          <p:cNvPr id="3" name="Picture 2" descr="John Williams - Jaws 25th Anniversary Edition CD cover"/>
          <p:cNvPicPr/>
          <p:nvPr/>
        </p:nvPicPr>
        <p:blipFill>
          <a:blip r:embed="rId2" cstate="print"/>
          <a:srcRect/>
          <a:stretch>
            <a:fillRect/>
          </a:stretch>
        </p:blipFill>
        <p:spPr bwMode="auto">
          <a:xfrm>
            <a:off x="2209800" y="1295400"/>
            <a:ext cx="4648200" cy="5105400"/>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838200"/>
            <a:ext cx="7681913" cy="5257800"/>
          </a:xfrm>
          <a:ln>
            <a:solidFill>
              <a:srgbClr val="FF0000"/>
            </a:solidFill>
          </a:ln>
        </p:spPr>
        <p:style>
          <a:lnRef idx="0">
            <a:schemeClr val="accent6"/>
          </a:lnRef>
          <a:fillRef idx="3">
            <a:schemeClr val="accent6"/>
          </a:fillRef>
          <a:effectRef idx="3">
            <a:schemeClr val="accent6"/>
          </a:effectRef>
          <a:fontRef idx="minor">
            <a:schemeClr val="lt1"/>
          </a:fontRef>
        </p:style>
        <p:txBody>
          <a:bodyPr/>
          <a:lstStyle/>
          <a:p>
            <a:pPr algn="ctr"/>
            <a:r>
              <a:rPr lang="en-ZW" sz="6600" b="1" spc="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John Williams </a:t>
            </a:r>
            <a:br>
              <a:rPr lang="en-ZW" sz="6600" b="1" spc="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br>
            <a:r>
              <a:rPr lang="en-ZW" sz="6600" b="1" spc="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Composer Extraordinaire</a:t>
            </a:r>
            <a:br>
              <a:rPr lang="en-ZW" sz="6600" b="1" spc="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br>
            <a:r>
              <a:rPr lang="en-ZW" sz="6600" b="1" spc="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For</a:t>
            </a:r>
            <a:br>
              <a:rPr lang="en-ZW" sz="6600" b="1" spc="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br>
            <a:r>
              <a:rPr lang="en-ZW" sz="6600" b="1" spc="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Scoring Music for Film</a:t>
            </a:r>
            <a:br>
              <a:rPr lang="en-ZW" sz="6600" b="1" spc="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br>
            <a:endParaRPr lang="en-US" sz="6600" b="1" spc="0"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a:solidFill>
            <a:schemeClr val="accent6">
              <a:lumMod val="75000"/>
            </a:schemeClr>
          </a:solidFill>
          <a:ln>
            <a:solidFill>
              <a:srgbClr val="FFFF00"/>
            </a:solidFill>
          </a:ln>
        </p:spPr>
        <p:txBody>
          <a:bodyPr/>
          <a:lstStyle/>
          <a:p>
            <a:pPr algn="ctr"/>
            <a:r>
              <a:rPr lang="en-ZW" sz="5400" b="1" dirty="0"/>
              <a:t>John Williams and Film</a:t>
            </a:r>
          </a:p>
        </p:txBody>
      </p:sp>
      <p:sp>
        <p:nvSpPr>
          <p:cNvPr id="4" name="Rectangle 3"/>
          <p:cNvSpPr/>
          <p:nvPr/>
        </p:nvSpPr>
        <p:spPr>
          <a:xfrm>
            <a:off x="914400" y="1371600"/>
            <a:ext cx="7162800" cy="5324535"/>
          </a:xfrm>
          <a:prstGeom prst="rect">
            <a:avLst/>
          </a:prstGeom>
          <a:ln>
            <a:solidFill>
              <a:srgbClr val="FFFF0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fontAlgn="base">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Presumed Innocent</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J.F.K.</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Nixon</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Hook</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Schindler's List </a:t>
            </a:r>
            <a:r>
              <a:rPr lang="en-ZW" sz="2000" b="1" i="1" dirty="0">
                <a:latin typeface="Calibri" pitchFamily="34" charset="0"/>
                <a:ea typeface="Times New Roman" pitchFamily="18" charset="0"/>
                <a:cs typeface="Times New Roman" pitchFamily="18" charset="0"/>
              </a:rPr>
              <a:t>- haunting Jewish melodies</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Jurassic Park and Jurassic Park 2 </a:t>
            </a:r>
            <a:r>
              <a:rPr lang="en-ZW" sz="2000" b="1" i="1" dirty="0">
                <a:latin typeface="Calibri" pitchFamily="34" charset="0"/>
                <a:ea typeface="Times New Roman" pitchFamily="18" charset="0"/>
                <a:cs typeface="Times New Roman" pitchFamily="18" charset="0"/>
              </a:rPr>
              <a:t>- majestic</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Far and Away </a:t>
            </a:r>
            <a:r>
              <a:rPr lang="en-ZW" sz="2000" b="1" i="1" dirty="0">
                <a:latin typeface="Calibri" pitchFamily="34" charset="0"/>
                <a:ea typeface="Times New Roman" pitchFamily="18" charset="0"/>
                <a:cs typeface="Times New Roman" pitchFamily="18" charset="0"/>
              </a:rPr>
              <a:t>- almost </a:t>
            </a:r>
            <a:r>
              <a:rPr lang="en-ZW" sz="2000" b="1" i="1" dirty="0" err="1">
                <a:latin typeface="Calibri" pitchFamily="34" charset="0"/>
                <a:ea typeface="Times New Roman" pitchFamily="18" charset="0"/>
                <a:cs typeface="Times New Roman" pitchFamily="18" charset="0"/>
              </a:rPr>
              <a:t>celtic</a:t>
            </a:r>
            <a:r>
              <a:rPr lang="en-ZW" sz="2000" b="1" i="1" dirty="0">
                <a:latin typeface="Calibri" pitchFamily="34" charset="0"/>
                <a:ea typeface="Times New Roman" pitchFamily="18" charset="0"/>
                <a:cs typeface="Times New Roman" pitchFamily="18" charset="0"/>
              </a:rPr>
              <a:t> and with a contribution from </a:t>
            </a:r>
            <a:r>
              <a:rPr lang="en-ZW" sz="2000" b="1" i="1" dirty="0" err="1">
                <a:latin typeface="Calibri" pitchFamily="34" charset="0"/>
                <a:ea typeface="Times New Roman" pitchFamily="18" charset="0"/>
                <a:cs typeface="Times New Roman" pitchFamily="18" charset="0"/>
              </a:rPr>
              <a:t>Enya</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Sleepers </a:t>
            </a:r>
            <a:r>
              <a:rPr lang="en-ZW" sz="2000" b="1" i="1" dirty="0">
                <a:latin typeface="Calibri" pitchFamily="34" charset="0"/>
                <a:ea typeface="Times New Roman" pitchFamily="18" charset="0"/>
                <a:cs typeface="Times New Roman" pitchFamily="18" charset="0"/>
              </a:rPr>
              <a:t>- with Brad Pitt and Robert de Nero</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Amistad </a:t>
            </a:r>
            <a:r>
              <a:rPr lang="en-ZW" sz="2000" b="1" i="1" dirty="0">
                <a:latin typeface="Calibri" pitchFamily="34" charset="0"/>
                <a:ea typeface="Times New Roman" pitchFamily="18" charset="0"/>
                <a:cs typeface="Times New Roman" pitchFamily="18" charset="0"/>
              </a:rPr>
              <a:t>- includes African influences</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Rosewood</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Saving Private Ryan </a:t>
            </a:r>
            <a:r>
              <a:rPr lang="en-ZW" sz="2000" b="1" i="1" dirty="0">
                <a:latin typeface="Calibri" pitchFamily="34" charset="0"/>
                <a:ea typeface="Times New Roman" pitchFamily="18" charset="0"/>
                <a:cs typeface="Times New Roman" pitchFamily="18" charset="0"/>
              </a:rPr>
              <a:t>- low-key except for the end title "Hymn to the Fallen" which emotes reverence, sorrow and pride</a:t>
            </a:r>
            <a:r>
              <a:rPr lang="en-ZW" sz="2000" b="1" dirty="0">
                <a:latin typeface="Calibri" pitchFamily="34" charset="0"/>
                <a:ea typeface="Times New Roman" pitchFamily="18" charset="0"/>
                <a:cs typeface="Times New Roman" pitchFamily="18" charset="0"/>
              </a:rPr>
              <a:t> </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Sabrina</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Stepmom </a:t>
            </a:r>
            <a:r>
              <a:rPr lang="en-ZW" sz="2000" b="1" i="1" dirty="0">
                <a:latin typeface="Calibri" pitchFamily="34" charset="0"/>
                <a:ea typeface="Times New Roman" pitchFamily="18" charset="0"/>
                <a:cs typeface="Times New Roman" pitchFamily="18" charset="0"/>
              </a:rPr>
              <a:t>- a homely theme and generally playing a supportive role to the story and characters</a:t>
            </a:r>
            <a:endParaRPr lang="en-ZW" sz="2000" b="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000" b="1" dirty="0">
                <a:latin typeface="Calibri" pitchFamily="34" charset="0"/>
                <a:ea typeface="Times New Roman" pitchFamily="18" charset="0"/>
                <a:cs typeface="Times New Roman" pitchFamily="18" charset="0"/>
              </a:rPr>
              <a:t>Seven Years in Tibet </a:t>
            </a:r>
            <a:r>
              <a:rPr lang="en-ZW" sz="2000" b="1" i="1" dirty="0">
                <a:latin typeface="Calibri" pitchFamily="34" charset="0"/>
                <a:ea typeface="Times New Roman" pitchFamily="18" charset="0"/>
                <a:cs typeface="Times New Roman" pitchFamily="18" charset="0"/>
              </a:rPr>
              <a:t>- the music is a touch enigmatic for this soul-less f</a:t>
            </a:r>
            <a:r>
              <a:rPr lang="en-ZW" i="1" dirty="0">
                <a:latin typeface="Calibri" pitchFamily="34" charset="0"/>
                <a:ea typeface="Times New Roman" pitchFamily="18" charset="0"/>
                <a:cs typeface="Times New Roman" pitchFamily="18" charset="0"/>
              </a:rPr>
              <a:t>ilm</a:t>
            </a:r>
            <a:endParaRPr lang="en-ZW" sz="2800" dirty="0">
              <a:latin typeface="Arial" pitchFamily="34" charset="0"/>
              <a:cs typeface="Arial" pitchFamily="34"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495794"/>
          </a:xfrm>
        </p:spPr>
        <p:style>
          <a:lnRef idx="0">
            <a:schemeClr val="accent1"/>
          </a:lnRef>
          <a:fillRef idx="3">
            <a:schemeClr val="accent1"/>
          </a:fillRef>
          <a:effectRef idx="3">
            <a:schemeClr val="accent1"/>
          </a:effectRef>
          <a:fontRef idx="minor">
            <a:schemeClr val="lt1"/>
          </a:fontRef>
        </p:style>
        <p:txBody>
          <a:bodyPr/>
          <a:lstStyle/>
          <a:p>
            <a:pPr algn="ctr"/>
            <a:r>
              <a:rPr lang="en-ZW" sz="5400" b="1" dirty="0"/>
              <a:t>John Williams </a:t>
            </a:r>
            <a:br>
              <a:rPr lang="en-ZW" sz="5400" b="1" dirty="0"/>
            </a:br>
            <a:r>
              <a:rPr lang="en-ZW" sz="5400" b="1" dirty="0"/>
              <a:t>TV Music and Themes</a:t>
            </a:r>
          </a:p>
        </p:txBody>
      </p:sp>
      <p:sp>
        <p:nvSpPr>
          <p:cNvPr id="4" name="Rectangle 3"/>
          <p:cNvSpPr/>
          <p:nvPr/>
        </p:nvSpPr>
        <p:spPr>
          <a:xfrm>
            <a:off x="457200" y="2057400"/>
            <a:ext cx="8001000" cy="3970318"/>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buFontTx/>
              <a:buChar char="•"/>
              <a:tabLst>
                <a:tab pos="457200" algn="l"/>
              </a:tabLst>
            </a:pPr>
            <a:r>
              <a:rPr lang="en-ZW" sz="2800" dirty="0">
                <a:latin typeface="Calibri" pitchFamily="34" charset="0"/>
                <a:ea typeface="Times New Roman" pitchFamily="18" charset="0"/>
                <a:cs typeface="Times New Roman" pitchFamily="18" charset="0"/>
              </a:rPr>
              <a:t>Checkmate </a:t>
            </a:r>
            <a:r>
              <a:rPr lang="en-ZW" sz="2800" i="1" dirty="0">
                <a:latin typeface="Calibri" pitchFamily="34" charset="0"/>
                <a:ea typeface="Times New Roman" pitchFamily="18" charset="0"/>
                <a:cs typeface="Times New Roman" pitchFamily="18" charset="0"/>
              </a:rPr>
              <a:t>- an effective theme and incidental music for one of his first TV Series when Williams was still known as "Johnny"</a:t>
            </a:r>
            <a:endParaRPr lang="en-ZW" sz="2800"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800" dirty="0">
                <a:latin typeface="Calibri" pitchFamily="34" charset="0"/>
                <a:ea typeface="Times New Roman" pitchFamily="18" charset="0"/>
                <a:cs typeface="Times New Roman" pitchFamily="18" charset="0"/>
              </a:rPr>
              <a:t>Lost in Space (seasons 1, 2, 3)</a:t>
            </a:r>
            <a:endParaRPr lang="en-ZW" sz="2800"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800" dirty="0">
                <a:latin typeface="Calibri" pitchFamily="34" charset="0"/>
                <a:ea typeface="Times New Roman" pitchFamily="18" charset="0"/>
                <a:cs typeface="Times New Roman" pitchFamily="18" charset="0"/>
              </a:rPr>
              <a:t>Heidi </a:t>
            </a:r>
            <a:r>
              <a:rPr lang="en-ZW" sz="2800" i="1" dirty="0">
                <a:latin typeface="Calibri" pitchFamily="34" charset="0"/>
                <a:ea typeface="Times New Roman" pitchFamily="18" charset="0"/>
                <a:cs typeface="Times New Roman" pitchFamily="18" charset="0"/>
              </a:rPr>
              <a:t>- TV movie</a:t>
            </a:r>
            <a:endParaRPr lang="en-ZW" sz="2800"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800" dirty="0">
                <a:latin typeface="Calibri" pitchFamily="34" charset="0"/>
                <a:ea typeface="Times New Roman" pitchFamily="18" charset="0"/>
                <a:cs typeface="Times New Roman" pitchFamily="18" charset="0"/>
              </a:rPr>
              <a:t>Time Tunnel</a:t>
            </a:r>
            <a:endParaRPr lang="en-ZW" sz="2800"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800" dirty="0">
                <a:latin typeface="Calibri" pitchFamily="34" charset="0"/>
                <a:ea typeface="Times New Roman" pitchFamily="18" charset="0"/>
                <a:cs typeface="Times New Roman" pitchFamily="18" charset="0"/>
              </a:rPr>
              <a:t>Gilligan's Island</a:t>
            </a:r>
            <a:endParaRPr lang="en-ZW" sz="2800"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800" dirty="0">
                <a:latin typeface="Calibri" pitchFamily="34" charset="0"/>
                <a:ea typeface="Times New Roman" pitchFamily="18" charset="0"/>
                <a:cs typeface="Times New Roman" pitchFamily="18" charset="0"/>
              </a:rPr>
              <a:t>Land of the Giants</a:t>
            </a:r>
            <a:endParaRPr lang="en-ZW" sz="2800"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ZW" sz="2800" dirty="0">
                <a:latin typeface="Calibri" pitchFamily="34" charset="0"/>
                <a:ea typeface="Times New Roman" pitchFamily="18" charset="0"/>
                <a:cs typeface="Times New Roman" pitchFamily="18" charset="0"/>
              </a:rPr>
              <a:t>NBC News "Mission Theme"</a:t>
            </a:r>
            <a:endParaRPr lang="en-ZW" sz="2800" dirty="0">
              <a:latin typeface="Arial" pitchFamily="34" charset="0"/>
              <a:cs typeface="Arial" pitchFamily="34"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391400" cy="5257800"/>
          </a:xfrm>
        </p:spPr>
        <p:style>
          <a:lnRef idx="0">
            <a:schemeClr val="accent6"/>
          </a:lnRef>
          <a:fillRef idx="3">
            <a:schemeClr val="accent6"/>
          </a:fillRef>
          <a:effectRef idx="3">
            <a:schemeClr val="accent6"/>
          </a:effectRef>
          <a:fontRef idx="minor">
            <a:schemeClr val="lt1"/>
          </a:fontRef>
        </p:style>
        <p:txBody>
          <a:bodyPr/>
          <a:lstStyle/>
          <a:p>
            <a:pPr algn="ctr"/>
            <a:br>
              <a:rPr lang="en-ZW" sz="9600" b="1"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r>
              <a:rPr lang="en-ZW" sz="9600" b="1"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Hip-Hop From the Top</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ZW" dirty="0" err="1"/>
              <a:t>Tupac</a:t>
            </a:r>
            <a:r>
              <a:rPr lang="en-ZW" dirty="0"/>
              <a:t> and Biggie</a:t>
            </a:r>
          </a:p>
        </p:txBody>
      </p:sp>
      <p:pic>
        <p:nvPicPr>
          <p:cNvPr id="1026" name="Picture 2" descr="http://images.tribe.net/tribe/upload/photo/5a5/6e6/5a56e65b-e1b5-4cf8-92d2-1617dea71aed">
            <a:hlinkClick r:id="rId2"/>
          </p:cNvPr>
          <p:cNvPicPr>
            <a:picLocks noChangeAspect="1" noChangeArrowheads="1"/>
          </p:cNvPicPr>
          <p:nvPr/>
        </p:nvPicPr>
        <p:blipFill>
          <a:blip r:embed="rId3" cstate="print"/>
          <a:srcRect/>
          <a:stretch>
            <a:fillRect/>
          </a:stretch>
        </p:blipFill>
        <p:spPr bwMode="auto">
          <a:xfrm>
            <a:off x="3124200" y="1752600"/>
            <a:ext cx="5562600" cy="4495800"/>
          </a:xfrm>
          <a:prstGeom prst="rect">
            <a:avLst/>
          </a:prstGeom>
          <a:ln w="88900" cap="sq" cmpd="thickThin">
            <a:solidFill>
              <a:schemeClr val="accent1"/>
            </a:solidFill>
            <a:prstDash val="solid"/>
            <a:miter lim="800000"/>
          </a:ln>
          <a:effectLst>
            <a:innerShdw blurRad="76200">
              <a:srgbClr val="000000"/>
            </a:innerShdw>
          </a:effectLst>
        </p:spPr>
      </p:pic>
      <p:sp>
        <p:nvSpPr>
          <p:cNvPr id="4" name="TextBox 3"/>
          <p:cNvSpPr txBox="1"/>
          <p:nvPr/>
        </p:nvSpPr>
        <p:spPr>
          <a:xfrm>
            <a:off x="304800" y="1143000"/>
            <a:ext cx="2590800" cy="5078313"/>
          </a:xfrm>
          <a:prstGeom prst="rect">
            <a:avLst/>
          </a:prstGeom>
          <a:solidFill>
            <a:schemeClr val="bg1"/>
          </a:solidFill>
          <a:ln>
            <a:solidFill>
              <a:schemeClr val="accent1"/>
            </a:solidFill>
          </a:ln>
        </p:spPr>
        <p:txBody>
          <a:bodyPr wrap="square" rtlCol="0">
            <a:spAutoFit/>
          </a:bodyPr>
          <a:lstStyle/>
          <a:p>
            <a:r>
              <a:rPr lang="en-ZW" b="1" dirty="0"/>
              <a:t>The East Coast–West Coast hip hop rivalry</a:t>
            </a:r>
            <a:r>
              <a:rPr lang="en-ZW" dirty="0"/>
              <a:t> was a feud in the 1990s between artists and fans of the East Coast hip hop and West Coast hip hop scenes in the United States. Focal points of the feud were East Coast-based rapper The Notorious B.I.G. (and his label, Bad Boy Records) and West Coast-based rapper </a:t>
            </a:r>
            <a:r>
              <a:rPr lang="en-ZW" dirty="0" err="1"/>
              <a:t>Tupac</a:t>
            </a:r>
            <a:r>
              <a:rPr lang="en-ZW" dirty="0"/>
              <a:t> </a:t>
            </a:r>
            <a:r>
              <a:rPr lang="en-ZW" dirty="0" err="1"/>
              <a:t>Shakur</a:t>
            </a:r>
            <a:r>
              <a:rPr lang="en-ZW" dirty="0"/>
              <a:t> (and his label, Death Row Records), both of whom were murdered by unknown assailants.</a:t>
            </a:r>
          </a:p>
        </p:txBody>
      </p:sp>
      <p:sp>
        <p:nvSpPr>
          <p:cNvPr id="5" name="Rectangle 4"/>
          <p:cNvSpPr/>
          <p:nvPr/>
        </p:nvSpPr>
        <p:spPr>
          <a:xfrm>
            <a:off x="4876800" y="457200"/>
            <a:ext cx="3886200" cy="954107"/>
          </a:xfrm>
          <a:prstGeom prst="rect">
            <a:avLst/>
          </a:prstGeom>
          <a:solidFill>
            <a:srgbClr val="C00000"/>
          </a:solidFill>
          <a:ln>
            <a:solidFill>
              <a:schemeClr val="accent1"/>
            </a:solidFill>
          </a:ln>
        </p:spPr>
        <p:txBody>
          <a:bodyPr wrap="square">
            <a:spAutoFit/>
          </a:bodyPr>
          <a:lstStyle/>
          <a:p>
            <a:r>
              <a:rPr lang="en-ZW" sz="2800" b="1" dirty="0"/>
              <a:t>East Coast–West Coast hip hop rivalry</a:t>
            </a:r>
            <a:endParaRPr lang="en-ZW" sz="2800"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994392"/>
          </a:xfrm>
        </p:spPr>
        <p:style>
          <a:lnRef idx="0">
            <a:schemeClr val="accent6"/>
          </a:lnRef>
          <a:fillRef idx="3">
            <a:schemeClr val="accent6"/>
          </a:fillRef>
          <a:effectRef idx="3">
            <a:schemeClr val="accent6"/>
          </a:effectRef>
          <a:fontRef idx="minor">
            <a:schemeClr val="lt1"/>
          </a:fontRef>
        </p:style>
        <p:txBody>
          <a:bodyPr/>
          <a:lstStyle/>
          <a:p>
            <a:pPr algn="ctr"/>
            <a:r>
              <a:rPr lang="en-ZW" b="1" dirty="0"/>
              <a:t>Jay-Z/ </a:t>
            </a:r>
            <a:r>
              <a:rPr lang="en-ZW" b="1" dirty="0" err="1"/>
              <a:t>Kanya</a:t>
            </a:r>
            <a:r>
              <a:rPr lang="en-ZW" b="1" dirty="0"/>
              <a:t> West -</a:t>
            </a:r>
            <a:r>
              <a:rPr lang="en-ZW" b="1" dirty="0" err="1"/>
              <a:t>Diddy</a:t>
            </a:r>
            <a:r>
              <a:rPr lang="en-ZW" b="1" dirty="0"/>
              <a:t>/ </a:t>
            </a:r>
            <a:br>
              <a:rPr lang="en-ZW" b="1" dirty="0"/>
            </a:br>
            <a:r>
              <a:rPr lang="en-ZW" b="1" dirty="0"/>
              <a:t>Dr. </a:t>
            </a:r>
            <a:r>
              <a:rPr lang="en-ZW" b="1" dirty="0" err="1"/>
              <a:t>Dre</a:t>
            </a:r>
            <a:r>
              <a:rPr lang="en-ZW" b="1" dirty="0"/>
              <a:t>/50 Cents/</a:t>
            </a:r>
            <a:br>
              <a:rPr lang="en-ZW" b="1" dirty="0"/>
            </a:br>
            <a:r>
              <a:rPr lang="en-ZW" b="1" dirty="0"/>
              <a:t>Birdman</a:t>
            </a:r>
          </a:p>
        </p:txBody>
      </p:sp>
      <p:pic>
        <p:nvPicPr>
          <p:cNvPr id="41986" name="Picture 2" descr="http://www.therichest.com/cdn/590/220/75/c/wp-content/uploads/2011/07/richest-rappers-2011.jpg">
            <a:hlinkClick r:id="rId2"/>
          </p:cNvPr>
          <p:cNvPicPr>
            <a:picLocks noChangeAspect="1" noChangeArrowheads="1"/>
          </p:cNvPicPr>
          <p:nvPr/>
        </p:nvPicPr>
        <p:blipFill>
          <a:blip r:embed="rId3" cstate="print"/>
          <a:srcRect/>
          <a:stretch>
            <a:fillRect/>
          </a:stretch>
        </p:blipFill>
        <p:spPr bwMode="auto">
          <a:xfrm>
            <a:off x="609600" y="2209800"/>
            <a:ext cx="7848600" cy="3048000"/>
          </a:xfrm>
          <a:prstGeom prst="rect">
            <a:avLst/>
          </a:prstGeom>
          <a:ln w="88900" cap="sq" cmpd="thickThin">
            <a:solidFill>
              <a:srgbClr val="7030A0"/>
            </a:solidFill>
            <a:prstDash val="solid"/>
            <a:miter lim="800000"/>
          </a:ln>
          <a:effectLst>
            <a:innerShdw blurRad="76200">
              <a:srgbClr val="000000"/>
            </a:innerShdw>
          </a:effec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a:r>
              <a:rPr lang="en-ZW" b="1" dirty="0">
                <a:solidFill>
                  <a:schemeClr val="accent1">
                    <a:lumMod val="60000"/>
                    <a:lumOff val="40000"/>
                  </a:schemeClr>
                </a:solidFill>
              </a:rPr>
              <a:t>What is Hip-Hop Music/Rap Music</a:t>
            </a:r>
          </a:p>
        </p:txBody>
      </p:sp>
      <p:sp>
        <p:nvSpPr>
          <p:cNvPr id="3" name="Rectangle 2"/>
          <p:cNvSpPr/>
          <p:nvPr/>
        </p:nvSpPr>
        <p:spPr>
          <a:xfrm>
            <a:off x="914400" y="1447799"/>
            <a:ext cx="7620000" cy="5016758"/>
          </a:xfrm>
          <a:prstGeom prst="rect">
            <a:avLst/>
          </a:prstGeom>
          <a:solidFill>
            <a:schemeClr val="accent6">
              <a:lumMod val="75000"/>
            </a:schemeClr>
          </a:solidFill>
          <a:ln>
            <a:solidFill>
              <a:schemeClr val="tx1"/>
            </a:solidFill>
          </a:ln>
        </p:spPr>
        <p:txBody>
          <a:bodyPr wrap="square">
            <a:spAutoFit/>
          </a:bodyPr>
          <a:lstStyle/>
          <a:p>
            <a:r>
              <a:rPr lang="en-ZW" sz="2000" b="1" dirty="0"/>
              <a:t>Hip hop music, also called hip-hop, rap music, or hip-hop music, is a music genre consisting of a stylized rhythmic music that commonly accompanies rapping, a rhythmic and rhyming speech that is chanted.</a:t>
            </a:r>
            <a:r>
              <a:rPr lang="en-ZW" sz="2000" b="1" baseline="30000" dirty="0">
                <a:hlinkClick r:id="rId2"/>
              </a:rPr>
              <a:t>[2]</a:t>
            </a:r>
            <a:r>
              <a:rPr lang="en-ZW" sz="2000" b="1" dirty="0"/>
              <a:t> It developed as part of hip hop culture, a subculture defined by four key stylistic elements: M-</a:t>
            </a:r>
            <a:r>
              <a:rPr lang="en-ZW" sz="2000" b="1" dirty="0" err="1"/>
              <a:t>Cing</a:t>
            </a:r>
            <a:r>
              <a:rPr lang="en-ZW" sz="2000" b="1" dirty="0"/>
              <a:t>/rapping, D-Jing/scratching, break dancing, and graffiti writing.</a:t>
            </a:r>
          </a:p>
          <a:p>
            <a:endParaRPr lang="en-ZW" sz="2000" b="1" dirty="0"/>
          </a:p>
          <a:p>
            <a:r>
              <a:rPr lang="en-ZW" sz="2000" b="1" dirty="0"/>
              <a:t> Other elements include sampling (or synthesis), and beat-boxing.</a:t>
            </a:r>
          </a:p>
          <a:p>
            <a:r>
              <a:rPr lang="en-ZW" sz="2000" b="1" dirty="0"/>
              <a:t>While often used to refer to rapping, "hip hop" more properly denotes the practice of the entire subculture.</a:t>
            </a:r>
            <a:r>
              <a:rPr lang="en-ZW" sz="2000" b="1" baseline="30000" dirty="0"/>
              <a:t> </a:t>
            </a:r>
            <a:r>
              <a:rPr lang="en-ZW" sz="2000" b="1" dirty="0"/>
              <a:t> </a:t>
            </a:r>
          </a:p>
          <a:p>
            <a:endParaRPr lang="en-ZW" sz="2000" b="1" dirty="0"/>
          </a:p>
          <a:p>
            <a:r>
              <a:rPr lang="en-ZW" sz="2000" b="1" dirty="0"/>
              <a:t>The term </a:t>
            </a:r>
            <a:r>
              <a:rPr lang="en-ZW" sz="2000" b="1" i="1" dirty="0"/>
              <a:t>hip hop music</a:t>
            </a:r>
            <a:r>
              <a:rPr lang="en-ZW" sz="2000" b="1" dirty="0"/>
              <a:t> is sometimes used synonymously with the term </a:t>
            </a:r>
            <a:r>
              <a:rPr lang="en-ZW" sz="2000" b="1" i="1" dirty="0"/>
              <a:t>rap music</a:t>
            </a:r>
            <a:r>
              <a:rPr lang="en-ZW" sz="2000" b="1" dirty="0"/>
              <a:t>, though rapping is not a required component of hip hop music; the genre may also incorporate other elements of hip hop culture, including D-Jing and scratching, beat-boxing, and instrumental tracks.</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a:solidFill>
            <a:schemeClr val="accent3">
              <a:lumMod val="50000"/>
            </a:schemeClr>
          </a:solidFill>
          <a:ln>
            <a:solidFill>
              <a:schemeClr val="tx1"/>
            </a:solidFill>
          </a:ln>
        </p:spPr>
        <p:txBody>
          <a:bodyPr/>
          <a:lstStyle/>
          <a:p>
            <a:pPr algn="ctr"/>
            <a:r>
              <a:rPr lang="en-ZW" dirty="0"/>
              <a:t>Hip-Hop and Rappers That Hit the Chart Real High</a:t>
            </a:r>
          </a:p>
        </p:txBody>
      </p:sp>
      <p:pic>
        <p:nvPicPr>
          <p:cNvPr id="43010" name="Picture 2" descr="http://losangelesleakers.com/wp-content/uploads/2013/03/Screen-shot-2013-03-27-at-2.22.54-PM.png">
            <a:hlinkClick r:id="rId2"/>
          </p:cNvPr>
          <p:cNvPicPr>
            <a:picLocks noChangeAspect="1" noChangeArrowheads="1"/>
          </p:cNvPicPr>
          <p:nvPr/>
        </p:nvPicPr>
        <p:blipFill>
          <a:blip r:embed="rId3" cstate="print"/>
          <a:srcRect/>
          <a:stretch>
            <a:fillRect/>
          </a:stretch>
        </p:blipFill>
        <p:spPr bwMode="auto">
          <a:xfrm>
            <a:off x="1524000" y="1524000"/>
            <a:ext cx="6096000" cy="4648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a:solidFill>
            <a:schemeClr val="bg1">
              <a:lumMod val="65000"/>
              <a:lumOff val="35000"/>
            </a:schemeClr>
          </a:solidFill>
          <a:ln>
            <a:solidFill>
              <a:srgbClr val="FFC000"/>
            </a:solidFill>
          </a:ln>
        </p:spPr>
        <p:txBody>
          <a:bodyPr/>
          <a:lstStyle/>
          <a:p>
            <a:pPr algn="ctr"/>
            <a:r>
              <a:rPr lang="en-ZW" b="1" dirty="0"/>
              <a:t>What is the Difference of Hip-Hop Compared to Rap Music?</a:t>
            </a:r>
          </a:p>
        </p:txBody>
      </p:sp>
      <p:pic>
        <p:nvPicPr>
          <p:cNvPr id="44034" name="Picture 2" descr="http://www.bubblews.com/assets/images/news/1457907873_1377571973.gif">
            <a:hlinkClick r:id="rId2"/>
          </p:cNvPr>
          <p:cNvPicPr>
            <a:picLocks noChangeAspect="1" noChangeArrowheads="1"/>
          </p:cNvPicPr>
          <p:nvPr/>
        </p:nvPicPr>
        <p:blipFill>
          <a:blip r:embed="rId3" cstate="print"/>
          <a:srcRect/>
          <a:stretch>
            <a:fillRect/>
          </a:stretch>
        </p:blipFill>
        <p:spPr bwMode="auto">
          <a:xfrm>
            <a:off x="1752600" y="1676400"/>
            <a:ext cx="5715000" cy="4648200"/>
          </a:xfrm>
          <a:prstGeom prst="rect">
            <a:avLst/>
          </a:prstGeom>
          <a:ln w="88900" cap="sq" cmpd="thickThin">
            <a:solidFill>
              <a:srgbClr val="FFC000"/>
            </a:solidFill>
            <a:prstDash val="solid"/>
            <a:miter lim="800000"/>
          </a:ln>
          <a:effectLst>
            <a:innerShdw blurRad="76200">
              <a:srgbClr val="000000"/>
            </a:innerShdw>
          </a:effec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a:ln>
            <a:solidFill>
              <a:schemeClr val="tx1">
                <a:lumMod val="95000"/>
              </a:schemeClr>
            </a:solidFill>
          </a:ln>
        </p:spPr>
        <p:txBody>
          <a:bodyPr/>
          <a:lstStyle/>
          <a:p>
            <a:pPr algn="ctr"/>
            <a:r>
              <a:rPr lang="en-ZW" b="1" dirty="0"/>
              <a:t>Jay-Z/Snoop Dog/Dr. </a:t>
            </a:r>
            <a:r>
              <a:rPr lang="en-ZW" b="1" dirty="0" err="1"/>
              <a:t>Dre</a:t>
            </a:r>
            <a:endParaRPr lang="en-ZW" b="1" dirty="0"/>
          </a:p>
        </p:txBody>
      </p:sp>
      <p:pic>
        <p:nvPicPr>
          <p:cNvPr id="45058" name="Picture 2" descr="https://encrypted-tbn3.gstatic.com/images?q=tbn:ANd9GcT5tk1UqYg4-QiO59iLcE7mBq7ANpSQLCQQaCz-ao6fnzkgI_MoIQ">
            <a:hlinkClick r:id="rId2"/>
          </p:cNvPr>
          <p:cNvPicPr>
            <a:picLocks noChangeAspect="1" noChangeArrowheads="1"/>
          </p:cNvPicPr>
          <p:nvPr/>
        </p:nvPicPr>
        <p:blipFill>
          <a:blip r:embed="rId3" cstate="print"/>
          <a:srcRect/>
          <a:stretch>
            <a:fillRect/>
          </a:stretch>
        </p:blipFill>
        <p:spPr bwMode="auto">
          <a:xfrm>
            <a:off x="533400" y="990600"/>
            <a:ext cx="2819400" cy="312420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45062" name="Picture 6" descr="http://iacmusic.com/Uploads/HipHopRap_-_dr_dre-2.jpg">
            <a:hlinkClick r:id="rId4"/>
          </p:cNvPr>
          <p:cNvPicPr>
            <a:picLocks noChangeAspect="1" noChangeArrowheads="1"/>
          </p:cNvPicPr>
          <p:nvPr/>
        </p:nvPicPr>
        <p:blipFill>
          <a:blip r:embed="rId5" cstate="print"/>
          <a:srcRect/>
          <a:stretch>
            <a:fillRect/>
          </a:stretch>
        </p:blipFill>
        <p:spPr bwMode="auto">
          <a:xfrm>
            <a:off x="4191000" y="3124200"/>
            <a:ext cx="4610100" cy="3390900"/>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8" name="Rectangle 7"/>
          <p:cNvSpPr/>
          <p:nvPr/>
        </p:nvSpPr>
        <p:spPr>
          <a:xfrm>
            <a:off x="3733800" y="1295400"/>
            <a:ext cx="5181600" cy="1477328"/>
          </a:xfrm>
          <a:prstGeom prst="rect">
            <a:avLst/>
          </a:prstGeom>
          <a:solidFill>
            <a:schemeClr val="accent6">
              <a:lumMod val="50000"/>
            </a:schemeClr>
          </a:solidFill>
          <a:ln>
            <a:solidFill>
              <a:srgbClr val="FFFF00"/>
            </a:solidFill>
          </a:ln>
        </p:spPr>
        <p:txBody>
          <a:bodyPr wrap="square">
            <a:spAutoFit/>
          </a:bodyPr>
          <a:lstStyle/>
          <a:p>
            <a:pPr lvl="0" fontAlgn="t">
              <a:spcBef>
                <a:spcPct val="0"/>
              </a:spcBef>
              <a:spcAft>
                <a:spcPct val="0"/>
              </a:spcAft>
              <a:buFontTx/>
              <a:buChar char="•"/>
            </a:pPr>
            <a:r>
              <a:rPr lang="en-US" dirty="0">
                <a:latin typeface="Arial" pitchFamily="34" charset="0"/>
                <a:cs typeface="Arial" pitchFamily="34" charset="0"/>
              </a:rPr>
              <a:t>Calvin </a:t>
            </a:r>
            <a:r>
              <a:rPr lang="en-US" dirty="0" err="1">
                <a:latin typeface="Arial" pitchFamily="34" charset="0"/>
                <a:cs typeface="Arial" pitchFamily="34" charset="0"/>
              </a:rPr>
              <a:t>Cordozar</a:t>
            </a:r>
            <a:r>
              <a:rPr lang="en-US" dirty="0">
                <a:latin typeface="Arial" pitchFamily="34" charset="0"/>
                <a:cs typeface="Arial" pitchFamily="34" charset="0"/>
              </a:rPr>
              <a:t> Broadus, Jr., known by his stage names Snoop Doggy </a:t>
            </a:r>
            <a:r>
              <a:rPr lang="en-US" dirty="0" err="1">
                <a:latin typeface="Arial" pitchFamily="34" charset="0"/>
                <a:cs typeface="Arial" pitchFamily="34" charset="0"/>
              </a:rPr>
              <a:t>Dogg</a:t>
            </a:r>
            <a:r>
              <a:rPr lang="en-US" dirty="0">
                <a:latin typeface="Arial" pitchFamily="34" charset="0"/>
                <a:cs typeface="Arial" pitchFamily="34" charset="0"/>
              </a:rPr>
              <a:t>, Snoop </a:t>
            </a:r>
            <a:r>
              <a:rPr lang="en-US" dirty="0" err="1">
                <a:latin typeface="Arial" pitchFamily="34" charset="0"/>
                <a:cs typeface="Arial" pitchFamily="34" charset="0"/>
              </a:rPr>
              <a:t>Dogg</a:t>
            </a:r>
            <a:r>
              <a:rPr lang="en-US" dirty="0">
                <a:latin typeface="Arial" pitchFamily="34" charset="0"/>
                <a:cs typeface="Arial" pitchFamily="34" charset="0"/>
              </a:rPr>
              <a:t>, and more recently Snoop Lion, is an American rapper, singer-songwriter, and actor. Snoop has sold over 30 million albums worldwide.</a:t>
            </a:r>
            <a:endParaRPr lang="en-US" sz="700" dirty="0">
              <a:latin typeface="Arial" pitchFamily="34" charset="0"/>
              <a:cs typeface="Arial" pitchFamily="34" charset="0"/>
            </a:endParaRPr>
          </a:p>
        </p:txBody>
      </p:sp>
      <p:sp>
        <p:nvSpPr>
          <p:cNvPr id="11" name="Rectangle 10"/>
          <p:cNvSpPr/>
          <p:nvPr/>
        </p:nvSpPr>
        <p:spPr>
          <a:xfrm>
            <a:off x="152400" y="4191000"/>
            <a:ext cx="4038600" cy="2339102"/>
          </a:xfrm>
          <a:prstGeom prst="rect">
            <a:avLst/>
          </a:prstGeom>
          <a:solidFill>
            <a:schemeClr val="accent1">
              <a:lumMod val="50000"/>
            </a:schemeClr>
          </a:solidFill>
          <a:ln>
            <a:solidFill>
              <a:schemeClr val="accent6">
                <a:lumMod val="50000"/>
              </a:schemeClr>
            </a:solidFill>
          </a:ln>
        </p:spPr>
        <p:txBody>
          <a:bodyPr wrap="square">
            <a:spAutoFit/>
          </a:bodyPr>
          <a:lstStyle/>
          <a:p>
            <a:pPr lvl="0" fontAlgn="t">
              <a:spcBef>
                <a:spcPct val="0"/>
              </a:spcBef>
              <a:spcAft>
                <a:spcPct val="0"/>
              </a:spcAft>
              <a:buFontTx/>
              <a:buChar char="•"/>
            </a:pPr>
            <a:r>
              <a:rPr lang="en-US" b="1" dirty="0">
                <a:latin typeface="Arial" pitchFamily="34" charset="0"/>
                <a:cs typeface="Arial" pitchFamily="34" charset="0"/>
              </a:rPr>
              <a:t>Shawn Corey Carter, known by his stage name Jay-Z, is an American rapper, record producer, and entrepreneur. He is one of the most financially successful hip-hop artists and entrepreneurs in America.  Born: December 4, 1969 (age 43), </a:t>
            </a:r>
            <a:r>
              <a:rPr lang="en-US" b="1" dirty="0">
                <a:solidFill>
                  <a:srgbClr val="0000EE"/>
                </a:solidFill>
                <a:latin typeface="Arial" pitchFamily="34" charset="0"/>
                <a:cs typeface="Arial" pitchFamily="34" charset="0"/>
              </a:rPr>
              <a:t> </a:t>
            </a:r>
            <a:r>
              <a:rPr lang="en-US" b="1" dirty="0">
                <a:latin typeface="Arial" pitchFamily="34" charset="0"/>
                <a:cs typeface="Arial" pitchFamily="34" charset="0"/>
              </a:rPr>
              <a:t>Shawn Corey Carter.</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82000" cy="664797"/>
          </a:xfrm>
          <a:ln>
            <a:solidFill>
              <a:schemeClr val="tx1"/>
            </a:solidFill>
          </a:ln>
        </p:spPr>
        <p:style>
          <a:lnRef idx="0">
            <a:schemeClr val="accent6"/>
          </a:lnRef>
          <a:fillRef idx="3">
            <a:schemeClr val="accent6"/>
          </a:fillRef>
          <a:effectRef idx="3">
            <a:schemeClr val="accent6"/>
          </a:effectRef>
          <a:fontRef idx="minor">
            <a:schemeClr val="lt1"/>
          </a:fontRef>
        </p:style>
        <p:txBody>
          <a:bodyPr/>
          <a:lstStyle/>
          <a:p>
            <a:pPr algn="ctr"/>
            <a:r>
              <a:rPr lang="en-ZW" b="1" dirty="0"/>
              <a:t>Rapper 50 Cent and Mix-tapes</a:t>
            </a:r>
          </a:p>
        </p:txBody>
      </p:sp>
      <p:pic>
        <p:nvPicPr>
          <p:cNvPr id="46082" name="Picture 2" descr="http://www.instablogs.com/celeb/wp-content/themes/goodnews47/framework/scripts/timthumb.php?src=http://www.instablogs.com/celeb/wp-content/uploads/2012/08/50-cent-comedy-website_HdNGa_2263.jpg&amp;h=400&amp;w=599&amp;zc=1">
            <a:hlinkClick r:id="rId2"/>
          </p:cNvPr>
          <p:cNvPicPr>
            <a:picLocks noChangeAspect="1" noChangeArrowheads="1"/>
          </p:cNvPicPr>
          <p:nvPr/>
        </p:nvPicPr>
        <p:blipFill>
          <a:blip r:embed="rId3" cstate="print"/>
          <a:srcRect/>
          <a:stretch>
            <a:fillRect/>
          </a:stretch>
        </p:blipFill>
        <p:spPr bwMode="auto">
          <a:xfrm>
            <a:off x="3962400" y="1828800"/>
            <a:ext cx="4638675" cy="3200400"/>
          </a:xfrm>
          <a:prstGeom prst="rect">
            <a:avLst/>
          </a:prstGeom>
          <a:ln w="88900" cap="sq" cmpd="thickThin">
            <a:solidFill>
              <a:srgbClr val="7030A0"/>
            </a:solidFill>
            <a:prstDash val="solid"/>
            <a:miter lim="800000"/>
          </a:ln>
          <a:effectLst>
            <a:innerShdw blurRad="76200">
              <a:srgbClr val="000000"/>
            </a:innerShdw>
          </a:effectLst>
        </p:spPr>
      </p:pic>
      <p:sp>
        <p:nvSpPr>
          <p:cNvPr id="4" name="TextBox 3"/>
          <p:cNvSpPr txBox="1"/>
          <p:nvPr/>
        </p:nvSpPr>
        <p:spPr>
          <a:xfrm>
            <a:off x="152400" y="1295400"/>
            <a:ext cx="3581400" cy="4801314"/>
          </a:xfrm>
          <a:prstGeom prst="rect">
            <a:avLst/>
          </a:prstGeom>
          <a:solidFill>
            <a:srgbClr val="7030A0"/>
          </a:solidFill>
          <a:ln>
            <a:solidFill>
              <a:schemeClr val="tx1"/>
            </a:solidFill>
          </a:ln>
        </p:spPr>
        <p:txBody>
          <a:bodyPr wrap="square" rtlCol="0">
            <a:spAutoFit/>
          </a:bodyPr>
          <a:lstStyle/>
          <a:p>
            <a:r>
              <a:rPr lang="en-ZW" dirty="0"/>
              <a:t>In 2002, rapper 50 cents changed the way mix-tapes were made.  He lost his contract with Columbia Records when he was shot and almost killed in 2000.  In attempting a comeback, he made his own cover versions of popular songs and released them in mix-tapes to the underground scene in New York.  In 2002, 50 cents signed both with Dr. </a:t>
            </a:r>
            <a:r>
              <a:rPr lang="en-ZW" dirty="0" err="1"/>
              <a:t>Dre’s</a:t>
            </a:r>
            <a:r>
              <a:rPr lang="en-ZW" dirty="0"/>
              <a:t> Aftermath Entertainment and Eminem’s Shady Records.  Thanks to the work of 50 cents and the explosion of the DJ culture in general, hip hop artists began pursuing the DJs instead of the record labels</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0188"/>
            <a:ext cx="8686800" cy="2208212"/>
          </a:xfrm>
          <a:ln>
            <a:solidFill>
              <a:schemeClr val="accent4">
                <a:lumMod val="60000"/>
                <a:lumOff val="40000"/>
              </a:schemeClr>
            </a:solidFill>
          </a:ln>
        </p:spPr>
        <p:style>
          <a:lnRef idx="0">
            <a:schemeClr val="accent3"/>
          </a:lnRef>
          <a:fillRef idx="3">
            <a:schemeClr val="accent3"/>
          </a:fillRef>
          <a:effectRef idx="3">
            <a:schemeClr val="accent3"/>
          </a:effectRef>
          <a:fontRef idx="minor">
            <a:schemeClr val="lt1"/>
          </a:fontRef>
        </p:style>
        <p:txBody>
          <a:bodyPr/>
          <a:lstStyle/>
          <a:p>
            <a:pPr algn="ctr"/>
            <a:r>
              <a:rPr lang="en-ZW" dirty="0"/>
              <a:t>John Williams</a:t>
            </a:r>
          </a:p>
        </p:txBody>
      </p:sp>
      <p:pic>
        <p:nvPicPr>
          <p:cNvPr id="3" name="Picture 2" descr="John Williams - photograph"/>
          <p:cNvPicPr/>
          <p:nvPr/>
        </p:nvPicPr>
        <p:blipFill>
          <a:blip r:embed="rId2" cstate="print"/>
          <a:srcRect/>
          <a:stretch>
            <a:fillRect/>
          </a:stretch>
        </p:blipFill>
        <p:spPr bwMode="auto">
          <a:xfrm>
            <a:off x="914400" y="1219200"/>
            <a:ext cx="3276600" cy="4267200"/>
          </a:xfrm>
          <a:prstGeom prst="rect">
            <a:avLst/>
          </a:prstGeom>
          <a:ln w="88900" cap="sq" cmpd="thickThin">
            <a:solidFill>
              <a:schemeClr val="accent4">
                <a:lumMod val="60000"/>
                <a:lumOff val="40000"/>
              </a:schemeClr>
            </a:solidFill>
            <a:prstDash val="solid"/>
            <a:miter lim="800000"/>
          </a:ln>
          <a:effectLst>
            <a:innerShdw blurRad="76200">
              <a:srgbClr val="000000"/>
            </a:innerShdw>
          </a:effectLst>
        </p:spPr>
      </p:pic>
      <p:sp>
        <p:nvSpPr>
          <p:cNvPr id="4" name="Rectangle 3"/>
          <p:cNvSpPr/>
          <p:nvPr/>
        </p:nvSpPr>
        <p:spPr>
          <a:xfrm>
            <a:off x="4495800" y="1166843"/>
            <a:ext cx="4191000" cy="5078313"/>
          </a:xfrm>
          <a:prstGeom prst="rect">
            <a:avLst/>
          </a:prstGeom>
          <a:ln>
            <a:solidFill>
              <a:schemeClr val="accent4">
                <a:lumMod val="60000"/>
                <a:lumOff val="4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r>
              <a:rPr lang="en-ZW" b="1" dirty="0"/>
              <a:t>John Williams should need little introduction since he is almost certainly the most well-known film composer, and possibly to many people the best-known composer, period. He was born in New York where his father Johnny Williams was a </a:t>
            </a:r>
            <a:r>
              <a:rPr lang="en-ZW" b="1" dirty="0" err="1"/>
              <a:t>percussist</a:t>
            </a:r>
            <a:r>
              <a:rPr lang="en-ZW" b="1" dirty="0"/>
              <a:t> and the young John started piano lessons from age 7. When the family moved to the West coast, his father found session work playing on film soundtracks so it was quite a natural thing for John to start out with similar work as a freelance pianist. During the Golden Age of Hollywood Cinema, he worked as a pianist and arranger with film music luminaries such as Alfred Newman, Franz Waxman, Bernard Herrmann, and later Henry Mancini.</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188"/>
            <a:ext cx="8839200" cy="1598612"/>
          </a:xfrm>
          <a:ln>
            <a:solidFill>
              <a:schemeClr val="tx1"/>
            </a:solidFill>
          </a:ln>
        </p:spPr>
        <p:style>
          <a:lnRef idx="0">
            <a:schemeClr val="accent6"/>
          </a:lnRef>
          <a:fillRef idx="3">
            <a:schemeClr val="accent6"/>
          </a:fillRef>
          <a:effectRef idx="3">
            <a:schemeClr val="accent6"/>
          </a:effectRef>
          <a:fontRef idx="minor">
            <a:schemeClr val="lt1"/>
          </a:fontRef>
        </p:style>
        <p:txBody>
          <a:bodyPr/>
          <a:lstStyle/>
          <a:p>
            <a:pPr algn="ctr"/>
            <a:r>
              <a:rPr lang="en-ZW" sz="7200" b="1" dirty="0" err="1"/>
              <a:t>Nicki</a:t>
            </a:r>
            <a:r>
              <a:rPr lang="en-ZW" sz="7200" b="1" dirty="0"/>
              <a:t> </a:t>
            </a:r>
            <a:r>
              <a:rPr lang="en-ZW" sz="7200" b="1" dirty="0" err="1"/>
              <a:t>Minaj</a:t>
            </a:r>
            <a:endParaRPr lang="en-ZW" sz="7200" b="1" dirty="0"/>
          </a:p>
        </p:txBody>
      </p:sp>
      <p:pic>
        <p:nvPicPr>
          <p:cNvPr id="47106" name="Picture 2" descr="http://www.swurvradio.com/wp-content/uploads/2012/07/Nicki-Minaj1.png">
            <a:hlinkClick r:id="rId2"/>
          </p:cNvPr>
          <p:cNvPicPr>
            <a:picLocks noChangeAspect="1" noChangeArrowheads="1"/>
          </p:cNvPicPr>
          <p:nvPr/>
        </p:nvPicPr>
        <p:blipFill>
          <a:blip r:embed="rId3" cstate="print"/>
          <a:srcRect/>
          <a:stretch>
            <a:fillRect/>
          </a:stretch>
        </p:blipFill>
        <p:spPr bwMode="auto">
          <a:xfrm>
            <a:off x="304800" y="1295400"/>
            <a:ext cx="5943600" cy="4419600"/>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6248400" y="2690336"/>
            <a:ext cx="2667000" cy="2585323"/>
          </a:xfrm>
          <a:prstGeom prst="rect">
            <a:avLst/>
          </a:prstGeom>
          <a:blipFill>
            <a:blip r:embed="rId4" cstate="print"/>
            <a:tile tx="0" ty="0" sx="100000" sy="100000" flip="none" algn="tl"/>
          </a:blipFill>
          <a:ln>
            <a:solidFill>
              <a:schemeClr val="accent6">
                <a:lumMod val="60000"/>
                <a:lumOff val="40000"/>
              </a:schemeClr>
            </a:solidFill>
          </a:ln>
        </p:spPr>
        <p:txBody>
          <a:bodyPr wrap="square">
            <a:spAutoFit/>
          </a:bodyPr>
          <a:lstStyle/>
          <a:p>
            <a:pPr lvl="0" fontAlgn="t">
              <a:spcBef>
                <a:spcPct val="0"/>
              </a:spcBef>
              <a:spcAft>
                <a:spcPct val="0"/>
              </a:spcAft>
              <a:buFontTx/>
              <a:buChar char="•"/>
            </a:pPr>
            <a:r>
              <a:rPr lang="en-US" b="1" dirty="0" err="1">
                <a:solidFill>
                  <a:schemeClr val="bg1"/>
                </a:solidFill>
                <a:latin typeface="Arial" pitchFamily="34" charset="0"/>
                <a:cs typeface="Arial" pitchFamily="34" charset="0"/>
              </a:rPr>
              <a:t>Onika</a:t>
            </a:r>
            <a:r>
              <a:rPr lang="en-US" b="1" dirty="0">
                <a:solidFill>
                  <a:schemeClr val="bg1"/>
                </a:solidFill>
                <a:latin typeface="Arial" pitchFamily="34" charset="0"/>
                <a:cs typeface="Arial" pitchFamily="34" charset="0"/>
              </a:rPr>
              <a:t> Tanya </a:t>
            </a:r>
            <a:r>
              <a:rPr lang="en-US" b="1" dirty="0" err="1">
                <a:solidFill>
                  <a:schemeClr val="bg1"/>
                </a:solidFill>
                <a:latin typeface="Arial" pitchFamily="34" charset="0"/>
                <a:cs typeface="Arial" pitchFamily="34" charset="0"/>
              </a:rPr>
              <a:t>Maraj</a:t>
            </a:r>
            <a:r>
              <a:rPr lang="en-US" b="1" dirty="0">
                <a:solidFill>
                  <a:schemeClr val="bg1"/>
                </a:solidFill>
                <a:latin typeface="Arial" pitchFamily="34" charset="0"/>
                <a:cs typeface="Arial" pitchFamily="34" charset="0"/>
              </a:rPr>
              <a:t>, known by her stage name </a:t>
            </a:r>
            <a:r>
              <a:rPr lang="en-US" b="1" dirty="0" err="1">
                <a:solidFill>
                  <a:schemeClr val="bg1"/>
                </a:solidFill>
                <a:latin typeface="Arial" pitchFamily="34" charset="0"/>
                <a:cs typeface="Arial" pitchFamily="34" charset="0"/>
              </a:rPr>
              <a:t>Nicki</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Minaj</a:t>
            </a:r>
            <a:r>
              <a:rPr lang="en-US" b="1" dirty="0">
                <a:solidFill>
                  <a:schemeClr val="bg1"/>
                </a:solidFill>
                <a:latin typeface="Arial" pitchFamily="34" charset="0"/>
                <a:cs typeface="Arial" pitchFamily="34" charset="0"/>
              </a:rPr>
              <a:t>, is a Trinidadian-born American rapper, singer, songwriter, actress, and television personality. December  8, 1982 (age 30),</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30188"/>
            <a:ext cx="6400800" cy="1661993"/>
          </a:xfrm>
          <a:solidFill>
            <a:srgbClr val="FF0000"/>
          </a:solidFill>
          <a:ln>
            <a:solidFill>
              <a:srgbClr val="FFFF00"/>
            </a:solidFill>
          </a:ln>
        </p:spPr>
        <p:txBody>
          <a:bodyPr/>
          <a:lstStyle/>
          <a:p>
            <a:pPr algn="r"/>
            <a:r>
              <a:rPr lang="en-ZW" sz="6000" b="1" dirty="0" err="1"/>
              <a:t>Rihanna</a:t>
            </a:r>
            <a:r>
              <a:rPr lang="en-ZW" sz="6000" b="1" dirty="0"/>
              <a:t> &amp; </a:t>
            </a:r>
            <a:r>
              <a:rPr lang="en-ZW" sz="6000" b="1" dirty="0" err="1"/>
              <a:t>Masterfile</a:t>
            </a:r>
            <a:br>
              <a:rPr lang="en-ZW" sz="6000" b="1" dirty="0"/>
            </a:br>
            <a:r>
              <a:rPr lang="en-ZW" sz="6000" b="1" dirty="0"/>
              <a:t>Women Rappers</a:t>
            </a:r>
          </a:p>
        </p:txBody>
      </p:sp>
      <p:pic>
        <p:nvPicPr>
          <p:cNvPr id="48130" name="Picture 2" descr="http://www.fushionmag.com/wp-content/uploads/2008/06/rihanna.jpg">
            <a:hlinkClick r:id="rId2"/>
          </p:cNvPr>
          <p:cNvPicPr>
            <a:picLocks noChangeAspect="1" noChangeArrowheads="1"/>
          </p:cNvPicPr>
          <p:nvPr/>
        </p:nvPicPr>
        <p:blipFill>
          <a:blip r:embed="rId3" cstate="print"/>
          <a:srcRect b="6286"/>
          <a:stretch>
            <a:fillRect/>
          </a:stretch>
        </p:blipFill>
        <p:spPr bwMode="auto">
          <a:xfrm>
            <a:off x="304800" y="1676400"/>
            <a:ext cx="2590800" cy="3124200"/>
          </a:xfrm>
          <a:prstGeom prst="rect">
            <a:avLst/>
          </a:prstGeom>
          <a:ln w="88900" cap="sq" cmpd="thickThin">
            <a:solidFill>
              <a:srgbClr val="000000"/>
            </a:solidFill>
            <a:prstDash val="solid"/>
            <a:miter lim="800000"/>
          </a:ln>
          <a:effectLst>
            <a:innerShdw blurRad="76200">
              <a:srgbClr val="000000"/>
            </a:innerShdw>
          </a:effectLst>
        </p:spPr>
      </p:pic>
      <p:pic>
        <p:nvPicPr>
          <p:cNvPr id="48132" name="Picture 4" descr="http://image1.masterfile.com/getImage/400-04856915em-Portrait-of-young-women-in-hip-hop-style-girl-and-tomboy.jpg">
            <a:hlinkClick r:id="rId4"/>
          </p:cNvPr>
          <p:cNvPicPr>
            <a:picLocks noChangeAspect="1" noChangeArrowheads="1"/>
          </p:cNvPicPr>
          <p:nvPr/>
        </p:nvPicPr>
        <p:blipFill>
          <a:blip r:embed="rId5" cstate="print"/>
          <a:srcRect/>
          <a:stretch>
            <a:fillRect/>
          </a:stretch>
        </p:blipFill>
        <p:spPr bwMode="auto">
          <a:xfrm>
            <a:off x="3657600" y="2438400"/>
            <a:ext cx="5029200" cy="3124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style>
          <a:lnRef idx="0">
            <a:schemeClr val="accent1"/>
          </a:lnRef>
          <a:fillRef idx="3">
            <a:schemeClr val="accent1"/>
          </a:fillRef>
          <a:effectRef idx="3">
            <a:schemeClr val="accent1"/>
          </a:effectRef>
          <a:fontRef idx="minor">
            <a:schemeClr val="lt1"/>
          </a:fontRef>
        </p:style>
        <p:txBody>
          <a:bodyPr/>
          <a:lstStyle/>
          <a:p>
            <a:pPr algn="ctr"/>
            <a:r>
              <a:rPr lang="en-ZW" b="1" dirty="0" err="1">
                <a:solidFill>
                  <a:schemeClr val="bg1"/>
                </a:solidFill>
              </a:rPr>
              <a:t>Beyonce</a:t>
            </a:r>
            <a:r>
              <a:rPr lang="en-ZW" b="1" dirty="0">
                <a:solidFill>
                  <a:schemeClr val="bg1"/>
                </a:solidFill>
              </a:rPr>
              <a:t> Giselle Knowles Carter</a:t>
            </a:r>
          </a:p>
        </p:txBody>
      </p:sp>
      <p:pic>
        <p:nvPicPr>
          <p:cNvPr id="50180" name="Picture 4" descr="https://encrypted-tbn2.gstatic.com/images?q=tbn:ANd9GcQiMhGESHMPdUempw3bD-U6in83JuuxwvH9QBONGJrgbjais2i4">
            <a:hlinkClick r:id="rId2"/>
          </p:cNvPr>
          <p:cNvPicPr>
            <a:picLocks noChangeAspect="1" noChangeArrowheads="1"/>
          </p:cNvPicPr>
          <p:nvPr/>
        </p:nvPicPr>
        <p:blipFill>
          <a:blip r:embed="rId3" cstate="print"/>
          <a:srcRect/>
          <a:stretch>
            <a:fillRect/>
          </a:stretch>
        </p:blipFill>
        <p:spPr bwMode="auto">
          <a:xfrm>
            <a:off x="228600" y="1447800"/>
            <a:ext cx="3086100" cy="35814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3581400" y="1447800"/>
            <a:ext cx="5181600" cy="5016758"/>
          </a:xfrm>
          <a:prstGeom prst="rect">
            <a:avLst/>
          </a:prstGeom>
          <a:ln>
            <a:solidFill>
              <a:schemeClr val="accent1"/>
            </a:solidFill>
          </a:ln>
        </p:spPr>
        <p:style>
          <a:lnRef idx="0">
            <a:schemeClr val="dk1"/>
          </a:lnRef>
          <a:fillRef idx="3">
            <a:schemeClr val="dk1"/>
          </a:fillRef>
          <a:effectRef idx="3">
            <a:schemeClr val="dk1"/>
          </a:effectRef>
          <a:fontRef idx="minor">
            <a:schemeClr val="lt1"/>
          </a:fontRef>
        </p:style>
        <p:txBody>
          <a:bodyPr wrap="square" rtlCol="0">
            <a:spAutoFit/>
          </a:bodyPr>
          <a:lstStyle/>
          <a:p>
            <a:r>
              <a:rPr lang="en-ZW" sz="2000" b="1" i="1" u="sng" dirty="0" err="1"/>
              <a:t>Beyoncé</a:t>
            </a:r>
            <a:r>
              <a:rPr lang="en-ZW" sz="2000" b="1" i="1" u="sng" dirty="0"/>
              <a:t> Giselle Knowles-Carter</a:t>
            </a:r>
            <a:r>
              <a:rPr lang="en-ZW" sz="2000" b="1" dirty="0"/>
              <a:t>, simply known as </a:t>
            </a:r>
            <a:r>
              <a:rPr lang="en-ZW" sz="2000" b="1" dirty="0" err="1"/>
              <a:t>Beyoncé</a:t>
            </a:r>
            <a:r>
              <a:rPr lang="en-ZW" sz="2000" b="1" dirty="0"/>
              <a:t>  born September 4, 1981, is an American singer, songwriter and actress. Born and raised in Houston, Texas, she performed in various singing and dancing competitions as a child, and rose to fame in the late 1990s as lead singer of R&amp;B girl-group Destiny's Child. Managed by her father Matthew Knowles, the group became one of the world's best-selling girl groups of all time. Their hiatus saw the release of Knowles' debut album </a:t>
            </a:r>
            <a:r>
              <a:rPr lang="en-ZW" sz="2000" b="1" i="1" dirty="0"/>
              <a:t>Dangerously in Love</a:t>
            </a:r>
            <a:r>
              <a:rPr lang="en-ZW" sz="2000" b="1" dirty="0"/>
              <a:t> (2003), which established the singer as a viable solo artist worldwide; it sold 11 million copies, earned five Grammy Awards and featured the </a:t>
            </a:r>
            <a:r>
              <a:rPr lang="en-ZW" sz="2000" b="1" i="1" dirty="0"/>
              <a:t>Billboard</a:t>
            </a:r>
            <a:r>
              <a:rPr lang="en-ZW" sz="2000" b="1" dirty="0"/>
              <a:t> number one singles "Crazy in Love" and "Baby Boy".</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style>
          <a:lnRef idx="0">
            <a:schemeClr val="dk1"/>
          </a:lnRef>
          <a:fillRef idx="3">
            <a:schemeClr val="dk1"/>
          </a:fillRef>
          <a:effectRef idx="3">
            <a:schemeClr val="dk1"/>
          </a:effectRef>
          <a:fontRef idx="minor">
            <a:schemeClr val="lt1"/>
          </a:fontRef>
        </p:style>
        <p:txBody>
          <a:bodyPr/>
          <a:lstStyle/>
          <a:p>
            <a:pPr algn="ctr"/>
            <a:r>
              <a:rPr lang="en-ZW" b="1" dirty="0"/>
              <a:t>Mr. &amp; Mrs. Carter with</a:t>
            </a:r>
            <a:br>
              <a:rPr lang="en-ZW" b="1" dirty="0"/>
            </a:br>
            <a:r>
              <a:rPr lang="en-ZW" b="1" dirty="0"/>
              <a:t> President Barack Obama</a:t>
            </a:r>
          </a:p>
        </p:txBody>
      </p:sp>
      <p:pic>
        <p:nvPicPr>
          <p:cNvPr id="51202" name="Picture 2" descr="http://www.motherjones.com/files/Beyonce-jay-z-obama.jpg">
            <a:hlinkClick r:id="rId2"/>
          </p:cNvPr>
          <p:cNvPicPr>
            <a:picLocks noChangeAspect="1" noChangeArrowheads="1"/>
          </p:cNvPicPr>
          <p:nvPr/>
        </p:nvPicPr>
        <p:blipFill>
          <a:blip r:embed="rId3" cstate="print"/>
          <a:srcRect/>
          <a:stretch>
            <a:fillRect/>
          </a:stretch>
        </p:blipFill>
        <p:spPr bwMode="auto">
          <a:xfrm>
            <a:off x="2209800" y="1600200"/>
            <a:ext cx="5029200" cy="4876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a:solidFill>
            <a:schemeClr val="accent1">
              <a:lumMod val="50000"/>
            </a:schemeClr>
          </a:solidFill>
          <a:ln>
            <a:solidFill>
              <a:srgbClr val="FFFF00"/>
            </a:solidFill>
          </a:ln>
        </p:spPr>
        <p:txBody>
          <a:bodyPr/>
          <a:lstStyle/>
          <a:p>
            <a:pPr algn="ctr"/>
            <a:r>
              <a:rPr lang="en-ZW" b="1" dirty="0"/>
              <a:t>BEYONCE AND THE WORLD TOUR</a:t>
            </a:r>
            <a:br>
              <a:rPr lang="en-ZW" b="1" dirty="0"/>
            </a:br>
            <a:r>
              <a:rPr lang="en-ZW" b="1" dirty="0"/>
              <a:t>2013-2014</a:t>
            </a:r>
          </a:p>
        </p:txBody>
      </p:sp>
      <p:pic>
        <p:nvPicPr>
          <p:cNvPr id="52228" name="Picture 4" descr="http://www.hiphopweekly.com/100303-newsite/wp-content/uploads/2013/02/beyonce-mrs-carter-tour-650.jpg">
            <a:hlinkClick r:id="rId2"/>
          </p:cNvPr>
          <p:cNvPicPr>
            <a:picLocks noChangeAspect="1" noChangeArrowheads="1"/>
          </p:cNvPicPr>
          <p:nvPr/>
        </p:nvPicPr>
        <p:blipFill>
          <a:blip r:embed="rId3" cstate="print"/>
          <a:srcRect/>
          <a:stretch>
            <a:fillRect/>
          </a:stretch>
        </p:blipFill>
        <p:spPr bwMode="auto">
          <a:xfrm>
            <a:off x="1066800" y="1600200"/>
            <a:ext cx="7162800" cy="480060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a:ln/>
        </p:spPr>
        <p:style>
          <a:lnRef idx="2">
            <a:schemeClr val="accent1"/>
          </a:lnRef>
          <a:fillRef idx="1">
            <a:schemeClr val="lt1"/>
          </a:fillRef>
          <a:effectRef idx="0">
            <a:schemeClr val="accent1"/>
          </a:effectRef>
          <a:fontRef idx="minor">
            <a:schemeClr val="dk1"/>
          </a:fontRef>
        </p:style>
        <p:txBody>
          <a:bodyPr/>
          <a:lstStyle/>
          <a:p>
            <a:pPr algn="ctr"/>
            <a:r>
              <a:rPr lang="en-ZW" b="1" dirty="0"/>
              <a:t>World Tour Choreographers 2013-2014</a:t>
            </a:r>
          </a:p>
        </p:txBody>
      </p:sp>
      <p:pic>
        <p:nvPicPr>
          <p:cNvPr id="53250" name="Picture 2" descr="Photo"/>
          <p:cNvPicPr>
            <a:picLocks noChangeAspect="1" noChangeArrowheads="1"/>
          </p:cNvPicPr>
          <p:nvPr/>
        </p:nvPicPr>
        <p:blipFill>
          <a:blip r:embed="rId2" cstate="print"/>
          <a:srcRect/>
          <a:stretch>
            <a:fillRect/>
          </a:stretch>
        </p:blipFill>
        <p:spPr bwMode="auto">
          <a:xfrm>
            <a:off x="609600" y="1828800"/>
            <a:ext cx="7924800" cy="4648200"/>
          </a:xfrm>
          <a:prstGeom prst="rect">
            <a:avLst/>
          </a:prstGeom>
          <a:ln w="88900" cap="sq" cmpd="thickThin">
            <a:solidFill>
              <a:srgbClr val="FFFF00"/>
            </a:solidFill>
            <a:prstDash val="solid"/>
            <a:miter lim="800000"/>
          </a:ln>
          <a:effectLst>
            <a:innerShdw blurRad="76200">
              <a:srgbClr val="000000"/>
            </a:innerShdw>
          </a:effectLst>
        </p:spPr>
      </p:pic>
      <p:sp>
        <p:nvSpPr>
          <p:cNvPr id="4" name="TextBox 3"/>
          <p:cNvSpPr txBox="1"/>
          <p:nvPr/>
        </p:nvSpPr>
        <p:spPr>
          <a:xfrm>
            <a:off x="762000" y="1981201"/>
            <a:ext cx="76962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W" sz="2800" b="1" dirty="0" err="1"/>
              <a:t>Tria</a:t>
            </a:r>
            <a:r>
              <a:rPr lang="en-ZW" sz="2800" b="1" dirty="0"/>
              <a:t>, Durrell Moultrie, </a:t>
            </a:r>
            <a:r>
              <a:rPr lang="en-ZW" sz="2800" b="1" dirty="0" err="1"/>
              <a:t>Beyonce</a:t>
            </a:r>
            <a:r>
              <a:rPr lang="en-ZW" sz="2800" b="1" dirty="0"/>
              <a:t> Knowles Carter, Amy Hall Garner</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rgbClr val="FFFF00"/>
            </a:solidFill>
          </a:ln>
        </p:spPr>
        <p:txBody>
          <a:bodyPr/>
          <a:lstStyle/>
          <a:p>
            <a:pPr algn="ctr"/>
            <a:r>
              <a:rPr lang="en-ZW" b="1" dirty="0"/>
              <a:t>Queen </a:t>
            </a:r>
            <a:r>
              <a:rPr lang="en-ZW" b="1" dirty="0" err="1"/>
              <a:t>Latifah</a:t>
            </a:r>
            <a:endParaRPr lang="en-ZW" b="1" dirty="0"/>
          </a:p>
        </p:txBody>
      </p:sp>
      <p:pic>
        <p:nvPicPr>
          <p:cNvPr id="49154" name="Picture 2" descr="http://fredfu.files.wordpress.com/2009/12/album-nature-of-a-sista.jpg">
            <a:hlinkClick r:id="rId2"/>
          </p:cNvPr>
          <p:cNvPicPr>
            <a:picLocks noChangeAspect="1" noChangeArrowheads="1"/>
          </p:cNvPicPr>
          <p:nvPr/>
        </p:nvPicPr>
        <p:blipFill>
          <a:blip r:embed="rId3" cstate="print"/>
          <a:srcRect/>
          <a:stretch>
            <a:fillRect/>
          </a:stretch>
        </p:blipFill>
        <p:spPr bwMode="auto">
          <a:xfrm>
            <a:off x="3733800" y="1295400"/>
            <a:ext cx="5029200" cy="5105400"/>
          </a:xfrm>
          <a:prstGeom prst="rect">
            <a:avLst/>
          </a:prstGeom>
          <a:ln w="88900" cap="sq" cmpd="thickThin">
            <a:solidFill>
              <a:srgbClr val="C00000"/>
            </a:solidFill>
            <a:prstDash val="solid"/>
            <a:miter lim="800000"/>
          </a:ln>
          <a:effectLst>
            <a:innerShdw blurRad="76200">
              <a:srgbClr val="000000"/>
            </a:innerShdw>
          </a:effectLst>
        </p:spPr>
      </p:pic>
      <p:sp>
        <p:nvSpPr>
          <p:cNvPr id="4" name="TextBox 3"/>
          <p:cNvSpPr txBox="1"/>
          <p:nvPr/>
        </p:nvSpPr>
        <p:spPr>
          <a:xfrm>
            <a:off x="228600" y="1066800"/>
            <a:ext cx="3200400" cy="5078313"/>
          </a:xfrm>
          <a:prstGeom prst="rect">
            <a:avLst/>
          </a:prstGeom>
          <a:solidFill>
            <a:srgbClr val="C00000"/>
          </a:solidFill>
          <a:ln>
            <a:solidFill>
              <a:srgbClr val="FFFF00"/>
            </a:solidFill>
          </a:ln>
        </p:spPr>
        <p:txBody>
          <a:bodyPr wrap="square" rtlCol="0">
            <a:spAutoFit/>
          </a:bodyPr>
          <a:lstStyle/>
          <a:p>
            <a:r>
              <a:rPr lang="en-ZW" b="1" dirty="0"/>
              <a:t>Dana Elaine Owens</a:t>
            </a:r>
            <a:r>
              <a:rPr lang="en-ZW" dirty="0"/>
              <a:t> (born March 18, 1970),better known by her stage name </a:t>
            </a:r>
            <a:r>
              <a:rPr lang="en-ZW" b="1" dirty="0"/>
              <a:t>Queen </a:t>
            </a:r>
            <a:r>
              <a:rPr lang="en-ZW" b="1" dirty="0" err="1"/>
              <a:t>Latifah</a:t>
            </a:r>
            <a:r>
              <a:rPr lang="en-ZW" dirty="0"/>
              <a:t>, is an American singer-songwriter, rapper, actress, model, television producer, record producer and talk show hostess. She has long been considered one of hip-hop's pioneer feminists. Her work in music, film, and television has earned her a Golden Globe award, two Screen Actors Guild Awards, two Image Awards, a Grammy Award, six additional Grammy nominations, an </a:t>
            </a:r>
            <a:r>
              <a:rPr lang="en-ZW" dirty="0" err="1"/>
              <a:t>Emmy</a:t>
            </a:r>
            <a:r>
              <a:rPr lang="en-ZW" dirty="0"/>
              <a:t> Award nomination and an Academy Award nomination.</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3581400"/>
          </a:xfrm>
        </p:spPr>
        <p:style>
          <a:lnRef idx="0">
            <a:schemeClr val="accent6"/>
          </a:lnRef>
          <a:fillRef idx="3">
            <a:schemeClr val="accent6"/>
          </a:fillRef>
          <a:effectRef idx="3">
            <a:schemeClr val="accent6"/>
          </a:effectRef>
          <a:fontRef idx="minor">
            <a:schemeClr val="lt1"/>
          </a:fontRef>
        </p:style>
        <p:txBody>
          <a:bodyPr/>
          <a:lstStyle/>
          <a:p>
            <a:pPr algn="ctr"/>
            <a:r>
              <a:rPr lang="en-ZW" sz="9600" b="1" dirty="0"/>
              <a:t>Music Technology</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30997"/>
          </a:xfrm>
          <a:solidFill>
            <a:schemeClr val="tx2">
              <a:lumMod val="25000"/>
            </a:schemeClr>
          </a:solidFill>
          <a:ln>
            <a:solidFill>
              <a:srgbClr val="FFFF00"/>
            </a:solidFill>
          </a:ln>
        </p:spPr>
        <p:txBody>
          <a:bodyPr/>
          <a:lstStyle/>
          <a:p>
            <a:pPr algn="ctr"/>
            <a:r>
              <a:rPr lang="en-ZW" sz="6000" b="1" dirty="0"/>
              <a:t>Music Technology Age</a:t>
            </a:r>
          </a:p>
        </p:txBody>
      </p:sp>
      <p:sp>
        <p:nvSpPr>
          <p:cNvPr id="3" name="TextBox 2"/>
          <p:cNvSpPr txBox="1"/>
          <p:nvPr/>
        </p:nvSpPr>
        <p:spPr>
          <a:xfrm>
            <a:off x="457200" y="1295401"/>
            <a:ext cx="8153400" cy="5262979"/>
          </a:xfrm>
          <a:prstGeom prst="rect">
            <a:avLst/>
          </a:prstGeom>
          <a:solidFill>
            <a:schemeClr val="tx2">
              <a:lumMod val="25000"/>
            </a:schemeClr>
          </a:solidFill>
          <a:ln>
            <a:solidFill>
              <a:srgbClr val="FFFF00"/>
            </a:solidFill>
          </a:ln>
        </p:spPr>
        <p:txBody>
          <a:bodyPr wrap="square" rtlCol="0">
            <a:spAutoFit/>
          </a:bodyPr>
          <a:lstStyle/>
          <a:p>
            <a:r>
              <a:rPr lang="en-ZW" sz="2400" b="1" dirty="0"/>
              <a:t>At the beginning of the New Millennium, MP3 players existed.</a:t>
            </a:r>
          </a:p>
          <a:p>
            <a:br>
              <a:rPr lang="en-ZW" sz="2400" b="1" dirty="0"/>
            </a:br>
            <a:r>
              <a:rPr lang="en-ZW" sz="2400" b="1" dirty="0"/>
              <a:t>Steve Jobs is the founder and CEO of Apple Computers.  He associated heavily with Microsoft’s Bill Gates.</a:t>
            </a:r>
          </a:p>
          <a:p>
            <a:endParaRPr lang="en-ZW" sz="2400" b="1" dirty="0"/>
          </a:p>
          <a:p>
            <a:r>
              <a:rPr lang="en-ZW" sz="2400" b="1" dirty="0"/>
              <a:t>Technology Association of these Two Men: (Jobs &amp; Gates)</a:t>
            </a:r>
          </a:p>
          <a:p>
            <a:endParaRPr lang="en-ZW" sz="2400" b="1" dirty="0"/>
          </a:p>
          <a:p>
            <a:pPr marL="342900" indent="-342900">
              <a:buAutoNum type="arabicPeriod"/>
            </a:pPr>
            <a:r>
              <a:rPr lang="en-ZW" sz="2400" b="1" dirty="0"/>
              <a:t>iPod</a:t>
            </a:r>
          </a:p>
          <a:p>
            <a:pPr marL="342900" indent="-342900">
              <a:buAutoNum type="arabicPeriod"/>
            </a:pPr>
            <a:r>
              <a:rPr lang="en-ZW" sz="2400" b="1" dirty="0"/>
              <a:t>iTunes</a:t>
            </a:r>
          </a:p>
          <a:p>
            <a:pPr marL="342900" indent="-342900">
              <a:buAutoNum type="arabicPeriod"/>
            </a:pPr>
            <a:r>
              <a:rPr lang="en-ZW" sz="2400" b="1" dirty="0"/>
              <a:t>Macintosh Computers</a:t>
            </a:r>
          </a:p>
          <a:p>
            <a:pPr marL="342900" indent="-342900">
              <a:buAutoNum type="arabicPeriod"/>
            </a:pPr>
            <a:r>
              <a:rPr lang="en-ZW" sz="2400" b="1" dirty="0"/>
              <a:t>CDs</a:t>
            </a:r>
          </a:p>
          <a:p>
            <a:pPr marL="342900" indent="-342900">
              <a:buAutoNum type="arabicPeriod"/>
            </a:pPr>
            <a:r>
              <a:rPr lang="en-ZW" sz="2400" b="1" dirty="0"/>
              <a:t>Garage Band</a:t>
            </a:r>
          </a:p>
          <a:p>
            <a:pPr marL="342900" indent="-342900">
              <a:buAutoNum type="arabicPeriod"/>
            </a:pPr>
            <a:r>
              <a:rPr lang="en-ZW" sz="2400" b="1" dirty="0"/>
              <a:t>Computers with Piano</a:t>
            </a:r>
          </a:p>
          <a:p>
            <a:pPr marL="342900" indent="-342900">
              <a:buAutoNum type="arabicPeriod"/>
            </a:pPr>
            <a:endParaRPr lang="en-ZW" sz="2400" b="1"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9144000" cy="1495794"/>
          </a:xfrm>
        </p:spPr>
        <p:style>
          <a:lnRef idx="0">
            <a:schemeClr val="accent2"/>
          </a:lnRef>
          <a:fillRef idx="3">
            <a:schemeClr val="accent2"/>
          </a:fillRef>
          <a:effectRef idx="3">
            <a:schemeClr val="accent2"/>
          </a:effectRef>
          <a:fontRef idx="minor">
            <a:schemeClr val="lt1"/>
          </a:fontRef>
        </p:style>
        <p:txBody>
          <a:bodyPr/>
          <a:lstStyle/>
          <a:p>
            <a:pPr algn="ctr"/>
            <a:r>
              <a:rPr lang="en-ZW" sz="5400" b="1" dirty="0"/>
              <a:t>Music Technology and the Media</a:t>
            </a:r>
          </a:p>
        </p:txBody>
      </p:sp>
      <p:pic>
        <p:nvPicPr>
          <p:cNvPr id="56322" name="Picture 2" descr="http://beritaterkini.my/wp-content/uploads/2012/09/Harga-iPhone-5.jpg">
            <a:hlinkClick r:id="rId2"/>
          </p:cNvPr>
          <p:cNvPicPr>
            <a:picLocks noChangeAspect="1" noChangeArrowheads="1"/>
          </p:cNvPicPr>
          <p:nvPr/>
        </p:nvPicPr>
        <p:blipFill>
          <a:blip r:embed="rId3" cstate="print"/>
          <a:srcRect/>
          <a:stretch>
            <a:fillRect/>
          </a:stretch>
        </p:blipFill>
        <p:spPr bwMode="auto">
          <a:xfrm rot="20938273">
            <a:off x="304800" y="1371600"/>
            <a:ext cx="4762500" cy="2981326"/>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6324" name="Picture 4" descr="http://pinoytutorial.com/techtorial/wp-content/uploads/2010/07/th700_2.jpg">
            <a:hlinkClick r:id="rId4"/>
          </p:cNvPr>
          <p:cNvPicPr>
            <a:picLocks noChangeAspect="1" noChangeArrowheads="1"/>
          </p:cNvPicPr>
          <p:nvPr/>
        </p:nvPicPr>
        <p:blipFill>
          <a:blip r:embed="rId5" cstate="print"/>
          <a:srcRect/>
          <a:stretch>
            <a:fillRect/>
          </a:stretch>
        </p:blipFill>
        <p:spPr bwMode="auto">
          <a:xfrm>
            <a:off x="3733800" y="3429000"/>
            <a:ext cx="5200650" cy="325755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6326" name="Picture 6" descr="http://i1-news.softpedia-static.com/images/news2/Motorola-Provides-DHL-Express-International-Its-Latest-Mobile-Computing-Devices-2.jpg">
            <a:hlinkClick r:id="rId6"/>
          </p:cNvPr>
          <p:cNvPicPr>
            <a:picLocks noChangeAspect="1" noChangeArrowheads="1"/>
          </p:cNvPicPr>
          <p:nvPr/>
        </p:nvPicPr>
        <p:blipFill>
          <a:blip r:embed="rId7" cstate="print"/>
          <a:srcRect/>
          <a:stretch>
            <a:fillRect/>
          </a:stretch>
        </p:blipFill>
        <p:spPr bwMode="auto">
          <a:xfrm rot="1331437">
            <a:off x="1230606" y="4379496"/>
            <a:ext cx="1841279" cy="2001111"/>
          </a:xfrm>
          <a:prstGeom prst="rect">
            <a:avLst/>
          </a:prstGeom>
          <a:ln w="88900" cap="sq" cmpd="thickThin">
            <a:solidFill>
              <a:srgbClr val="00B0F0"/>
            </a:solidFill>
            <a:prstDash val="solid"/>
            <a:miter lim="800000"/>
          </a:ln>
          <a:effectLst>
            <a:innerShdw blurRad="76200">
              <a:srgbClr val="000000"/>
            </a:innerShdw>
          </a:effectLst>
        </p:spPr>
      </p:pic>
      <p:pic>
        <p:nvPicPr>
          <p:cNvPr id="56328" name="Picture 8" descr="http://image.made-in-china.com/2f0j00IMwaHUBPJkpY/HD-Media-Player-With-Full-HD-1080p-Output-HD001A-.jpg">
            <a:hlinkClick r:id="rId8"/>
          </p:cNvPr>
          <p:cNvPicPr>
            <a:picLocks noChangeAspect="1" noChangeArrowheads="1"/>
          </p:cNvPicPr>
          <p:nvPr/>
        </p:nvPicPr>
        <p:blipFill>
          <a:blip r:embed="rId9" cstate="print"/>
          <a:srcRect/>
          <a:stretch>
            <a:fillRect/>
          </a:stretch>
        </p:blipFill>
        <p:spPr bwMode="auto">
          <a:xfrm rot="346658">
            <a:off x="5029200" y="1143000"/>
            <a:ext cx="3886200" cy="2286000"/>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97196"/>
          </a:xfrm>
          <a:ln>
            <a:solidFill>
              <a:srgbClr val="FF0000"/>
            </a:solidFill>
          </a:ln>
        </p:spPr>
        <p:style>
          <a:lnRef idx="0">
            <a:schemeClr val="accent2"/>
          </a:lnRef>
          <a:fillRef idx="3">
            <a:schemeClr val="accent2"/>
          </a:fillRef>
          <a:effectRef idx="3">
            <a:schemeClr val="accent2"/>
          </a:effectRef>
          <a:fontRef idx="minor">
            <a:schemeClr val="lt1"/>
          </a:fontRef>
        </p:style>
        <p:txBody>
          <a:bodyPr/>
          <a:lstStyle/>
          <a:p>
            <a:pPr algn="ctr"/>
            <a:r>
              <a:rPr lang="en-ZW" sz="7200" dirty="0"/>
              <a:t>John Williams</a:t>
            </a:r>
          </a:p>
        </p:txBody>
      </p:sp>
      <p:sp>
        <p:nvSpPr>
          <p:cNvPr id="4" name="Rectangle 3"/>
          <p:cNvSpPr/>
          <p:nvPr/>
        </p:nvSpPr>
        <p:spPr>
          <a:xfrm>
            <a:off x="609600" y="1752600"/>
            <a:ext cx="8001000" cy="4062651"/>
          </a:xfrm>
          <a:prstGeom prst="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fontAlgn="base">
              <a:spcBef>
                <a:spcPct val="0"/>
              </a:spcBef>
              <a:spcAft>
                <a:spcPct val="0"/>
              </a:spcAft>
            </a:pPr>
            <a:r>
              <a:rPr lang="en-ZW" sz="2000" b="1" dirty="0">
                <a:latin typeface="Calibri" pitchFamily="34" charset="0"/>
                <a:ea typeface="Times New Roman" pitchFamily="18" charset="0"/>
                <a:cs typeface="Times New Roman" pitchFamily="18" charset="0"/>
              </a:rPr>
              <a:t>With such exposure to the industry, and the encouragement of Newman in particular, Williams made the transition into composition. Among his early work as a composer were the television shows of Irwin Allen such as "Lost in Space", "Time Tunnel" and "Land of the Giants".</a:t>
            </a:r>
          </a:p>
          <a:p>
            <a:pPr lvl="0" fontAlgn="base">
              <a:spcBef>
                <a:spcPct val="0"/>
              </a:spcBef>
              <a:spcAft>
                <a:spcPct val="0"/>
              </a:spcAft>
              <a:buFont typeface="Wingdings" pitchFamily="2" charset="2"/>
              <a:buChar char="§"/>
            </a:pPr>
            <a:endParaRPr lang="en-ZW" sz="2000" b="1" dirty="0">
              <a:latin typeface="Calibri" pitchFamily="34" charset="0"/>
              <a:ea typeface="Times New Roman" pitchFamily="18" charset="0"/>
              <a:cs typeface="Times New Roman" pitchFamily="18" charset="0"/>
            </a:endParaRPr>
          </a:p>
          <a:p>
            <a:pPr lvl="0" fontAlgn="base">
              <a:spcBef>
                <a:spcPct val="0"/>
              </a:spcBef>
              <a:spcAft>
                <a:spcPct val="0"/>
              </a:spcAft>
            </a:pPr>
            <a:r>
              <a:rPr lang="en-ZW" sz="2000" b="1" dirty="0">
                <a:latin typeface="Calibri" pitchFamily="34" charset="0"/>
                <a:ea typeface="Times New Roman" pitchFamily="18" charset="0"/>
                <a:cs typeface="Times New Roman" pitchFamily="18" charset="0"/>
              </a:rPr>
              <a:t> He then composed for a variety of films including "The </a:t>
            </a:r>
            <a:r>
              <a:rPr lang="en-ZW" sz="2000" b="1" dirty="0" err="1">
                <a:latin typeface="Calibri" pitchFamily="34" charset="0"/>
                <a:ea typeface="Times New Roman" pitchFamily="18" charset="0"/>
                <a:cs typeface="Times New Roman" pitchFamily="18" charset="0"/>
              </a:rPr>
              <a:t>Reivers</a:t>
            </a:r>
            <a:r>
              <a:rPr lang="en-ZW" sz="2000" b="1" dirty="0">
                <a:latin typeface="Calibri" pitchFamily="34" charset="0"/>
                <a:ea typeface="Times New Roman" pitchFamily="18" charset="0"/>
                <a:cs typeface="Times New Roman" pitchFamily="18" charset="0"/>
              </a:rPr>
              <a:t>", "The Cowboys" and some popular disaster movies including "The Poseidon Adventure" and "The Towering Inferno". One particular early success was his first Oscar (of five currently) for his adaptation of Jerry Bock's music for the stage musical "Fiddler on the Roof".</a:t>
            </a:r>
          </a:p>
          <a:p>
            <a:pPr lvl="0" fontAlgn="base">
              <a:spcBef>
                <a:spcPct val="0"/>
              </a:spcBef>
              <a:spcAft>
                <a:spcPct val="0"/>
              </a:spcAft>
            </a:pPr>
            <a:endParaRPr lang="en-ZW" sz="2000" b="1" dirty="0">
              <a:latin typeface="Calibri" pitchFamily="34" charset="0"/>
              <a:ea typeface="Times New Roman" pitchFamily="18" charset="0"/>
              <a:cs typeface="Times New Roman" pitchFamily="18" charset="0"/>
            </a:endParaRPr>
          </a:p>
          <a:p>
            <a:pPr lvl="0" fontAlgn="base">
              <a:spcBef>
                <a:spcPct val="0"/>
              </a:spcBef>
              <a:spcAft>
                <a:spcPct val="0"/>
              </a:spcAft>
            </a:pPr>
            <a:r>
              <a:rPr lang="en-ZW" sz="2000" b="1" dirty="0">
                <a:latin typeface="Calibri" pitchFamily="34" charset="0"/>
                <a:ea typeface="Times New Roman" pitchFamily="18" charset="0"/>
                <a:cs typeface="Times New Roman" pitchFamily="18" charset="0"/>
              </a:rPr>
              <a:t> Williams also conducted and provided the incidental music for the </a:t>
            </a:r>
            <a:r>
              <a:rPr lang="en-ZW" b="1" dirty="0">
                <a:latin typeface="Calibri" pitchFamily="34" charset="0"/>
                <a:ea typeface="Times New Roman" pitchFamily="18" charset="0"/>
                <a:cs typeface="Times New Roman" pitchFamily="18" charset="0"/>
              </a:rPr>
              <a:t>film, and the part of the fiddler himself was played by violinist Isaac Stern</a:t>
            </a:r>
            <a:r>
              <a:rPr lang="en-ZW" dirty="0">
                <a:latin typeface="Calibri" pitchFamily="34" charset="0"/>
                <a:ea typeface="Times New Roman" pitchFamily="18" charset="0"/>
                <a:cs typeface="Times New Roman" pitchFamily="18" charset="0"/>
              </a:rPr>
              <a:t>.</a:t>
            </a:r>
            <a:endParaRPr lang="en-ZW" dirty="0">
              <a:latin typeface="Arial" pitchFamily="34" charset="0"/>
              <a:cs typeface="Arial" pitchFamily="34" charset="0"/>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style>
          <a:lnRef idx="0">
            <a:schemeClr val="accent6"/>
          </a:lnRef>
          <a:fillRef idx="3">
            <a:schemeClr val="accent6"/>
          </a:fillRef>
          <a:effectRef idx="3">
            <a:schemeClr val="accent6"/>
          </a:effectRef>
          <a:fontRef idx="minor">
            <a:schemeClr val="lt1"/>
          </a:fontRef>
        </p:style>
        <p:txBody>
          <a:bodyPr/>
          <a:lstStyle/>
          <a:p>
            <a:pPr algn="ctr"/>
            <a:r>
              <a:rPr lang="en-ZW" b="1" dirty="0"/>
              <a:t>Music Technology</a:t>
            </a:r>
          </a:p>
        </p:txBody>
      </p:sp>
      <p:pic>
        <p:nvPicPr>
          <p:cNvPr id="55298" name="Picture 2" descr="http://ecx.images-amazon.com/images/I/51yIBTDa1LL._SL500_AA280_.jpg">
            <a:hlinkClick r:id="rId2"/>
          </p:cNvPr>
          <p:cNvPicPr>
            <a:picLocks noChangeAspect="1" noChangeArrowheads="1"/>
          </p:cNvPicPr>
          <p:nvPr/>
        </p:nvPicPr>
        <p:blipFill>
          <a:blip r:embed="rId3" cstate="print"/>
          <a:srcRect/>
          <a:stretch>
            <a:fillRect/>
          </a:stretch>
        </p:blipFill>
        <p:spPr bwMode="auto">
          <a:xfrm>
            <a:off x="533400" y="1219200"/>
            <a:ext cx="26670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300" name="Picture 4" descr="http://powerreviews.s3.amazonaws.com/images_customers/01/79/40690156_333118_full.jpg">
            <a:hlinkClick r:id="rId4"/>
          </p:cNvPr>
          <p:cNvPicPr>
            <a:picLocks noChangeAspect="1" noChangeArrowheads="1"/>
          </p:cNvPicPr>
          <p:nvPr/>
        </p:nvPicPr>
        <p:blipFill>
          <a:blip r:embed="rId5" cstate="print"/>
          <a:srcRect/>
          <a:stretch>
            <a:fillRect/>
          </a:stretch>
        </p:blipFill>
        <p:spPr bwMode="auto">
          <a:xfrm>
            <a:off x="3429000" y="2362200"/>
            <a:ext cx="5362575" cy="401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solidFill>
              <a:srgbClr val="FFFF00"/>
            </a:solidFill>
          </a:ln>
        </p:spPr>
        <p:style>
          <a:lnRef idx="0">
            <a:schemeClr val="accent6"/>
          </a:lnRef>
          <a:fillRef idx="3">
            <a:schemeClr val="accent6"/>
          </a:fillRef>
          <a:effectRef idx="3">
            <a:schemeClr val="accent6"/>
          </a:effectRef>
          <a:fontRef idx="minor">
            <a:schemeClr val="lt1"/>
          </a:fontRef>
        </p:style>
        <p:txBody>
          <a:bodyPr/>
          <a:lstStyle/>
          <a:p>
            <a:pPr algn="ctr"/>
            <a:r>
              <a:rPr lang="en-ZW" sz="8800" b="1" dirty="0"/>
              <a:t>The End</a:t>
            </a:r>
          </a:p>
        </p:txBody>
      </p:sp>
      <p:sp>
        <p:nvSpPr>
          <p:cNvPr id="3" name="Subtitle 2"/>
          <p:cNvSpPr>
            <a:spLocks noGrp="1"/>
          </p:cNvSpPr>
          <p:nvPr>
            <p:ph type="subTitle" idx="1"/>
          </p:nvPr>
        </p:nvSpPr>
        <p:spPr>
          <a:xfrm>
            <a:off x="730249" y="4344988"/>
            <a:ext cx="7681913" cy="760412"/>
          </a:xfrm>
          <a:ln>
            <a:solidFill>
              <a:srgbClr val="FFFF00"/>
            </a:solidFill>
          </a:ln>
        </p:spPr>
        <p:style>
          <a:lnRef idx="0">
            <a:schemeClr val="accent6"/>
          </a:lnRef>
          <a:fillRef idx="3">
            <a:schemeClr val="accent6"/>
          </a:fillRef>
          <a:effectRef idx="3">
            <a:schemeClr val="accent6"/>
          </a:effectRef>
          <a:fontRef idx="minor">
            <a:schemeClr val="lt1"/>
          </a:fontRef>
        </p:style>
        <p:txBody>
          <a:bodyPr/>
          <a:lstStyle/>
          <a:p>
            <a:pPr algn="ctr"/>
            <a:r>
              <a:rPr lang="en-ZW" sz="4000" dirty="0"/>
              <a:t>Dr. Doris Spooner Hall, </a:t>
            </a:r>
            <a:r>
              <a:rPr lang="en-ZW" sz="4000" dirty="0" err="1"/>
              <a:t>Ed.D,DMA</a:t>
            </a:r>
            <a:endParaRPr lang="en-ZW" sz="40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17197"/>
          </a:xfrm>
          <a:ln>
            <a:solidFill>
              <a:srgbClr val="FF0000"/>
            </a:solidFill>
          </a:ln>
        </p:spPr>
        <p:style>
          <a:lnRef idx="0">
            <a:schemeClr val="accent6"/>
          </a:lnRef>
          <a:fillRef idx="3">
            <a:schemeClr val="accent6"/>
          </a:fillRef>
          <a:effectRef idx="3">
            <a:schemeClr val="accent6"/>
          </a:effectRef>
          <a:fontRef idx="minor">
            <a:schemeClr val="lt1"/>
          </a:fontRef>
        </p:style>
        <p:txBody>
          <a:bodyPr/>
          <a:lstStyle/>
          <a:p>
            <a:pPr algn="ctr"/>
            <a:r>
              <a:rPr lang="en-ZW" dirty="0"/>
              <a:t>John Williams and The “Movie E.T.”</a:t>
            </a:r>
          </a:p>
        </p:txBody>
      </p:sp>
      <p:pic>
        <p:nvPicPr>
          <p:cNvPr id="3" name="Picture 2" descr="John Williams - ET The Extra-Terrestrial 20th Anniversary Special Edition soundtrack CD cover"/>
          <p:cNvPicPr/>
          <p:nvPr/>
        </p:nvPicPr>
        <p:blipFill>
          <a:blip r:embed="rId2" cstate="print"/>
          <a:srcRect/>
          <a:stretch>
            <a:fillRect/>
          </a:stretch>
        </p:blipFill>
        <p:spPr bwMode="auto">
          <a:xfrm>
            <a:off x="304800" y="1371600"/>
            <a:ext cx="3048000" cy="35052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505200" y="1219200"/>
            <a:ext cx="5257800" cy="5632311"/>
          </a:xfrm>
          <a:prstGeom prst="rect">
            <a:avLst/>
          </a:prstGeom>
          <a:solidFill>
            <a:schemeClr val="accent6">
              <a:lumMod val="75000"/>
            </a:schemeClr>
          </a:solidFill>
          <a:ln>
            <a:solidFill>
              <a:srgbClr val="FF0000"/>
            </a:solidFill>
          </a:ln>
        </p:spPr>
        <p:txBody>
          <a:bodyPr wrap="square" rtlCol="0">
            <a:spAutoFit/>
          </a:bodyPr>
          <a:lstStyle/>
          <a:p>
            <a:pPr lvl="0" fontAlgn="base">
              <a:spcBef>
                <a:spcPct val="0"/>
              </a:spcBef>
              <a:spcAft>
                <a:spcPct val="0"/>
              </a:spcAft>
            </a:pPr>
            <a:r>
              <a:rPr lang="en-ZW" sz="2000" b="1" dirty="0">
                <a:latin typeface="Calibri" pitchFamily="34" charset="0"/>
                <a:ea typeface="Times New Roman" pitchFamily="18" charset="0"/>
                <a:cs typeface="Times New Roman" pitchFamily="18" charset="0"/>
              </a:rPr>
              <a:t>Williams was already establishing a respected position for himself in Hollywood, when his career was to reach an important turning point. Stephen Spielberg was starting out in the movie business and approached Williams to score his early movies. In quick succession this led to Williams' second Oscar for Jaws and his introduction to George Lucas who then hired him for his Star Wars saga leading to his third Oscar. This succession of events rapidly established John Williams as one of the foremost film composers of the day. The close relationship with Steven Spielberg and the director's own meteoric career meant that he was the composer for many major films of the period, including "Close Encounters of the Third Kind", "Superman", "E.T." (winning Oscar number four) and the Indiana Jones movies.</a:t>
            </a:r>
            <a:endParaRPr lang="en-ZW" sz="2000" b="1" dirty="0">
              <a:latin typeface="Arial" pitchFamily="34" charset="0"/>
              <a:cs typeface="Arial" pitchFamily="34"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22412"/>
          </a:xfrm>
          <a:ln>
            <a:solidFill>
              <a:srgbClr val="FF0000"/>
            </a:solidFill>
          </a:ln>
        </p:spPr>
        <p:style>
          <a:lnRef idx="0">
            <a:schemeClr val="accent1"/>
          </a:lnRef>
          <a:fillRef idx="3">
            <a:schemeClr val="accent1"/>
          </a:fillRef>
          <a:effectRef idx="3">
            <a:schemeClr val="accent1"/>
          </a:effectRef>
          <a:fontRef idx="minor">
            <a:schemeClr val="lt1"/>
          </a:fontRef>
        </p:style>
        <p:txBody>
          <a:bodyPr/>
          <a:lstStyle/>
          <a:p>
            <a:pPr algn="ctr"/>
            <a:r>
              <a:rPr lang="en-ZW" b="1" dirty="0">
                <a:solidFill>
                  <a:srgbClr val="002060"/>
                </a:solidFill>
              </a:rPr>
              <a:t>John Williams and “Indiana Jones”</a:t>
            </a:r>
          </a:p>
        </p:txBody>
      </p:sp>
      <p:pic>
        <p:nvPicPr>
          <p:cNvPr id="3" name="Picture 2" descr="John Williams - Indiana Jones and the Last Crusade soundtrack CD cover"/>
          <p:cNvPicPr/>
          <p:nvPr/>
        </p:nvPicPr>
        <p:blipFill>
          <a:blip r:embed="rId2" cstate="print"/>
          <a:srcRect/>
          <a:stretch>
            <a:fillRect/>
          </a:stretch>
        </p:blipFill>
        <p:spPr bwMode="auto">
          <a:xfrm>
            <a:off x="1752600" y="1219200"/>
            <a:ext cx="6096000" cy="4800600"/>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93812"/>
          </a:xfrm>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ZW" b="1" dirty="0"/>
              <a:t>John Williams and “Indiana Jones”</a:t>
            </a:r>
          </a:p>
        </p:txBody>
      </p:sp>
      <p:sp>
        <p:nvSpPr>
          <p:cNvPr id="4" name="Rectangle 3"/>
          <p:cNvSpPr/>
          <p:nvPr/>
        </p:nvSpPr>
        <p:spPr>
          <a:xfrm>
            <a:off x="457200" y="1524000"/>
            <a:ext cx="8382000" cy="4708981"/>
          </a:xfrm>
          <a:prstGeom prst="rect">
            <a:avLst/>
          </a:prstGeom>
          <a:solidFill>
            <a:srgbClr val="C00000"/>
          </a:solidFill>
          <a:ln>
            <a:solidFill>
              <a:srgbClr val="FFFF00"/>
            </a:solidFill>
          </a:ln>
        </p:spPr>
        <p:txBody>
          <a:bodyPr wrap="square">
            <a:spAutoFit/>
          </a:bodyPr>
          <a:lstStyle/>
          <a:p>
            <a:r>
              <a:rPr lang="en-ZW" sz="2000" b="1" dirty="0">
                <a:latin typeface="Calibri" pitchFamily="34" charset="0"/>
                <a:ea typeface="Times New Roman" pitchFamily="18" charset="0"/>
                <a:cs typeface="Times New Roman" pitchFamily="18" charset="0"/>
              </a:rPr>
              <a:t>Williams' music is firmly from the classical tradition, based heavily on the style of the late-romantics such as Gustav Mahler and Richard Strauss. It has at times some modernistic overtones (such as with Close Encounters of the third kind), yet primarily it is just wholesome music full of good memorable tunes with fanfares and fun marches particularly prominent. Williams is rightly well-regarded for his ability to construct a tune and sound which perfectly complements the mood of a film. </a:t>
            </a:r>
          </a:p>
          <a:p>
            <a:endParaRPr lang="en-ZW" sz="2000" b="1" dirty="0">
              <a:latin typeface="Calibri" pitchFamily="34" charset="0"/>
              <a:ea typeface="Times New Roman" pitchFamily="18" charset="0"/>
              <a:cs typeface="Times New Roman" pitchFamily="18" charset="0"/>
            </a:endParaRPr>
          </a:p>
          <a:p>
            <a:r>
              <a:rPr lang="en-ZW" sz="2000" b="1" dirty="0">
                <a:latin typeface="Calibri" pitchFamily="34" charset="0"/>
                <a:ea typeface="Times New Roman" pitchFamily="18" charset="0"/>
                <a:cs typeface="Times New Roman" pitchFamily="18" charset="0"/>
              </a:rPr>
              <a:t>An interesting documentary about John Williams' film music has appeared on </a:t>
            </a:r>
            <a:r>
              <a:rPr lang="en-ZW" sz="2000" b="1" dirty="0" err="1">
                <a:latin typeface="Calibri" pitchFamily="34" charset="0"/>
                <a:ea typeface="Times New Roman" pitchFamily="18" charset="0"/>
                <a:cs typeface="Times New Roman" pitchFamily="18" charset="0"/>
              </a:rPr>
              <a:t>youtube</a:t>
            </a:r>
            <a:r>
              <a:rPr lang="en-ZW" sz="2000" b="1" dirty="0">
                <a:latin typeface="Calibri" pitchFamily="34" charset="0"/>
                <a:ea typeface="Times New Roman" pitchFamily="18" charset="0"/>
                <a:cs typeface="Times New Roman" pitchFamily="18" charset="0"/>
              </a:rPr>
              <a:t>, made during the making of "The Empire Strikes Back" but including many clips from his films and comments from Lucas and Spielberg. The documentary is in 6 parts - start here with part 1 of Star Wars Music by John Williams and follow the links to related videos to see the other parts. Here is the 1st part of a late documentary where the composer talks about the scoring for "The Phantom Menace.”</a:t>
            </a:r>
            <a:endParaRPr lang="en-ZW" sz="2000" b="1"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ZW" dirty="0"/>
              <a:t>John Williams and “Home Alone”</a:t>
            </a:r>
          </a:p>
        </p:txBody>
      </p:sp>
      <p:pic>
        <p:nvPicPr>
          <p:cNvPr id="3" name="Picture 2" descr="John Williams - Home Alone soundtrack CD cover"/>
          <p:cNvPicPr/>
          <p:nvPr/>
        </p:nvPicPr>
        <p:blipFill>
          <a:blip r:embed="rId2" cstate="print"/>
          <a:srcRect/>
          <a:stretch>
            <a:fillRect/>
          </a:stretch>
        </p:blipFill>
        <p:spPr bwMode="auto">
          <a:xfrm>
            <a:off x="6096000" y="1447800"/>
            <a:ext cx="2667000" cy="2971800"/>
          </a:xfrm>
          <a:prstGeom prst="rect">
            <a:avLst/>
          </a:prstGeom>
          <a:ln w="88900" cap="sq" cmpd="thickThin">
            <a:solidFill>
              <a:srgbClr val="FFFF00"/>
            </a:solidFill>
            <a:prstDash val="solid"/>
            <a:miter lim="800000"/>
          </a:ln>
          <a:effectLst>
            <a:innerShdw blurRad="76200">
              <a:srgbClr val="000000"/>
            </a:innerShdw>
          </a:effectLst>
        </p:spPr>
      </p:pic>
      <p:sp>
        <p:nvSpPr>
          <p:cNvPr id="5" name="TextBox 4"/>
          <p:cNvSpPr txBox="1"/>
          <p:nvPr/>
        </p:nvSpPr>
        <p:spPr>
          <a:xfrm>
            <a:off x="304800" y="990600"/>
            <a:ext cx="5638800" cy="5632311"/>
          </a:xfrm>
          <a:prstGeom prst="rect">
            <a:avLst/>
          </a:prstGeom>
          <a:solidFill>
            <a:schemeClr val="accent2">
              <a:lumMod val="75000"/>
            </a:schemeClr>
          </a:solidFill>
          <a:ln>
            <a:solidFill>
              <a:srgbClr val="FFFF00"/>
            </a:solidFill>
          </a:ln>
        </p:spPr>
        <p:txBody>
          <a:bodyPr wrap="square" rtlCol="0">
            <a:spAutoFit/>
          </a:bodyPr>
          <a:lstStyle/>
          <a:p>
            <a:pPr lvl="0" fontAlgn="base">
              <a:spcBef>
                <a:spcPct val="0"/>
              </a:spcBef>
              <a:spcAft>
                <a:spcPct val="0"/>
              </a:spcAft>
            </a:pPr>
            <a:r>
              <a:rPr lang="en-ZW" b="1" dirty="0">
                <a:latin typeface="Calibri" pitchFamily="34" charset="0"/>
                <a:ea typeface="Times New Roman" pitchFamily="18" charset="0"/>
                <a:cs typeface="Times New Roman" pitchFamily="18" charset="0"/>
              </a:rPr>
              <a:t>Although the relationship with Spielberg was obviously central to his career in Hollywood, it can also be seen as perhaps limiting musically, since most of his movies belonged to a narrow range of family fantasy and adventure stories. However that limitation was not significant in the longer term. Firstly, both director and composer have not always shared an exclusive relationship. Spielberg chose Quincy Jones to score his "The Colour Purple" for example, and John Williams for his part has worked with a number of different directors. Irwin Allen and George Lucas have been mentioned already and, outside this circle, Williams also scored "The Witches of </a:t>
            </a:r>
            <a:r>
              <a:rPr lang="en-ZW" b="1" dirty="0" err="1">
                <a:latin typeface="Calibri" pitchFamily="34" charset="0"/>
                <a:ea typeface="Times New Roman" pitchFamily="18" charset="0"/>
                <a:cs typeface="Times New Roman" pitchFamily="18" charset="0"/>
              </a:rPr>
              <a:t>Eastwick</a:t>
            </a:r>
            <a:r>
              <a:rPr lang="en-ZW" b="1" dirty="0">
                <a:latin typeface="Calibri" pitchFamily="34" charset="0"/>
                <a:ea typeface="Times New Roman" pitchFamily="18" charset="0"/>
                <a:cs typeface="Times New Roman" pitchFamily="18" charset="0"/>
              </a:rPr>
              <a:t>" (for George Miller), "J.F.K." (Oliver Stone), "Home Alone" (Chris Columbus), and many others. The other factor that impacted the type of movie he worked on, was that Spielberg himself sought to broaden his range of movie genres with films such as "Empire of the Sun", "Schindler's List" (Williams winning his fifth </a:t>
            </a:r>
            <a:r>
              <a:rPr lang="en-ZW" b="1" dirty="0" err="1">
                <a:latin typeface="Calibri" pitchFamily="34" charset="0"/>
                <a:ea typeface="Times New Roman" pitchFamily="18" charset="0"/>
                <a:cs typeface="Times New Roman" pitchFamily="18" charset="0"/>
              </a:rPr>
              <a:t>oscar</a:t>
            </a:r>
            <a:r>
              <a:rPr lang="en-ZW" b="1" dirty="0">
                <a:latin typeface="Calibri" pitchFamily="34" charset="0"/>
                <a:ea typeface="Times New Roman" pitchFamily="18" charset="0"/>
                <a:cs typeface="Times New Roman" pitchFamily="18" charset="0"/>
              </a:rPr>
              <a:t>), "Saving Private Ryan", "Amistad" and most recently "Minority Report".</a:t>
            </a:r>
            <a:endParaRPr lang="en-ZW" sz="2800" b="1" dirty="0">
              <a:latin typeface="Arial" pitchFamily="34" charset="0"/>
              <a:cs typeface="Arial" pitchFamily="34"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70012"/>
          </a:xfrm>
          <a:ln>
            <a:solidFill>
              <a:srgbClr val="FFFF00"/>
            </a:solidFill>
          </a:ln>
        </p:spPr>
        <p:style>
          <a:lnRef idx="0">
            <a:schemeClr val="dk1"/>
          </a:lnRef>
          <a:fillRef idx="3">
            <a:schemeClr val="dk1"/>
          </a:fillRef>
          <a:effectRef idx="3">
            <a:schemeClr val="dk1"/>
          </a:effectRef>
          <a:fontRef idx="minor">
            <a:schemeClr val="lt1"/>
          </a:fontRef>
        </p:style>
        <p:txBody>
          <a:bodyPr/>
          <a:lstStyle/>
          <a:p>
            <a:pPr algn="ctr"/>
            <a:r>
              <a:rPr lang="en-ZW" b="1" dirty="0"/>
              <a:t>John Williams Movie Themes</a:t>
            </a:r>
          </a:p>
        </p:txBody>
      </p:sp>
      <p:pic>
        <p:nvPicPr>
          <p:cNvPr id="3" name="Picture 2" descr="John Williams - Movie Themes cover"/>
          <p:cNvPicPr/>
          <p:nvPr/>
        </p:nvPicPr>
        <p:blipFill>
          <a:blip r:embed="rId2" cstate="print"/>
          <a:srcRect/>
          <a:stretch>
            <a:fillRect/>
          </a:stretch>
        </p:blipFill>
        <p:spPr bwMode="auto">
          <a:xfrm>
            <a:off x="1143000" y="1219200"/>
            <a:ext cx="6477000" cy="5334000"/>
          </a:xfrm>
          <a:prstGeom prst="rect">
            <a:avLst/>
          </a:prstGeom>
          <a:ln w="88900" cap="sq" cmpd="thickThin">
            <a:solidFill>
              <a:schemeClr val="accent2">
                <a:lumMod val="60000"/>
                <a:lumOff val="40000"/>
              </a:schemeClr>
            </a:solidFill>
            <a:prstDash val="solid"/>
            <a:miter lim="800000"/>
          </a:ln>
          <a:effectLst>
            <a:innerShdw blurRad="76200">
              <a:srgbClr val="000000"/>
            </a:innerShdw>
          </a:effectLst>
        </p:spPr>
      </p:pic>
    </p:spTree>
  </p:cSld>
  <p:clrMapOvr>
    <a:masterClrMapping/>
  </p:clrMapOvr>
  <p:transition>
    <p:fade/>
  </p:transition>
</p:sld>
</file>

<file path=ppt/theme/theme1.xml><?xml version="1.0" encoding="utf-8"?>
<a:theme xmlns:a="http://schemas.openxmlformats.org/drawingml/2006/main" name="1_Teal texture bands template Segoe(4)">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BD723B-86BC-481F-8B2F-E525C86CC5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1_Teal texture bands template Segoe(4)</Template>
  <TotalTime>685</TotalTime>
  <Words>2927</Words>
  <Application>Microsoft Macintosh PowerPoint</Application>
  <PresentationFormat>On-screen Show (4:3)</PresentationFormat>
  <Paragraphs>142</Paragraphs>
  <Slides>41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Calibri</vt:lpstr>
      <vt:lpstr>Courier New</vt:lpstr>
      <vt:lpstr>Palatino Linotype</vt:lpstr>
      <vt:lpstr>Wingdings</vt:lpstr>
      <vt:lpstr>1_Teal texture bands template Segoe(4)</vt:lpstr>
      <vt:lpstr>White with Courier font for code slides</vt:lpstr>
      <vt:lpstr>Music In A New Millennium</vt:lpstr>
      <vt:lpstr>John Williams  Composer Extraordinaire For Scoring Music for Film </vt:lpstr>
      <vt:lpstr>John Williams</vt:lpstr>
      <vt:lpstr>John Williams</vt:lpstr>
      <vt:lpstr>John Williams and The “Movie E.T.”</vt:lpstr>
      <vt:lpstr>John Williams and “Indiana Jones”</vt:lpstr>
      <vt:lpstr>John Williams and “Indiana Jones”</vt:lpstr>
      <vt:lpstr>John Williams and “Home Alone”</vt:lpstr>
      <vt:lpstr>John Williams Movie Themes</vt:lpstr>
      <vt:lpstr>John Williams and “War Horse”</vt:lpstr>
      <vt:lpstr>John Williams and “Tintin”</vt:lpstr>
      <vt:lpstr>“Tintin” by John Williams</vt:lpstr>
      <vt:lpstr>Films by John Williams </vt:lpstr>
      <vt:lpstr>Films by John Williams</vt:lpstr>
      <vt:lpstr>John Williams and “Star Wars”</vt:lpstr>
      <vt:lpstr>John Williams and His Additional Films</vt:lpstr>
      <vt:lpstr>John Williams and Movies</vt:lpstr>
      <vt:lpstr>Films of John Williams</vt:lpstr>
      <vt:lpstr>John Williams and “Jaws”</vt:lpstr>
      <vt:lpstr>John Williams and Film</vt:lpstr>
      <vt:lpstr>John Williams  TV Music and Themes</vt:lpstr>
      <vt:lpstr> Hip-Hop From the Top</vt:lpstr>
      <vt:lpstr>Tupac and Biggie</vt:lpstr>
      <vt:lpstr>Jay-Z/ Kanya West -Diddy/  Dr. Dre/50 Cents/ Birdman</vt:lpstr>
      <vt:lpstr>What is Hip-Hop Music/Rap Music</vt:lpstr>
      <vt:lpstr>Hip-Hop and Rappers That Hit the Chart Real High</vt:lpstr>
      <vt:lpstr>What is the Difference of Hip-Hop Compared to Rap Music?</vt:lpstr>
      <vt:lpstr>Jay-Z/Snoop Dog/Dr. Dre</vt:lpstr>
      <vt:lpstr>Rapper 50 Cent and Mix-tapes</vt:lpstr>
      <vt:lpstr>Nicki Minaj</vt:lpstr>
      <vt:lpstr>Rihanna &amp; Masterfile Women Rappers</vt:lpstr>
      <vt:lpstr>Beyonce Giselle Knowles Carter</vt:lpstr>
      <vt:lpstr>Mr. &amp; Mrs. Carter with  President Barack Obama</vt:lpstr>
      <vt:lpstr>BEYONCE AND THE WORLD TOUR 2013-2014</vt:lpstr>
      <vt:lpstr>World Tour Choreographers 2013-2014</vt:lpstr>
      <vt:lpstr>Queen Latifah</vt:lpstr>
      <vt:lpstr>Music Technology</vt:lpstr>
      <vt:lpstr>Music Technology Age</vt:lpstr>
      <vt:lpstr>Music Technology and the Media</vt:lpstr>
      <vt:lpstr>Music Technology</vt:lpstr>
      <vt:lpstr>The End</vt:lpstr>
    </vt:vector>
  </TitlesOfParts>
  <Company>The University of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In A New Millennium</dc:title>
  <dc:creator>Hall</dc:creator>
  <cp:lastModifiedBy>Doris Hall</cp:lastModifiedBy>
  <cp:revision>2</cp:revision>
  <dcterms:created xsi:type="dcterms:W3CDTF">2013-10-12T22:14:48Z</dcterms:created>
  <dcterms:modified xsi:type="dcterms:W3CDTF">2022-03-05T21:17:03Z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TC102867809990</vt:lpwstr>
  </property>
</Properties>
</file>