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9" r:id="rId3"/>
    <p:sldId id="257" r:id="rId4"/>
    <p:sldId id="263" r:id="rId5"/>
    <p:sldId id="298" r:id="rId6"/>
    <p:sldId id="262" r:id="rId7"/>
    <p:sldId id="264" r:id="rId8"/>
    <p:sldId id="265" r:id="rId9"/>
    <p:sldId id="266" r:id="rId10"/>
    <p:sldId id="267" r:id="rId11"/>
    <p:sldId id="311" r:id="rId12"/>
    <p:sldId id="268" r:id="rId13"/>
    <p:sldId id="270" r:id="rId14"/>
    <p:sldId id="271" r:id="rId15"/>
    <p:sldId id="272" r:id="rId16"/>
    <p:sldId id="312" r:id="rId17"/>
    <p:sldId id="273" r:id="rId18"/>
    <p:sldId id="274" r:id="rId19"/>
    <p:sldId id="313" r:id="rId20"/>
    <p:sldId id="275" r:id="rId21"/>
    <p:sldId id="276" r:id="rId22"/>
    <p:sldId id="277" r:id="rId23"/>
    <p:sldId id="278" r:id="rId24"/>
    <p:sldId id="285" r:id="rId25"/>
    <p:sldId id="306" r:id="rId26"/>
    <p:sldId id="286" r:id="rId27"/>
    <p:sldId id="287" r:id="rId28"/>
    <p:sldId id="288" r:id="rId29"/>
    <p:sldId id="289" r:id="rId30"/>
    <p:sldId id="307" r:id="rId31"/>
    <p:sldId id="308" r:id="rId32"/>
    <p:sldId id="309" r:id="rId33"/>
    <p:sldId id="283" r:id="rId34"/>
    <p:sldId id="281" r:id="rId35"/>
    <p:sldId id="290" r:id="rId36"/>
    <p:sldId id="291"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9C7C4-EA1C-41B2-9CC3-448ADAD0CA15}" v="9" dt="2021-06-30T07:18:26.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128" d="100"/>
          <a:sy n="128" d="100"/>
        </p:scale>
        <p:origin x="4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Yang" clId="Web-{4879C7C4-EA1C-41B2-9CC3-448ADAD0CA15}"/>
    <pc:docChg chg="modSld">
      <pc:chgData name="April Yang" userId="" providerId="" clId="Web-{4879C7C4-EA1C-41B2-9CC3-448ADAD0CA15}" dt="2021-06-30T07:18:26.919" v="7"/>
      <pc:docMkLst>
        <pc:docMk/>
      </pc:docMkLst>
      <pc:sldChg chg="addSp delSp modSp">
        <pc:chgData name="April Yang" userId="" providerId="" clId="Web-{4879C7C4-EA1C-41B2-9CC3-448ADAD0CA15}" dt="2021-06-30T07:18:26.919" v="7"/>
        <pc:sldMkLst>
          <pc:docMk/>
          <pc:sldMk cId="765771768" sldId="312"/>
        </pc:sldMkLst>
        <pc:spChg chg="add del mod">
          <ac:chgData name="April Yang" userId="" providerId="" clId="Web-{4879C7C4-EA1C-41B2-9CC3-448ADAD0CA15}" dt="2021-06-30T07:18:04.964" v="1"/>
          <ac:spMkLst>
            <pc:docMk/>
            <pc:sldMk cId="765771768" sldId="312"/>
            <ac:spMk id="4" creationId="{D9545450-D9D0-41F1-95B6-93E3A3B9C1DE}"/>
          </ac:spMkLst>
        </pc:spChg>
        <pc:spChg chg="add del mod">
          <ac:chgData name="April Yang" userId="" providerId="" clId="Web-{4879C7C4-EA1C-41B2-9CC3-448ADAD0CA15}" dt="2021-06-30T07:18:10.214" v="6"/>
          <ac:spMkLst>
            <pc:docMk/>
            <pc:sldMk cId="765771768" sldId="312"/>
            <ac:spMk id="6" creationId="{7E701EB5-98C7-41F3-B754-68423E5968F8}"/>
          </ac:spMkLst>
        </pc:spChg>
        <pc:picChg chg="del">
          <ac:chgData name="April Yang" userId="" providerId="" clId="Web-{4879C7C4-EA1C-41B2-9CC3-448ADAD0CA15}" dt="2021-06-30T07:18:03.089" v="0"/>
          <ac:picMkLst>
            <pc:docMk/>
            <pc:sldMk cId="765771768" sldId="312"/>
            <ac:picMk id="5" creationId="{00000000-0000-0000-0000-000000000000}"/>
          </ac:picMkLst>
        </pc:picChg>
        <pc:picChg chg="add mod">
          <ac:chgData name="April Yang" userId="" providerId="" clId="Web-{4879C7C4-EA1C-41B2-9CC3-448ADAD0CA15}" dt="2021-06-30T07:18:26.919" v="7"/>
          <ac:picMkLst>
            <pc:docMk/>
            <pc:sldMk cId="765771768" sldId="312"/>
            <ac:picMk id="7" creationId="{CE409823-D66A-4588-A2A2-2A02871BFD3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83BA3E-6055-4696-A6A8-BAD131C61CA4}" type="datetimeFigureOut">
              <a:rPr lang="en-US" smtClean="0"/>
              <a:t>7/7/21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396935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3BA3E-6055-4696-A6A8-BAD131C61CA4}" type="datetimeFigureOut">
              <a:rPr lang="en-US" smtClean="0"/>
              <a:t>7/7/21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348650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3BA3E-6055-4696-A6A8-BAD131C61CA4}" type="datetimeFigureOut">
              <a:rPr lang="en-US" smtClean="0"/>
              <a:t>7/7/21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270696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31"/>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solidFill>
                  <a:prstClr val="black"/>
                </a:solidFill>
              </a:rPr>
              <a:pPr/>
              <a:t>July 7, 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202" y="1107623"/>
            <a:ext cx="4031619" cy="4607689"/>
          </a:xfrm>
        </p:spPr>
        <p:txBody>
          <a:bodyPr/>
          <a:lstStyle/>
          <a:p>
            <a:endParaRPr lang="en-US" dirty="0"/>
          </a:p>
        </p:txBody>
      </p:sp>
      <p:sp>
        <p:nvSpPr>
          <p:cNvPr id="11" name="Text Placeholder 10"/>
          <p:cNvSpPr>
            <a:spLocks noGrp="1"/>
          </p:cNvSpPr>
          <p:nvPr>
            <p:ph type="body" sz="quarter" idx="14"/>
          </p:nvPr>
        </p:nvSpPr>
        <p:spPr>
          <a:xfrm>
            <a:off x="4606926" y="1107618"/>
            <a:ext cx="3913188" cy="4607382"/>
          </a:xfrm>
        </p:spPr>
        <p:txBody>
          <a:bodyPr/>
          <a:lstStyle>
            <a:lvl1pPr>
              <a:buClr>
                <a:srgbClr val="6CB255"/>
              </a:buClr>
              <a:defRPr>
                <a:solidFill>
                  <a:srgbClr val="212F62"/>
                </a:solidFill>
              </a:defRPr>
            </a:lvl1pPr>
            <a:lvl2pPr marL="548640" indent="-342900">
              <a:buClr>
                <a:srgbClr val="6CB255"/>
              </a:buClr>
              <a:buFont typeface="+mj-lt"/>
              <a:buAutoNum type="alphaLcParenR"/>
              <a:defRPr>
                <a:solidFill>
                  <a:schemeClr val="tx1"/>
                </a:solidFill>
              </a:defRPr>
            </a:lvl2pPr>
            <a:lvl3pPr marL="942975" indent="-257175">
              <a:buClr>
                <a:srgbClr val="6CB255"/>
              </a:buClr>
              <a:buFont typeface="+mj-lt"/>
              <a:buAutoNum type="alphaLcParenR"/>
              <a:defRPr>
                <a:solidFill>
                  <a:schemeClr val="tx1"/>
                </a:solidFill>
              </a:defRPr>
            </a:lvl3pPr>
            <a:lvl4pPr marL="1285875" indent="-257175">
              <a:buClr>
                <a:srgbClr val="6CB255"/>
              </a:buClr>
              <a:buFont typeface="+mj-lt"/>
              <a:buAutoNum type="alphaLcParenR"/>
              <a:defRPr>
                <a:solidFill>
                  <a:schemeClr val="tx1"/>
                </a:solidFill>
              </a:defRPr>
            </a:lvl4pPr>
            <a:lvl5pPr marL="1628775" indent="-257175">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6547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solidFill>
                  <a:prstClr val="black"/>
                </a:solidFill>
              </a:rPr>
              <a:pPr/>
              <a:t>July 7, 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31"/>
            <a:ext cx="8062912" cy="659535"/>
          </a:xfrm>
        </p:spPr>
        <p:txBody>
          <a:bodyPr/>
          <a:lstStyle/>
          <a:p>
            <a:r>
              <a:rPr lang="en-US" dirty="0"/>
              <a:t>Click to edit</a:t>
            </a:r>
          </a:p>
        </p:txBody>
      </p:sp>
      <p:sp>
        <p:nvSpPr>
          <p:cNvPr id="8" name="Picture Placeholder 8"/>
          <p:cNvSpPr>
            <a:spLocks noGrp="1"/>
          </p:cNvSpPr>
          <p:nvPr>
            <p:ph type="pic" sz="quarter" idx="13"/>
          </p:nvPr>
        </p:nvSpPr>
        <p:spPr>
          <a:xfrm>
            <a:off x="457203" y="1122391"/>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548640" indent="-342900">
              <a:buClr>
                <a:srgbClr val="6CB255"/>
              </a:buClr>
              <a:buFont typeface="+mj-lt"/>
              <a:buAutoNum type="alphaLcParenR"/>
              <a:defRPr>
                <a:solidFill>
                  <a:schemeClr val="tx1"/>
                </a:solidFill>
              </a:defRPr>
            </a:lvl2pPr>
            <a:lvl3pPr marL="942975" indent="-257175">
              <a:buClr>
                <a:srgbClr val="6CB255"/>
              </a:buClr>
              <a:buFont typeface="+mj-lt"/>
              <a:buAutoNum type="alphaLcParenR"/>
              <a:defRPr>
                <a:solidFill>
                  <a:schemeClr val="tx1"/>
                </a:solidFill>
              </a:defRPr>
            </a:lvl3pPr>
            <a:lvl4pPr marL="1285875" indent="-257175">
              <a:buClr>
                <a:srgbClr val="6CB255"/>
              </a:buClr>
              <a:buFont typeface="+mj-lt"/>
              <a:buAutoNum type="alphaLcParenR"/>
              <a:defRPr>
                <a:solidFill>
                  <a:schemeClr val="tx1"/>
                </a:solidFill>
              </a:defRPr>
            </a:lvl4pPr>
            <a:lvl5pPr marL="1628775" indent="-257175">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245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1" y="1600200"/>
            <a:ext cx="5111751" cy="4480560"/>
          </a:xfrm>
        </p:spPr>
        <p:txBody>
          <a:bodyPr/>
          <a:lstStyle>
            <a:lvl1pPr>
              <a:defRPr sz="2400"/>
            </a:lvl1pPr>
            <a:lvl2pPr marL="591503" indent="-385763">
              <a:buFont typeface="+mj-lt"/>
              <a:buAutoNum type="alphaLcParenR"/>
              <a:defRPr sz="2100"/>
            </a:lvl2pPr>
            <a:lvl3pPr marL="1028700" indent="-342900">
              <a:buFont typeface="+mj-lt"/>
              <a:buAutoNum type="alphaLcParenR"/>
              <a:defRPr sz="1800"/>
            </a:lvl3pPr>
            <a:lvl4pPr marL="1371600" indent="-342900">
              <a:buFont typeface="+mj-lt"/>
              <a:buAutoNum type="alphaLcParenR"/>
              <a:defRPr sz="1500"/>
            </a:lvl4pPr>
            <a:lvl5pPr marL="1714500" indent="-342900">
              <a:buFont typeface="+mj-lt"/>
              <a:buAutoNum type="alphaLcParen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600200"/>
            <a:ext cx="3008313" cy="448056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solidFill>
                  <a:prstClr val="black"/>
                </a:solidFill>
              </a:rPr>
              <a:pPr/>
              <a:t>July 7, 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31"/>
            <a:ext cx="8062912" cy="659535"/>
          </a:xfrm>
        </p:spPr>
        <p:txBody>
          <a:bodyPr/>
          <a:lstStyle/>
          <a:p>
            <a:r>
              <a:rPr lang="en-US" dirty="0"/>
              <a:t>Click to edit</a:t>
            </a:r>
          </a:p>
        </p:txBody>
      </p:sp>
    </p:spTree>
    <p:extLst>
      <p:ext uri="{BB962C8B-B14F-4D97-AF65-F5344CB8AC3E}">
        <p14:creationId xmlns:p14="http://schemas.microsoft.com/office/powerpoint/2010/main" val="93218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solidFill>
                  <a:prstClr val="black"/>
                </a:solidFill>
              </a:rPr>
              <a:pPr/>
              <a:t>July 7, 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8" name="Title 1"/>
          <p:cNvSpPr txBox="1">
            <a:spLocks/>
          </p:cNvSpPr>
          <p:nvPr userDrawn="1"/>
        </p:nvSpPr>
        <p:spPr>
          <a:xfrm>
            <a:off x="0" y="789678"/>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625" dirty="0"/>
              <a:t>College Physics</a:t>
            </a:r>
          </a:p>
          <a:p>
            <a:pPr algn="ctr"/>
            <a:endParaRPr lang="en-US" sz="1350" cap="none" dirty="0">
              <a:solidFill>
                <a:srgbClr val="9BBB59">
                  <a:lumMod val="20000"/>
                  <a:lumOff val="80000"/>
                </a:srgbClr>
              </a:solidFill>
              <a:latin typeface="Arial"/>
            </a:endParaRPr>
          </a:p>
          <a:p>
            <a:pPr algn="ctr"/>
            <a:r>
              <a:rPr lang="en-US" sz="1500" b="1" cap="none" dirty="0">
                <a:solidFill>
                  <a:srgbClr val="212F62"/>
                </a:solidFill>
                <a:latin typeface="Arial"/>
              </a:rPr>
              <a:t>Chapter # Chapter Title</a:t>
            </a:r>
          </a:p>
          <a:p>
            <a:pPr algn="ctr"/>
            <a:r>
              <a:rPr lang="en-US" sz="1200" cap="none" dirty="0">
                <a:solidFill>
                  <a:prstClr val="black"/>
                </a:solidFill>
                <a:latin typeface="Arial"/>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9" y="2517425"/>
            <a:ext cx="2010683"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50401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3BA3E-6055-4696-A6A8-BAD131C61CA4}" type="datetimeFigureOut">
              <a:rPr lang="en-US" smtClean="0"/>
              <a:t>7/7/21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1804221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83BA3E-6055-4696-A6A8-BAD131C61CA4}" type="datetimeFigureOut">
              <a:rPr lang="en-US" smtClean="0"/>
              <a:t>7/7/21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55013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83BA3E-6055-4696-A6A8-BAD131C61CA4}" type="datetimeFigureOut">
              <a:rPr lang="en-US" smtClean="0"/>
              <a:t>7/7/21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106615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83BA3E-6055-4696-A6A8-BAD131C61CA4}" type="datetimeFigureOut">
              <a:rPr lang="en-US" smtClean="0"/>
              <a:t>7/7/21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86876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83BA3E-6055-4696-A6A8-BAD131C61CA4}" type="datetimeFigureOut">
              <a:rPr lang="en-US" smtClean="0"/>
              <a:t>7/7/21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135538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3BA3E-6055-4696-A6A8-BAD131C61CA4}" type="datetimeFigureOut">
              <a:rPr lang="en-US" smtClean="0"/>
              <a:t>7/7/21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188023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83BA3E-6055-4696-A6A8-BAD131C61CA4}" type="datetimeFigureOut">
              <a:rPr lang="en-US" smtClean="0"/>
              <a:t>7/7/21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310756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83BA3E-6055-4696-A6A8-BAD131C61CA4}" type="datetimeFigureOut">
              <a:rPr lang="en-US" smtClean="0"/>
              <a:t>7/7/21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03CB-920A-483C-938E-5FF29FCDA0B5}" type="slidenum">
              <a:rPr lang="en-US" smtClean="0"/>
              <a:t>‹#›</a:t>
            </a:fld>
            <a:endParaRPr lang="en-US"/>
          </a:p>
        </p:txBody>
      </p:sp>
    </p:spTree>
    <p:extLst>
      <p:ext uri="{BB962C8B-B14F-4D97-AF65-F5344CB8AC3E}">
        <p14:creationId xmlns:p14="http://schemas.microsoft.com/office/powerpoint/2010/main" val="3076609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fld id="{BE83BA3E-6055-4696-A6A8-BAD131C61CA4}" type="datetimeFigureOut">
              <a:rPr lang="en-US" smtClean="0"/>
              <a:pPr/>
              <a:t>7/7/21</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fld id="{16E603CB-920A-483C-938E-5FF29FCDA0B5}" type="slidenum">
              <a:rPr lang="en-US" smtClean="0"/>
              <a:pPr/>
              <a:t>‹#›</a:t>
            </a:fld>
            <a:endParaRPr lang="en-US" dirty="0"/>
          </a:p>
        </p:txBody>
      </p:sp>
    </p:spTree>
    <p:extLst>
      <p:ext uri="{BB962C8B-B14F-4D97-AF65-F5344CB8AC3E}">
        <p14:creationId xmlns:p14="http://schemas.microsoft.com/office/powerpoint/2010/main" val="3553351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2"/>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750">
                <a:solidFill>
                  <a:schemeClr val="tx1"/>
                </a:solidFill>
              </a:defRPr>
            </a:lvl1pPr>
          </a:lstStyle>
          <a:p>
            <a:fld id="{17D0EFEE-2756-4A20-BF2A-63F0A94F99AC}" type="datetime4">
              <a:rPr lang="en-US" smtClean="0">
                <a:solidFill>
                  <a:prstClr val="black"/>
                </a:solidFill>
              </a:rPr>
              <a:pPr/>
              <a:t>July 7, 2021</a:t>
            </a:fld>
            <a:endParaRPr lang="en-US" dirty="0">
              <a:solidFill>
                <a:prstClr val="black"/>
              </a:solidFill>
            </a:endParaRPr>
          </a:p>
        </p:txBody>
      </p:sp>
      <p:sp>
        <p:nvSpPr>
          <p:cNvPr id="5" name="Footer Placeholder 4"/>
          <p:cNvSpPr>
            <a:spLocks noGrp="1"/>
          </p:cNvSpPr>
          <p:nvPr>
            <p:ph type="ftr" sz="quarter" idx="3"/>
          </p:nvPr>
        </p:nvSpPr>
        <p:spPr>
          <a:xfrm>
            <a:off x="457200" y="6492879"/>
            <a:ext cx="3429000" cy="283845"/>
          </a:xfrm>
          <a:prstGeom prst="rect">
            <a:avLst/>
          </a:prstGeom>
        </p:spPr>
        <p:txBody>
          <a:bodyPr vert="horz" lIns="91440" tIns="45720" rIns="91440" bIns="45720" rtlCol="0" anchor="t"/>
          <a:lstStyle>
            <a:lvl1pPr algn="l">
              <a:defRPr sz="75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rot="16200000">
            <a:off x="8044818" y="683895"/>
            <a:ext cx="1315721" cy="365125"/>
          </a:xfrm>
          <a:prstGeom prst="rect">
            <a:avLst/>
          </a:prstGeom>
        </p:spPr>
        <p:txBody>
          <a:bodyPr vert="horz" lIns="91440" tIns="45720" rIns="91440" bIns="45720" rtlCol="0" anchor="ctr"/>
          <a:lstStyle>
            <a:lvl1pPr algn="r">
              <a:defRPr sz="1800" b="1">
                <a:solidFill>
                  <a:srgbClr val="FFFFFF"/>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22495096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lvl1pPr algn="l" defTabSz="685800" rtl="0" eaLnBrk="1" latinLnBrk="0" hangingPunct="1">
        <a:spcBef>
          <a:spcPct val="0"/>
        </a:spcBef>
        <a:buNone/>
        <a:defRPr sz="1800" kern="1200" cap="all" spc="-45" baseline="0">
          <a:solidFill>
            <a:srgbClr val="6CB255"/>
          </a:solidFill>
          <a:latin typeface="+mj-lt"/>
          <a:ea typeface="+mj-ea"/>
          <a:cs typeface="+mj-cs"/>
        </a:defRPr>
      </a:lvl1pPr>
    </p:titleStyle>
    <p:bodyStyle>
      <a:lvl1pPr marL="0" indent="0" algn="l" defTabSz="685800" rtl="0" eaLnBrk="1" latinLnBrk="0" hangingPunct="1">
        <a:spcBef>
          <a:spcPct val="20000"/>
        </a:spcBef>
        <a:spcAft>
          <a:spcPts val="450"/>
        </a:spcAft>
        <a:buClr>
          <a:srgbClr val="6CB255"/>
        </a:buClr>
        <a:buFont typeface="Arial" pitchFamily="34" charset="0"/>
        <a:buNone/>
        <a:defRPr sz="1500" b="0" kern="1200">
          <a:solidFill>
            <a:schemeClr val="tx1"/>
          </a:solidFill>
          <a:latin typeface="+mn-lt"/>
          <a:ea typeface="+mn-ea"/>
          <a:cs typeface="+mn-cs"/>
        </a:defRPr>
      </a:lvl1pPr>
      <a:lvl2pPr marL="342900" indent="-137160" algn="l" defTabSz="685800" rtl="0" eaLnBrk="1" latinLnBrk="0" hangingPunct="1">
        <a:spcBef>
          <a:spcPct val="20000"/>
        </a:spcBef>
        <a:buClr>
          <a:srgbClr val="6CB255"/>
        </a:buClr>
        <a:buFont typeface="Arial" pitchFamily="34" charset="0"/>
        <a:buChar char="•"/>
        <a:defRPr sz="1500" kern="1200">
          <a:solidFill>
            <a:srgbClr val="000000"/>
          </a:solidFill>
          <a:latin typeface="+mn-lt"/>
          <a:ea typeface="+mn-ea"/>
          <a:cs typeface="+mn-cs"/>
        </a:defRPr>
      </a:lvl2pPr>
      <a:lvl3pPr marL="857250" indent="-171450" algn="l" defTabSz="685800" rtl="0" eaLnBrk="1" latinLnBrk="0" hangingPunct="1">
        <a:spcBef>
          <a:spcPct val="20000"/>
        </a:spcBef>
        <a:buClr>
          <a:srgbClr val="6CB255"/>
        </a:buClr>
        <a:buFont typeface="Arial" pitchFamily="34" charset="0"/>
        <a:buChar char="•"/>
        <a:defRPr sz="1350" kern="1200">
          <a:solidFill>
            <a:srgbClr val="000000"/>
          </a:solidFill>
          <a:latin typeface="+mn-lt"/>
          <a:ea typeface="+mn-ea"/>
          <a:cs typeface="+mn-cs"/>
        </a:defRPr>
      </a:lvl3pPr>
      <a:lvl4pPr marL="1200150" indent="-171450" algn="l" defTabSz="685800" rtl="0" eaLnBrk="1" latinLnBrk="0" hangingPunct="1">
        <a:spcBef>
          <a:spcPct val="20000"/>
        </a:spcBef>
        <a:buClr>
          <a:srgbClr val="6CB255"/>
        </a:buClr>
        <a:buFont typeface="Arial" pitchFamily="34" charset="0"/>
        <a:buChar char="•"/>
        <a:defRPr sz="1350" kern="1200">
          <a:solidFill>
            <a:srgbClr val="000000"/>
          </a:solidFill>
          <a:latin typeface="+mn-lt"/>
          <a:ea typeface="+mn-ea"/>
          <a:cs typeface="+mn-cs"/>
        </a:defRPr>
      </a:lvl4pPr>
      <a:lvl5pPr marL="1543050" indent="-171450" algn="l" defTabSz="685800" rtl="0" eaLnBrk="1" latinLnBrk="0" hangingPunct="1">
        <a:spcBef>
          <a:spcPct val="20000"/>
        </a:spcBef>
        <a:buClr>
          <a:srgbClr val="6CB255"/>
        </a:buClr>
        <a:buFont typeface="Arial" pitchFamily="34" charset="0"/>
        <a:buChar char="•"/>
        <a:defRPr sz="1350" kern="1200" baseline="0">
          <a:solidFill>
            <a:srgbClr val="000000"/>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gbSIBhFwQ4" TargetMode="External"/><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1143000" y="641788"/>
            <a:ext cx="6858000" cy="531866"/>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700" dirty="0"/>
              <a:t>BIOLOGY 2e</a:t>
            </a:r>
          </a:p>
          <a:p>
            <a:pPr algn="ctr"/>
            <a:endParaRPr lang="en-US" sz="1350" cap="none" dirty="0">
              <a:solidFill>
                <a:srgbClr val="9BBB59">
                  <a:lumMod val="20000"/>
                  <a:lumOff val="80000"/>
                </a:srgbClr>
              </a:solidFill>
              <a:latin typeface="Arial"/>
            </a:endParaRPr>
          </a:p>
          <a:p>
            <a:pPr algn="ctr"/>
            <a:r>
              <a:rPr lang="en-US" sz="1500" b="1" cap="none" dirty="0">
                <a:solidFill>
                  <a:srgbClr val="212F62"/>
                </a:solidFill>
                <a:latin typeface="Arial"/>
              </a:rPr>
              <a:t>Chapter 10 CELL REPRODUCTION</a:t>
            </a:r>
          </a:p>
          <a:p>
            <a:pPr algn="ctr"/>
            <a:r>
              <a:rPr lang="en-US" sz="1200" cap="none" dirty="0">
                <a:solidFill>
                  <a:prstClr val="black"/>
                </a:solidFill>
                <a:latin typeface="Arial"/>
              </a:rPr>
              <a:t>PowerPoint Image Slideshow</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7720" t="27325" r="-702" b="8101"/>
          <a:stretch/>
        </p:blipFill>
        <p:spPr>
          <a:xfrm>
            <a:off x="3064042" y="2502569"/>
            <a:ext cx="3015916" cy="3609474"/>
          </a:xfrm>
          <a:prstGeom prst="rect">
            <a:avLst/>
          </a:prstGeom>
        </p:spPr>
      </p:pic>
      <p:pic>
        <p:nvPicPr>
          <p:cNvPr id="7" name="Picture 6" descr="OSX-Horiz-TM-RGB-20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878757"/>
            <a:ext cx="2034556" cy="466571"/>
          </a:xfrm>
          <a:prstGeom prst="rect">
            <a:avLst/>
          </a:prstGeom>
        </p:spPr>
      </p:pic>
      <p:sp>
        <p:nvSpPr>
          <p:cNvPr id="8" name="TextBox 7"/>
          <p:cNvSpPr txBox="1"/>
          <p:nvPr/>
        </p:nvSpPr>
        <p:spPr>
          <a:xfrm>
            <a:off x="257174" y="5661919"/>
            <a:ext cx="1957388" cy="900246"/>
          </a:xfrm>
          <a:prstGeom prst="rect">
            <a:avLst/>
          </a:prstGeom>
          <a:noFill/>
        </p:spPr>
        <p:txBody>
          <a:bodyPr wrap="square" rtlCol="0">
            <a:spAutoFit/>
          </a:bodyPr>
          <a:lstStyle/>
          <a:p>
            <a:r>
              <a:rPr lang="en-US" sz="1050" dirty="0"/>
              <a:t>This work is licensed under a </a:t>
            </a:r>
            <a:r>
              <a:rPr lang="en-US" sz="1050" dirty="0">
                <a:hlinkClick r:id="rId4"/>
              </a:rPr>
              <a:t>Creative Commons Attribution-NonCommercial-ShareAlike 4.0 International License</a:t>
            </a:r>
            <a:r>
              <a:rPr lang="en-US" sz="1050" dirty="0"/>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26" y="5089207"/>
            <a:ext cx="1257300" cy="440055"/>
          </a:xfrm>
          <a:prstGeom prst="rect">
            <a:avLst/>
          </a:prstGeom>
        </p:spPr>
      </p:pic>
    </p:spTree>
    <p:extLst>
      <p:ext uri="{BB962C8B-B14F-4D97-AF65-F5344CB8AC3E}">
        <p14:creationId xmlns:p14="http://schemas.microsoft.com/office/powerpoint/2010/main" val="2765230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Chromosome Packaging</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455" b="11455"/>
          <a:stretch>
            <a:fillRect/>
          </a:stretch>
        </p:blipFill>
        <p:spPr/>
      </p:pic>
      <p:sp>
        <p:nvSpPr>
          <p:cNvPr id="4" name="Text Placeholder 3"/>
          <p:cNvSpPr>
            <a:spLocks noGrp="1"/>
          </p:cNvSpPr>
          <p:nvPr>
            <p:ph type="body" sz="quarter" idx="14"/>
          </p:nvPr>
        </p:nvSpPr>
        <p:spPr/>
        <p:txBody>
          <a:bodyPr/>
          <a:lstStyle/>
          <a:p>
            <a:r>
              <a:rPr lang="en-US" dirty="0">
                <a:hlinkClick r:id="rId3"/>
              </a:rPr>
              <a:t>https://youtu.be/gbSIBhFwQ4</a:t>
            </a:r>
            <a:endParaRPr lang="en-US" dirty="0"/>
          </a:p>
          <a:p>
            <a:endParaRPr lang="en-US" b="1" dirty="0"/>
          </a:p>
        </p:txBody>
      </p:sp>
    </p:spTree>
    <p:extLst>
      <p:ext uri="{BB962C8B-B14F-4D97-AF65-F5344CB8AC3E}">
        <p14:creationId xmlns:p14="http://schemas.microsoft.com/office/powerpoint/2010/main" val="18052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64919" y="1571234"/>
            <a:ext cx="6756687" cy="4738126"/>
          </a:xfrm>
          <a:prstGeom prst="rect">
            <a:avLst/>
          </a:prstGeom>
        </p:spPr>
      </p:pic>
      <p:sp>
        <p:nvSpPr>
          <p:cNvPr id="2" name="Title 1"/>
          <p:cNvSpPr>
            <a:spLocks noGrp="1"/>
          </p:cNvSpPr>
          <p:nvPr>
            <p:ph type="title"/>
          </p:nvPr>
        </p:nvSpPr>
        <p:spPr>
          <a:xfrm>
            <a:off x="348908" y="234210"/>
            <a:ext cx="8392258" cy="1199905"/>
          </a:xfrm>
        </p:spPr>
        <p:txBody>
          <a:bodyPr>
            <a:noAutofit/>
          </a:bodyPr>
          <a:lstStyle/>
          <a:p>
            <a:r>
              <a:rPr lang="en-US" sz="3600" b="1" dirty="0">
                <a:solidFill>
                  <a:srgbClr val="6CB255"/>
                </a:solidFill>
                <a:latin typeface="Arial" charset="0"/>
              </a:rPr>
              <a:t>The Cell Cycle </a:t>
            </a:r>
            <a:br>
              <a:rPr lang="en-US" sz="3600" dirty="0"/>
            </a:br>
            <a:r>
              <a:rPr lang="en-US" sz="3200" dirty="0"/>
              <a:t>An ordered series of events in the life of a cell </a:t>
            </a:r>
          </a:p>
        </p:txBody>
      </p:sp>
    </p:spTree>
    <p:extLst>
      <p:ext uri="{BB962C8B-B14F-4D97-AF65-F5344CB8AC3E}">
        <p14:creationId xmlns:p14="http://schemas.microsoft.com/office/powerpoint/2010/main" val="4182630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B255"/>
                </a:solidFill>
              </a:rPr>
              <a:t>The Cell Cycle has 2 major phases</a:t>
            </a:r>
          </a:p>
        </p:txBody>
      </p:sp>
      <p:sp>
        <p:nvSpPr>
          <p:cNvPr id="3" name="Content Placeholder 2"/>
          <p:cNvSpPr>
            <a:spLocks noGrp="1"/>
          </p:cNvSpPr>
          <p:nvPr>
            <p:ph idx="1"/>
          </p:nvPr>
        </p:nvSpPr>
        <p:spPr>
          <a:xfrm>
            <a:off x="628650" y="1825626"/>
            <a:ext cx="3443478" cy="4416679"/>
          </a:xfrm>
        </p:spPr>
        <p:txBody>
          <a:bodyPr>
            <a:normAutofit/>
          </a:bodyPr>
          <a:lstStyle/>
          <a:p>
            <a:r>
              <a:rPr lang="en-US" sz="2400" dirty="0"/>
              <a:t>Interphase (</a:t>
            </a:r>
            <a:r>
              <a:rPr lang="en-US" sz="2400" dirty="0">
                <a:solidFill>
                  <a:schemeClr val="accent1">
                    <a:lumMod val="75000"/>
                  </a:schemeClr>
                </a:solidFill>
              </a:rPr>
              <a:t>blue</a:t>
            </a:r>
            <a:r>
              <a:rPr lang="en-US" sz="2400" dirty="0"/>
              <a:t>) is the time for normal growth and preparation for cell division </a:t>
            </a:r>
          </a:p>
          <a:p>
            <a:r>
              <a:rPr lang="en-US" sz="2400" dirty="0"/>
              <a:t>Mitotic phase (</a:t>
            </a:r>
            <a:r>
              <a:rPr lang="en-US" sz="2400" dirty="0">
                <a:solidFill>
                  <a:srgbClr val="FF0000"/>
                </a:solidFill>
              </a:rPr>
              <a:t>red</a:t>
            </a:r>
            <a:r>
              <a:rPr lang="en-US" sz="2400" dirty="0"/>
              <a:t>), in which the replicated DNA and cytoplasm are split and the cell divides</a:t>
            </a:r>
          </a:p>
        </p:txBody>
      </p:sp>
      <p:pic>
        <p:nvPicPr>
          <p:cNvPr id="5" name="Picture 4"/>
          <p:cNvPicPr>
            <a:picLocks noChangeAspect="1"/>
          </p:cNvPicPr>
          <p:nvPr/>
        </p:nvPicPr>
        <p:blipFill>
          <a:blip r:embed="rId2"/>
          <a:stretch>
            <a:fillRect/>
          </a:stretch>
        </p:blipFill>
        <p:spPr>
          <a:xfrm>
            <a:off x="4073250" y="1825624"/>
            <a:ext cx="5070750" cy="4014344"/>
          </a:xfrm>
          <a:prstGeom prst="rect">
            <a:avLst/>
          </a:prstGeom>
        </p:spPr>
      </p:pic>
    </p:spTree>
    <p:extLst>
      <p:ext uri="{BB962C8B-B14F-4D97-AF65-F5344CB8AC3E}">
        <p14:creationId xmlns:p14="http://schemas.microsoft.com/office/powerpoint/2010/main" val="2802593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82640" y="3747418"/>
            <a:ext cx="3886202" cy="2725199"/>
          </a:xfrm>
          <a:prstGeom prst="rect">
            <a:avLst/>
          </a:prstGeom>
        </p:spPr>
      </p:pic>
      <p:sp>
        <p:nvSpPr>
          <p:cNvPr id="2" name="Title 1"/>
          <p:cNvSpPr>
            <a:spLocks noGrp="1"/>
          </p:cNvSpPr>
          <p:nvPr>
            <p:ph type="title"/>
          </p:nvPr>
        </p:nvSpPr>
        <p:spPr>
          <a:xfrm>
            <a:off x="628649" y="218990"/>
            <a:ext cx="7886700" cy="707770"/>
          </a:xfrm>
        </p:spPr>
        <p:txBody>
          <a:bodyPr>
            <a:normAutofit fontScale="90000"/>
          </a:bodyPr>
          <a:lstStyle/>
          <a:p>
            <a:pPr algn="ctr"/>
            <a:r>
              <a:rPr lang="en-US" b="1" dirty="0">
                <a:solidFill>
                  <a:srgbClr val="6CB255"/>
                </a:solidFill>
              </a:rPr>
              <a:t>Interphase occurs in 3 stages</a:t>
            </a:r>
          </a:p>
        </p:txBody>
      </p:sp>
      <p:sp>
        <p:nvSpPr>
          <p:cNvPr id="3" name="Content Placeholder 2"/>
          <p:cNvSpPr>
            <a:spLocks noGrp="1"/>
          </p:cNvSpPr>
          <p:nvPr>
            <p:ph idx="1"/>
          </p:nvPr>
        </p:nvSpPr>
        <p:spPr>
          <a:xfrm>
            <a:off x="104394" y="1072899"/>
            <a:ext cx="6418326" cy="5596127"/>
          </a:xfrm>
        </p:spPr>
        <p:txBody>
          <a:bodyPr>
            <a:normAutofit fontScale="92500"/>
          </a:bodyPr>
          <a:lstStyle/>
          <a:p>
            <a:r>
              <a:rPr lang="en-US" i="1" dirty="0">
                <a:solidFill>
                  <a:prstClr val="black"/>
                </a:solidFill>
              </a:rPr>
              <a:t>G</a:t>
            </a:r>
            <a:r>
              <a:rPr lang="en-US" i="1" baseline="-25000" dirty="0">
                <a:solidFill>
                  <a:prstClr val="black"/>
                </a:solidFill>
              </a:rPr>
              <a:t>1 </a:t>
            </a:r>
            <a:r>
              <a:rPr lang="en-US" i="1" dirty="0">
                <a:solidFill>
                  <a:prstClr val="black"/>
                </a:solidFill>
              </a:rPr>
              <a:t>Phase (first gap) </a:t>
            </a:r>
          </a:p>
          <a:p>
            <a:pPr lvl="1"/>
            <a:r>
              <a:rPr lang="en-US" dirty="0">
                <a:solidFill>
                  <a:prstClr val="black"/>
                </a:solidFill>
              </a:rPr>
              <a:t>Change is not evident (“gap”) but the cell is biochemically active </a:t>
            </a:r>
          </a:p>
          <a:p>
            <a:r>
              <a:rPr lang="en-US" dirty="0">
                <a:solidFill>
                  <a:prstClr val="black"/>
                </a:solidFill>
              </a:rPr>
              <a:t>S Phase is when DNA synthesis occurs</a:t>
            </a:r>
          </a:p>
          <a:p>
            <a:pPr lvl="1"/>
            <a:r>
              <a:rPr lang="en-US" dirty="0">
                <a:solidFill>
                  <a:prstClr val="black"/>
                </a:solidFill>
              </a:rPr>
              <a:t>Identical copies of the DNA molecules (sister chromatids) are joined at the centromere</a:t>
            </a:r>
          </a:p>
          <a:p>
            <a:pPr lvl="1"/>
            <a:r>
              <a:rPr lang="en-US" dirty="0">
                <a:solidFill>
                  <a:prstClr val="black"/>
                </a:solidFill>
              </a:rPr>
              <a:t>Centrosomes produce the mitotic spindles to move the chromosomes</a:t>
            </a:r>
          </a:p>
          <a:p>
            <a:pPr lvl="1"/>
            <a:r>
              <a:rPr lang="en-US" dirty="0">
                <a:solidFill>
                  <a:prstClr val="black"/>
                </a:solidFill>
              </a:rPr>
              <a:t>In animal cells, centrosomes are associated with centrioles which help organize cell division</a:t>
            </a:r>
          </a:p>
          <a:p>
            <a:pPr lvl="0"/>
            <a:r>
              <a:rPr lang="en-US" i="1" dirty="0">
                <a:solidFill>
                  <a:prstClr val="black"/>
                </a:solidFill>
              </a:rPr>
              <a:t>G</a:t>
            </a:r>
            <a:r>
              <a:rPr lang="en-US" i="1" baseline="-25000" dirty="0">
                <a:solidFill>
                  <a:prstClr val="black"/>
                </a:solidFill>
              </a:rPr>
              <a:t>2 </a:t>
            </a:r>
            <a:r>
              <a:rPr lang="en-US" i="1" dirty="0">
                <a:solidFill>
                  <a:prstClr val="black"/>
                </a:solidFill>
              </a:rPr>
              <a:t>Phase (second gap) </a:t>
            </a:r>
          </a:p>
          <a:p>
            <a:pPr lvl="1"/>
            <a:r>
              <a:rPr lang="en-US" dirty="0">
                <a:solidFill>
                  <a:prstClr val="black"/>
                </a:solidFill>
              </a:rPr>
              <a:t>Energy is replenished, organelles reproduce and cytoskeleton breaks down</a:t>
            </a:r>
          </a:p>
          <a:p>
            <a:endParaRPr lang="en-US" dirty="0"/>
          </a:p>
        </p:txBody>
      </p:sp>
    </p:spTree>
    <p:extLst>
      <p:ext uri="{BB962C8B-B14F-4D97-AF65-F5344CB8AC3E}">
        <p14:creationId xmlns:p14="http://schemas.microsoft.com/office/powerpoint/2010/main" val="350578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65" y="81514"/>
            <a:ext cx="8601075" cy="1134490"/>
          </a:xfrm>
        </p:spPr>
        <p:txBody>
          <a:bodyPr>
            <a:normAutofit/>
          </a:bodyPr>
          <a:lstStyle/>
          <a:p>
            <a:r>
              <a:rPr lang="en-US" sz="3200" b="1" dirty="0">
                <a:solidFill>
                  <a:srgbClr val="6CB255"/>
                </a:solidFill>
                <a:latin typeface="Arial" charset="0"/>
              </a:rPr>
              <a:t>The Mitotic Phase involves several steps</a:t>
            </a:r>
          </a:p>
        </p:txBody>
      </p:sp>
      <p:sp>
        <p:nvSpPr>
          <p:cNvPr id="3" name="Content Placeholder 2"/>
          <p:cNvSpPr>
            <a:spLocks noGrp="1"/>
          </p:cNvSpPr>
          <p:nvPr>
            <p:ph idx="1"/>
          </p:nvPr>
        </p:nvSpPr>
        <p:spPr>
          <a:xfrm>
            <a:off x="405764" y="1450851"/>
            <a:ext cx="5004435" cy="5407151"/>
          </a:xfrm>
        </p:spPr>
        <p:txBody>
          <a:bodyPr>
            <a:noAutofit/>
          </a:bodyPr>
          <a:lstStyle/>
          <a:p>
            <a:r>
              <a:rPr lang="en-US" sz="3200" i="1" u="sng" dirty="0" err="1"/>
              <a:t>Karyokinesis</a:t>
            </a:r>
            <a:r>
              <a:rPr lang="en-US" sz="3200" dirty="0"/>
              <a:t>, also called “mitosis” or nuclear division, is the first step</a:t>
            </a:r>
          </a:p>
          <a:p>
            <a:pPr marL="0" indent="0">
              <a:buNone/>
            </a:pPr>
            <a:endParaRPr lang="en-US" sz="3200" dirty="0"/>
          </a:p>
          <a:p>
            <a:r>
              <a:rPr lang="en-US" sz="3200" dirty="0"/>
              <a:t>The second portion of the mitotic phase, called </a:t>
            </a:r>
            <a:r>
              <a:rPr lang="en-US" sz="3200" i="1" u="sng" dirty="0"/>
              <a:t>cytokinesis</a:t>
            </a:r>
            <a:r>
              <a:rPr lang="en-US" sz="3200" dirty="0"/>
              <a:t>, is when the cytoplasmic components physically separate into 2 daughter cells</a:t>
            </a:r>
          </a:p>
        </p:txBody>
      </p:sp>
      <p:pic>
        <p:nvPicPr>
          <p:cNvPr id="6" name="Picture 5"/>
          <p:cNvPicPr>
            <a:picLocks noChangeAspect="1"/>
          </p:cNvPicPr>
          <p:nvPr/>
        </p:nvPicPr>
        <p:blipFill>
          <a:blip r:embed="rId2"/>
          <a:stretch>
            <a:fillRect/>
          </a:stretch>
        </p:blipFill>
        <p:spPr>
          <a:xfrm>
            <a:off x="5897776" y="3927286"/>
            <a:ext cx="2506505" cy="2467341"/>
          </a:xfrm>
          <a:prstGeom prst="rect">
            <a:avLst/>
          </a:prstGeom>
        </p:spPr>
      </p:pic>
      <p:pic>
        <p:nvPicPr>
          <p:cNvPr id="8" name="Picture 7"/>
          <p:cNvPicPr>
            <a:picLocks noChangeAspect="1"/>
          </p:cNvPicPr>
          <p:nvPr/>
        </p:nvPicPr>
        <p:blipFill>
          <a:blip r:embed="rId3"/>
          <a:stretch>
            <a:fillRect/>
          </a:stretch>
        </p:blipFill>
        <p:spPr>
          <a:xfrm>
            <a:off x="5761367" y="1216004"/>
            <a:ext cx="2779325" cy="2084494"/>
          </a:xfrm>
          <a:prstGeom prst="rect">
            <a:avLst/>
          </a:prstGeom>
          <a:ln>
            <a:solidFill>
              <a:schemeClr val="tx1"/>
            </a:solidFill>
          </a:ln>
        </p:spPr>
      </p:pic>
    </p:spTree>
    <p:extLst>
      <p:ext uri="{BB962C8B-B14F-4D97-AF65-F5344CB8AC3E}">
        <p14:creationId xmlns:p14="http://schemas.microsoft.com/office/powerpoint/2010/main" val="365454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651"/>
            <a:ext cx="8062912" cy="444469"/>
          </a:xfrm>
        </p:spPr>
        <p:txBody>
          <a:bodyPr/>
          <a:lstStyle/>
          <a:p>
            <a:r>
              <a:rPr lang="en-US" dirty="0" err="1"/>
              <a:t>Karyokinesis</a:t>
            </a:r>
            <a:r>
              <a:rPr lang="en-US" dirty="0"/>
              <a:t> (Mitosis)</a:t>
            </a:r>
          </a:p>
        </p:txBody>
      </p:sp>
      <p:pic>
        <p:nvPicPr>
          <p:cNvPr id="7" name="Picture 7">
            <a:extLst>
              <a:ext uri="{FF2B5EF4-FFF2-40B4-BE49-F238E27FC236}">
                <a16:creationId xmlns:a16="http://schemas.microsoft.com/office/drawing/2014/main" id="{CE409823-D66A-4588-A2A2-2A02871BFD35}"/>
              </a:ext>
            </a:extLst>
          </p:cNvPr>
          <p:cNvPicPr>
            <a:picLocks noChangeAspect="1"/>
          </p:cNvPicPr>
          <p:nvPr/>
        </p:nvPicPr>
        <p:blipFill>
          <a:blip r:embed="rId2"/>
          <a:stretch>
            <a:fillRect/>
          </a:stretch>
        </p:blipFill>
        <p:spPr>
          <a:xfrm>
            <a:off x="2867377" y="1010189"/>
            <a:ext cx="3640667" cy="5240538"/>
          </a:xfrm>
          <a:prstGeom prst="rect">
            <a:avLst/>
          </a:prstGeom>
        </p:spPr>
      </p:pic>
    </p:spTree>
    <p:extLst>
      <p:ext uri="{BB962C8B-B14F-4D97-AF65-F5344CB8AC3E}">
        <p14:creationId xmlns:p14="http://schemas.microsoft.com/office/powerpoint/2010/main" val="76577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0"/>
            <a:ext cx="8301990" cy="1325563"/>
          </a:xfrm>
        </p:spPr>
        <p:txBody>
          <a:bodyPr/>
          <a:lstStyle/>
          <a:p>
            <a:r>
              <a:rPr lang="en-US" b="1" dirty="0">
                <a:solidFill>
                  <a:srgbClr val="6CB255"/>
                </a:solidFill>
                <a:latin typeface="Arial" charset="0"/>
              </a:rPr>
              <a:t>Mitosis begins with Prophase</a:t>
            </a:r>
          </a:p>
        </p:txBody>
      </p:sp>
      <p:sp>
        <p:nvSpPr>
          <p:cNvPr id="3" name="Content Placeholder 2"/>
          <p:cNvSpPr>
            <a:spLocks noGrp="1"/>
          </p:cNvSpPr>
          <p:nvPr>
            <p:ph idx="1"/>
          </p:nvPr>
        </p:nvSpPr>
        <p:spPr>
          <a:xfrm>
            <a:off x="628650" y="1494694"/>
            <a:ext cx="7886700" cy="4994031"/>
          </a:xfrm>
        </p:spPr>
        <p:txBody>
          <a:bodyPr>
            <a:normAutofit/>
          </a:bodyPr>
          <a:lstStyle/>
          <a:p>
            <a:r>
              <a:rPr lang="en-US" dirty="0"/>
              <a:t>Nuclear envelope breaks down</a:t>
            </a:r>
          </a:p>
          <a:p>
            <a:r>
              <a:rPr lang="en-US" dirty="0"/>
              <a:t>Membranous organelles (</a:t>
            </a:r>
            <a:r>
              <a:rPr lang="en-US" dirty="0" err="1"/>
              <a:t>eg</a:t>
            </a:r>
            <a:r>
              <a:rPr lang="en-US" dirty="0"/>
              <a:t>. Golgi complex, endoplasmic reticulum) disperse toward edges of the cell</a:t>
            </a:r>
          </a:p>
          <a:p>
            <a:r>
              <a:rPr lang="en-US" dirty="0"/>
              <a:t>The nucleolus disappears</a:t>
            </a:r>
          </a:p>
          <a:p>
            <a:r>
              <a:rPr lang="en-US" dirty="0"/>
              <a:t>Centrosomes begin migration to poles</a:t>
            </a:r>
          </a:p>
          <a:p>
            <a:r>
              <a:rPr lang="en-US" dirty="0"/>
              <a:t>Microtubules of the spindle form</a:t>
            </a:r>
          </a:p>
          <a:p>
            <a:r>
              <a:rPr lang="en-US" dirty="0"/>
              <a:t>Sister chromatids coil tighter (aided by </a:t>
            </a:r>
            <a:r>
              <a:rPr lang="en-US" dirty="0" err="1"/>
              <a:t>condensin</a:t>
            </a:r>
            <a:r>
              <a:rPr lang="en-US" dirty="0"/>
              <a:t> proteins)</a:t>
            </a:r>
          </a:p>
          <a:p>
            <a:endParaRPr lang="en-US" dirty="0"/>
          </a:p>
        </p:txBody>
      </p:sp>
    </p:spTree>
    <p:extLst>
      <p:ext uri="{BB962C8B-B14F-4D97-AF65-F5344CB8AC3E}">
        <p14:creationId xmlns:p14="http://schemas.microsoft.com/office/powerpoint/2010/main" val="4088531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43301" y="2330548"/>
            <a:ext cx="4600668" cy="3358663"/>
          </a:xfrm>
          <a:prstGeom prst="rect">
            <a:avLst/>
          </a:prstGeom>
        </p:spPr>
      </p:pic>
      <p:sp>
        <p:nvSpPr>
          <p:cNvPr id="2" name="Title 1"/>
          <p:cNvSpPr>
            <a:spLocks noGrp="1"/>
          </p:cNvSpPr>
          <p:nvPr>
            <p:ph type="title"/>
          </p:nvPr>
        </p:nvSpPr>
        <p:spPr>
          <a:xfrm>
            <a:off x="628650" y="365128"/>
            <a:ext cx="8180070" cy="1325563"/>
          </a:xfrm>
        </p:spPr>
        <p:txBody>
          <a:bodyPr>
            <a:normAutofit/>
          </a:bodyPr>
          <a:lstStyle/>
          <a:p>
            <a:r>
              <a:rPr lang="en-US" b="1" dirty="0" err="1">
                <a:solidFill>
                  <a:srgbClr val="6CB255"/>
                </a:solidFill>
              </a:rPr>
              <a:t>P</a:t>
            </a:r>
            <a:r>
              <a:rPr lang="en-US" b="1" dirty="0" err="1">
                <a:solidFill>
                  <a:srgbClr val="6CB255"/>
                </a:solidFill>
                <a:latin typeface="Arial" charset="0"/>
              </a:rPr>
              <a:t>rometaphase</a:t>
            </a:r>
            <a:endParaRPr lang="en-US" b="1" dirty="0">
              <a:solidFill>
                <a:srgbClr val="6CB255"/>
              </a:solidFill>
              <a:latin typeface="Arial" charset="0"/>
            </a:endParaRPr>
          </a:p>
        </p:txBody>
      </p:sp>
      <p:sp>
        <p:nvSpPr>
          <p:cNvPr id="3" name="Content Placeholder 2"/>
          <p:cNvSpPr>
            <a:spLocks noGrp="1"/>
          </p:cNvSpPr>
          <p:nvPr>
            <p:ph idx="1"/>
          </p:nvPr>
        </p:nvSpPr>
        <p:spPr>
          <a:xfrm>
            <a:off x="338941" y="2449294"/>
            <a:ext cx="4004360" cy="4751021"/>
          </a:xfrm>
        </p:spPr>
        <p:txBody>
          <a:bodyPr>
            <a:normAutofit/>
          </a:bodyPr>
          <a:lstStyle/>
          <a:p>
            <a:r>
              <a:rPr lang="en-US" dirty="0"/>
              <a:t>Sister chromatids develop a protein </a:t>
            </a:r>
            <a:r>
              <a:rPr lang="en-US" i="1" u="sng" dirty="0"/>
              <a:t>kinetochore</a:t>
            </a:r>
            <a:r>
              <a:rPr lang="en-US" dirty="0"/>
              <a:t> in the centromere region which attaches the chromatids to the spindle microtubules</a:t>
            </a:r>
          </a:p>
        </p:txBody>
      </p:sp>
    </p:spTree>
    <p:extLst>
      <p:ext uri="{BB962C8B-B14F-4D97-AF65-F5344CB8AC3E}">
        <p14:creationId xmlns:p14="http://schemas.microsoft.com/office/powerpoint/2010/main" val="1416360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E72B-821C-F24D-9FC7-5E5E7823925A}"/>
              </a:ext>
            </a:extLst>
          </p:cNvPr>
          <p:cNvSpPr>
            <a:spLocks noGrp="1"/>
          </p:cNvSpPr>
          <p:nvPr>
            <p:ph type="title"/>
          </p:nvPr>
        </p:nvSpPr>
        <p:spPr/>
        <p:txBody>
          <a:bodyPr/>
          <a:lstStyle/>
          <a:p>
            <a:r>
              <a:rPr lang="en-US" b="1" dirty="0">
                <a:solidFill>
                  <a:srgbClr val="6CB255"/>
                </a:solidFill>
              </a:rPr>
              <a:t>Cytokinesis</a:t>
            </a:r>
          </a:p>
        </p:txBody>
      </p:sp>
      <p:pic>
        <p:nvPicPr>
          <p:cNvPr id="5" name="Content Placeholder 4" descr="A cell shows overlapping microtubules extending throughout the cell.  At the center of the cell, sister chomratids line up. At their center are kinetochores. And at the very ends of the cell, away from the center, are centrosomes.">
            <a:extLst>
              <a:ext uri="{FF2B5EF4-FFF2-40B4-BE49-F238E27FC236}">
                <a16:creationId xmlns:a16="http://schemas.microsoft.com/office/drawing/2014/main" id="{9659848F-1328-1648-99B9-7BF17B5904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88" y="1690691"/>
            <a:ext cx="5683796" cy="4262848"/>
          </a:xfrm>
        </p:spPr>
      </p:pic>
      <p:sp>
        <p:nvSpPr>
          <p:cNvPr id="6" name="TextBox 5">
            <a:extLst>
              <a:ext uri="{FF2B5EF4-FFF2-40B4-BE49-F238E27FC236}">
                <a16:creationId xmlns:a16="http://schemas.microsoft.com/office/drawing/2014/main" id="{CE55FB10-7406-D943-BD9E-EDE364EC84D3}"/>
              </a:ext>
            </a:extLst>
          </p:cNvPr>
          <p:cNvSpPr txBox="1"/>
          <p:nvPr/>
        </p:nvSpPr>
        <p:spPr>
          <a:xfrm>
            <a:off x="5832884" y="1883543"/>
            <a:ext cx="280422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charset="0"/>
              </a:rPr>
              <a:t>Cell division is completed via the physical separation of the cytoplasmic components into two daughter cells.</a:t>
            </a:r>
          </a:p>
        </p:txBody>
      </p:sp>
    </p:spTree>
    <p:extLst>
      <p:ext uri="{BB962C8B-B14F-4D97-AF65-F5344CB8AC3E}">
        <p14:creationId xmlns:p14="http://schemas.microsoft.com/office/powerpoint/2010/main" val="141489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B255"/>
                </a:solidFill>
                <a:latin typeface="Arial" charset="0"/>
              </a:rPr>
              <a:t>Metaphase</a:t>
            </a:r>
          </a:p>
        </p:txBody>
      </p:sp>
      <p:sp>
        <p:nvSpPr>
          <p:cNvPr id="3" name="Content Placeholder 2"/>
          <p:cNvSpPr>
            <a:spLocks noGrp="1"/>
          </p:cNvSpPr>
          <p:nvPr>
            <p:ph idx="1"/>
          </p:nvPr>
        </p:nvSpPr>
        <p:spPr>
          <a:xfrm>
            <a:off x="628652" y="1825625"/>
            <a:ext cx="8515348" cy="4381744"/>
          </a:xfrm>
        </p:spPr>
        <p:txBody>
          <a:bodyPr>
            <a:normAutofit/>
          </a:bodyPr>
          <a:lstStyle/>
          <a:p>
            <a:r>
              <a:rPr lang="en-US" dirty="0"/>
              <a:t>Chromosomes line up along metaphase plate</a:t>
            </a:r>
          </a:p>
          <a:p>
            <a:r>
              <a:rPr lang="en-US" dirty="0"/>
              <a:t>Sister chromatids remain attached by cohesion proteins</a:t>
            </a:r>
          </a:p>
        </p:txBody>
      </p:sp>
      <p:pic>
        <p:nvPicPr>
          <p:cNvPr id="6"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5291" b="75317"/>
          <a:stretch/>
        </p:blipFill>
        <p:spPr>
          <a:xfrm>
            <a:off x="3493164" y="3229931"/>
            <a:ext cx="5650836" cy="3323269"/>
          </a:xfrm>
          <a:prstGeom prst="rect">
            <a:avLst/>
          </a:prstGeom>
        </p:spPr>
      </p:pic>
    </p:spTree>
    <p:extLst>
      <p:ext uri="{BB962C8B-B14F-4D97-AF65-F5344CB8AC3E}">
        <p14:creationId xmlns:p14="http://schemas.microsoft.com/office/powerpoint/2010/main" val="59156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60" y="365127"/>
            <a:ext cx="7983120" cy="895928"/>
          </a:xfrm>
        </p:spPr>
        <p:txBody>
          <a:bodyPr>
            <a:normAutofit fontScale="90000"/>
          </a:bodyPr>
          <a:lstStyle/>
          <a:p>
            <a:r>
              <a:rPr lang="en-US" b="1" dirty="0">
                <a:solidFill>
                  <a:srgbClr val="6CB255"/>
                </a:solidFill>
              </a:rPr>
              <a:t>Cell division has two functions</a:t>
            </a:r>
          </a:p>
        </p:txBody>
      </p:sp>
      <p:sp>
        <p:nvSpPr>
          <p:cNvPr id="3" name="Content Placeholder 2"/>
          <p:cNvSpPr>
            <a:spLocks noGrp="1"/>
          </p:cNvSpPr>
          <p:nvPr>
            <p:ph idx="1"/>
          </p:nvPr>
        </p:nvSpPr>
        <p:spPr>
          <a:xfrm>
            <a:off x="487977" y="1556153"/>
            <a:ext cx="8061663" cy="4891698"/>
          </a:xfrm>
        </p:spPr>
        <p:txBody>
          <a:bodyPr>
            <a:normAutofit/>
          </a:bodyPr>
          <a:lstStyle/>
          <a:p>
            <a:r>
              <a:rPr lang="en-US" dirty="0"/>
              <a:t>Multicellular organisms use cell division for growth, maintenance and repair of cells and tissues.</a:t>
            </a:r>
          </a:p>
          <a:p>
            <a:r>
              <a:rPr lang="en-US" dirty="0"/>
              <a:t>Single-celled organisms use cell division to reproduce.</a:t>
            </a:r>
          </a:p>
          <a:p>
            <a:pPr marL="457200" lvl="1" indent="0">
              <a:buNone/>
            </a:pPr>
            <a:endParaRPr lang="en-US" dirty="0"/>
          </a:p>
        </p:txBody>
      </p:sp>
    </p:spTree>
    <p:extLst>
      <p:ext uri="{BB962C8B-B14F-4D97-AF65-F5344CB8AC3E}">
        <p14:creationId xmlns:p14="http://schemas.microsoft.com/office/powerpoint/2010/main" val="28380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0966"/>
          </a:xfrm>
        </p:spPr>
        <p:txBody>
          <a:bodyPr/>
          <a:lstStyle/>
          <a:p>
            <a:r>
              <a:rPr lang="en-US" b="1" dirty="0">
                <a:solidFill>
                  <a:srgbClr val="6CB255"/>
                </a:solidFill>
                <a:latin typeface="Arial" charset="0"/>
              </a:rPr>
              <a:t>Anaphase</a:t>
            </a:r>
          </a:p>
        </p:txBody>
      </p:sp>
      <p:sp>
        <p:nvSpPr>
          <p:cNvPr id="3" name="Content Placeholder 2"/>
          <p:cNvSpPr>
            <a:spLocks noGrp="1"/>
          </p:cNvSpPr>
          <p:nvPr>
            <p:ph idx="1"/>
          </p:nvPr>
        </p:nvSpPr>
        <p:spPr>
          <a:xfrm>
            <a:off x="417636" y="1266093"/>
            <a:ext cx="7583364" cy="5081952"/>
          </a:xfrm>
        </p:spPr>
        <p:txBody>
          <a:bodyPr>
            <a:normAutofit/>
          </a:bodyPr>
          <a:lstStyle/>
          <a:p>
            <a:r>
              <a:rPr lang="en-US" dirty="0" err="1"/>
              <a:t>Cohesin</a:t>
            </a:r>
            <a:r>
              <a:rPr lang="en-US" dirty="0"/>
              <a:t> proteins degenerate allowing chromatids to separate </a:t>
            </a:r>
          </a:p>
          <a:p>
            <a:r>
              <a:rPr lang="en-US" dirty="0"/>
              <a:t>Separated sister chromatids move in opposite directions toward the centrosomes to which their microtubules are attached</a:t>
            </a:r>
          </a:p>
          <a:p>
            <a:r>
              <a:rPr lang="en-US" dirty="0"/>
              <a:t>The cell elongates</a:t>
            </a:r>
          </a:p>
          <a:p>
            <a:endParaRPr lang="en-US" dirty="0"/>
          </a:p>
        </p:txBody>
      </p:sp>
      <p:pic>
        <p:nvPicPr>
          <p:cNvPr id="6"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49408" r="66723" b="23596"/>
          <a:stretch/>
        </p:blipFill>
        <p:spPr>
          <a:xfrm>
            <a:off x="4403711" y="3589604"/>
            <a:ext cx="4621881" cy="3100756"/>
          </a:xfrm>
          <a:prstGeom prst="rect">
            <a:avLst/>
          </a:prstGeom>
        </p:spPr>
      </p:pic>
    </p:spTree>
    <p:extLst>
      <p:ext uri="{BB962C8B-B14F-4D97-AF65-F5344CB8AC3E}">
        <p14:creationId xmlns:p14="http://schemas.microsoft.com/office/powerpoint/2010/main" val="3184543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27" y="0"/>
            <a:ext cx="7886700" cy="971305"/>
          </a:xfrm>
        </p:spPr>
        <p:txBody>
          <a:bodyPr/>
          <a:lstStyle/>
          <a:p>
            <a:r>
              <a:rPr lang="en-US" b="1" dirty="0" err="1">
                <a:solidFill>
                  <a:srgbClr val="6CB255"/>
                </a:solidFill>
                <a:latin typeface="Arial" charset="0"/>
              </a:rPr>
              <a:t>Telophase</a:t>
            </a:r>
            <a:endParaRPr lang="en-US" b="1" dirty="0">
              <a:solidFill>
                <a:srgbClr val="6CB255"/>
              </a:solidFill>
              <a:latin typeface="Arial" charset="0"/>
            </a:endParaRPr>
          </a:p>
        </p:txBody>
      </p:sp>
      <p:sp>
        <p:nvSpPr>
          <p:cNvPr id="3" name="Content Placeholder 2"/>
          <p:cNvSpPr>
            <a:spLocks noGrp="1"/>
          </p:cNvSpPr>
          <p:nvPr>
            <p:ph idx="1"/>
          </p:nvPr>
        </p:nvSpPr>
        <p:spPr>
          <a:xfrm>
            <a:off x="281354" y="999979"/>
            <a:ext cx="8481646" cy="5451230"/>
          </a:xfrm>
        </p:spPr>
        <p:txBody>
          <a:bodyPr>
            <a:normAutofit/>
          </a:bodyPr>
          <a:lstStyle/>
          <a:p>
            <a:r>
              <a:rPr lang="en-US" sz="2400" dirty="0"/>
              <a:t>Chromosomes reach opposite poles and begin to </a:t>
            </a:r>
            <a:r>
              <a:rPr lang="en-US" sz="2400" dirty="0" err="1"/>
              <a:t>decondense</a:t>
            </a:r>
            <a:r>
              <a:rPr lang="en-US" sz="2400" dirty="0"/>
              <a:t> (unravel)</a:t>
            </a:r>
          </a:p>
          <a:p>
            <a:r>
              <a:rPr lang="en-US" sz="2400" dirty="0"/>
              <a:t>Spindles depolymerize into tubulin monomers that will form cytoskeletal components for the daughter cells</a:t>
            </a:r>
          </a:p>
          <a:p>
            <a:r>
              <a:rPr lang="en-US" sz="2400" dirty="0"/>
              <a:t>Nuclear envelopes form around the chromosomes, and nucleosomes appear within the nuclear area</a:t>
            </a:r>
          </a:p>
          <a:p>
            <a:endParaRPr lang="en-US" sz="2400" dirty="0"/>
          </a:p>
        </p:txBody>
      </p:sp>
      <p:pic>
        <p:nvPicPr>
          <p:cNvPr id="7"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32224" t="49663" r="35131" b="24360"/>
          <a:stretch/>
        </p:blipFill>
        <p:spPr>
          <a:xfrm>
            <a:off x="3825240" y="3260476"/>
            <a:ext cx="5212079" cy="3429884"/>
          </a:xfrm>
          <a:prstGeom prst="rect">
            <a:avLst/>
          </a:prstGeom>
        </p:spPr>
      </p:pic>
    </p:spTree>
    <p:extLst>
      <p:ext uri="{BB962C8B-B14F-4D97-AF65-F5344CB8AC3E}">
        <p14:creationId xmlns:p14="http://schemas.microsoft.com/office/powerpoint/2010/main" val="292420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365127"/>
            <a:ext cx="8854440" cy="1076812"/>
          </a:xfrm>
        </p:spPr>
        <p:txBody>
          <a:bodyPr>
            <a:noAutofit/>
          </a:bodyPr>
          <a:lstStyle/>
          <a:p>
            <a:br>
              <a:rPr lang="en-US" sz="3200" b="1" dirty="0">
                <a:solidFill>
                  <a:srgbClr val="6CB255"/>
                </a:solidFill>
                <a:latin typeface="Arial" charset="0"/>
              </a:rPr>
            </a:br>
            <a:r>
              <a:rPr lang="en-US" sz="3200" b="1" dirty="0">
                <a:solidFill>
                  <a:srgbClr val="6CB255"/>
                </a:solidFill>
                <a:latin typeface="Arial" charset="0"/>
              </a:rPr>
              <a:t>Cytokinesis differs between plants </a:t>
            </a:r>
            <a:br>
              <a:rPr lang="en-US" sz="3200" b="1" dirty="0">
                <a:solidFill>
                  <a:srgbClr val="6CB255"/>
                </a:solidFill>
                <a:latin typeface="Arial" charset="0"/>
              </a:rPr>
            </a:br>
            <a:r>
              <a:rPr lang="en-US" sz="3200" b="1" dirty="0">
                <a:solidFill>
                  <a:srgbClr val="6CB255"/>
                </a:solidFill>
                <a:latin typeface="Arial" charset="0"/>
              </a:rPr>
              <a:t>and animals </a:t>
            </a:r>
            <a:br>
              <a:rPr lang="en-US" sz="3200" b="1" dirty="0">
                <a:solidFill>
                  <a:srgbClr val="6CB255"/>
                </a:solidFill>
                <a:latin typeface="Arial" charset="0"/>
              </a:rPr>
            </a:br>
            <a:r>
              <a:rPr lang="en-US" sz="3200" b="1" dirty="0">
                <a:solidFill>
                  <a:srgbClr val="6CB255"/>
                </a:solidFill>
                <a:latin typeface="Arial" charset="0"/>
              </a:rPr>
              <a:t> </a:t>
            </a:r>
          </a:p>
        </p:txBody>
      </p:sp>
      <p:pic>
        <p:nvPicPr>
          <p:cNvPr id="4" name="Picture 3">
            <a:extLst>
              <a:ext uri="{FF2B5EF4-FFF2-40B4-BE49-F238E27FC236}">
                <a16:creationId xmlns:a16="http://schemas.microsoft.com/office/drawing/2014/main" id="{5C9D7EB2-A94E-3446-85B3-581AA4275E06}"/>
              </a:ext>
            </a:extLst>
          </p:cNvPr>
          <p:cNvPicPr>
            <a:picLocks noChangeAspect="1"/>
          </p:cNvPicPr>
          <p:nvPr/>
        </p:nvPicPr>
        <p:blipFill>
          <a:blip r:embed="rId2"/>
          <a:stretch>
            <a:fillRect/>
          </a:stretch>
        </p:blipFill>
        <p:spPr>
          <a:xfrm>
            <a:off x="444500" y="1790700"/>
            <a:ext cx="8255000" cy="3276600"/>
          </a:xfrm>
          <a:prstGeom prst="rect">
            <a:avLst/>
          </a:prstGeom>
        </p:spPr>
      </p:pic>
    </p:spTree>
    <p:extLst>
      <p:ext uri="{BB962C8B-B14F-4D97-AF65-F5344CB8AC3E}">
        <p14:creationId xmlns:p14="http://schemas.microsoft.com/office/powerpoint/2010/main" val="3227914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4000" b="1" dirty="0">
                <a:solidFill>
                  <a:srgbClr val="6CB255"/>
                </a:solidFill>
              </a:rPr>
              <a:t>Regulation at Internal Checkpoints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870" y="3291840"/>
            <a:ext cx="3956922" cy="3022099"/>
          </a:xfrm>
          <a:prstGeom prst="rect">
            <a:avLst/>
          </a:prstGeom>
        </p:spPr>
      </p:pic>
      <p:sp>
        <p:nvSpPr>
          <p:cNvPr id="3" name="Content Placeholder 2"/>
          <p:cNvSpPr>
            <a:spLocks noGrp="1"/>
          </p:cNvSpPr>
          <p:nvPr>
            <p:ph idx="1"/>
          </p:nvPr>
        </p:nvSpPr>
        <p:spPr>
          <a:xfrm>
            <a:off x="282822" y="1828483"/>
            <a:ext cx="6264519" cy="4205898"/>
          </a:xfrm>
        </p:spPr>
        <p:txBody>
          <a:bodyPr/>
          <a:lstStyle/>
          <a:p>
            <a:r>
              <a:rPr lang="en-US" dirty="0"/>
              <a:t>New cell must duplicate the original</a:t>
            </a:r>
          </a:p>
          <a:p>
            <a:r>
              <a:rPr lang="en-US" dirty="0"/>
              <a:t>Mistakes affecting function (such as mutated chromosomes or the wrong number of chromosomes) are regulated at 3 checkpoints in the cell cycle </a:t>
            </a:r>
          </a:p>
          <a:p>
            <a:pPr marL="0" indent="0">
              <a:buNone/>
            </a:pPr>
            <a:r>
              <a:rPr lang="en-US" dirty="0"/>
              <a:t>(1) Near the end of G</a:t>
            </a:r>
            <a:r>
              <a:rPr lang="en-US" baseline="-25000" dirty="0"/>
              <a:t>1</a:t>
            </a:r>
          </a:p>
          <a:p>
            <a:pPr marL="0" indent="0">
              <a:buNone/>
            </a:pPr>
            <a:r>
              <a:rPr lang="en-US" dirty="0"/>
              <a:t>(2) At the G</a:t>
            </a:r>
            <a:r>
              <a:rPr lang="en-US" baseline="-25000" dirty="0"/>
              <a:t>2</a:t>
            </a:r>
            <a:r>
              <a:rPr lang="en-US" dirty="0"/>
              <a:t> to Mitosis transition</a:t>
            </a:r>
          </a:p>
          <a:p>
            <a:pPr marL="0" indent="0">
              <a:buNone/>
            </a:pPr>
            <a:r>
              <a:rPr lang="en-US" dirty="0"/>
              <a:t>(3) In metaphase of mitosis</a:t>
            </a:r>
          </a:p>
          <a:p>
            <a:endParaRPr lang="en-US" dirty="0"/>
          </a:p>
        </p:txBody>
      </p:sp>
    </p:spTree>
    <p:extLst>
      <p:ext uri="{BB962C8B-B14F-4D97-AF65-F5344CB8AC3E}">
        <p14:creationId xmlns:p14="http://schemas.microsoft.com/office/powerpoint/2010/main" val="1991175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B255"/>
                </a:solidFill>
              </a:rPr>
              <a:t>Control of the Cell Cycle </a:t>
            </a:r>
          </a:p>
        </p:txBody>
      </p:sp>
      <p:sp>
        <p:nvSpPr>
          <p:cNvPr id="3" name="Content Placeholder 2"/>
          <p:cNvSpPr>
            <a:spLocks noGrp="1"/>
          </p:cNvSpPr>
          <p:nvPr>
            <p:ph idx="1"/>
          </p:nvPr>
        </p:nvSpPr>
        <p:spPr>
          <a:xfrm>
            <a:off x="228596" y="1690689"/>
            <a:ext cx="8686803" cy="4205898"/>
          </a:xfrm>
        </p:spPr>
        <p:txBody>
          <a:bodyPr>
            <a:normAutofit/>
          </a:bodyPr>
          <a:lstStyle/>
          <a:p>
            <a:r>
              <a:rPr lang="en-US" dirty="0"/>
              <a:t>External triggers can initiate or inhibit the cell cycle</a:t>
            </a:r>
          </a:p>
          <a:p>
            <a:pPr lvl="1"/>
            <a:r>
              <a:rPr lang="en-US" sz="2400" dirty="0"/>
              <a:t>Death of nearby cells</a:t>
            </a:r>
          </a:p>
          <a:p>
            <a:pPr lvl="1"/>
            <a:r>
              <a:rPr lang="en-US" sz="2800" dirty="0"/>
              <a:t>Release of growth hormones</a:t>
            </a:r>
          </a:p>
          <a:p>
            <a:pPr lvl="1"/>
            <a:r>
              <a:rPr lang="en-US" sz="2800" dirty="0"/>
              <a:t>Cell crowding</a:t>
            </a:r>
          </a:p>
          <a:p>
            <a:r>
              <a:rPr lang="en-US" dirty="0"/>
              <a:t>Internal factors also regulate progress</a:t>
            </a:r>
          </a:p>
        </p:txBody>
      </p:sp>
    </p:spTree>
    <p:extLst>
      <p:ext uri="{BB962C8B-B14F-4D97-AF65-F5344CB8AC3E}">
        <p14:creationId xmlns:p14="http://schemas.microsoft.com/office/powerpoint/2010/main" val="2299986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8"/>
            <a:ext cx="8515350" cy="1325563"/>
          </a:xfrm>
        </p:spPr>
        <p:txBody>
          <a:bodyPr>
            <a:noAutofit/>
          </a:bodyPr>
          <a:lstStyle/>
          <a:p>
            <a:r>
              <a:rPr lang="en-US" sz="3600" b="1" dirty="0">
                <a:solidFill>
                  <a:srgbClr val="6CB255"/>
                </a:solidFill>
                <a:latin typeface="Arial" charset="0"/>
              </a:rPr>
              <a:t>G</a:t>
            </a:r>
            <a:r>
              <a:rPr lang="en-US" sz="3600" b="1" baseline="-25000" dirty="0">
                <a:solidFill>
                  <a:srgbClr val="6CB255"/>
                </a:solidFill>
                <a:latin typeface="Arial" charset="0"/>
              </a:rPr>
              <a:t>1</a:t>
            </a:r>
            <a:r>
              <a:rPr lang="en-US" sz="3600" b="1" dirty="0">
                <a:solidFill>
                  <a:srgbClr val="6CB255"/>
                </a:solidFill>
                <a:latin typeface="Arial" charset="0"/>
              </a:rPr>
              <a:t> Checkpoint determines whether all conditions are favorable for cell division</a:t>
            </a:r>
          </a:p>
        </p:txBody>
      </p:sp>
      <p:sp>
        <p:nvSpPr>
          <p:cNvPr id="3" name="Content Placeholder 2"/>
          <p:cNvSpPr>
            <a:spLocks noGrp="1"/>
          </p:cNvSpPr>
          <p:nvPr>
            <p:ph idx="1"/>
          </p:nvPr>
        </p:nvSpPr>
        <p:spPr>
          <a:xfrm>
            <a:off x="598171" y="2270981"/>
            <a:ext cx="8195309" cy="4587019"/>
          </a:xfrm>
        </p:spPr>
        <p:txBody>
          <a:bodyPr>
            <a:normAutofit/>
          </a:bodyPr>
          <a:lstStyle/>
          <a:p>
            <a:r>
              <a:rPr lang="en-US" dirty="0"/>
              <a:t>External influences, adequate cell reserves and size are important  </a:t>
            </a:r>
          </a:p>
          <a:p>
            <a:r>
              <a:rPr lang="en-US" dirty="0"/>
              <a:t>There also is a check for genomic DNA damage</a:t>
            </a:r>
          </a:p>
          <a:p>
            <a:r>
              <a:rPr lang="en-US" dirty="0"/>
              <a:t> A cell that does not meet </a:t>
            </a:r>
            <a:r>
              <a:rPr lang="en-US" i="1" u="sng" dirty="0"/>
              <a:t>all</a:t>
            </a:r>
            <a:r>
              <a:rPr lang="en-US" dirty="0"/>
              <a:t> the requirements will not be allowed to enter the S phase</a:t>
            </a:r>
          </a:p>
          <a:p>
            <a:pPr marL="0" indent="0">
              <a:buNone/>
            </a:pPr>
            <a:endParaRPr lang="en-US" dirty="0"/>
          </a:p>
          <a:p>
            <a:r>
              <a:rPr lang="en-US" dirty="0"/>
              <a:t>The cell has 2 options if conditions aren’t met:</a:t>
            </a:r>
          </a:p>
          <a:p>
            <a:pPr lvl="1"/>
            <a:r>
              <a:rPr lang="en-US" dirty="0"/>
              <a:t>Stop the cycle and try to fix the problem</a:t>
            </a:r>
          </a:p>
          <a:p>
            <a:pPr lvl="1"/>
            <a:r>
              <a:rPr lang="en-US" dirty="0"/>
              <a:t>Enter G</a:t>
            </a:r>
            <a:r>
              <a:rPr lang="en-US" baseline="-25000" dirty="0"/>
              <a:t>0</a:t>
            </a:r>
            <a:r>
              <a:rPr lang="en-US" dirty="0"/>
              <a:t> and wait for signs that conditions are better</a:t>
            </a:r>
          </a:p>
        </p:txBody>
      </p:sp>
    </p:spTree>
    <p:extLst>
      <p:ext uri="{BB962C8B-B14F-4D97-AF65-F5344CB8AC3E}">
        <p14:creationId xmlns:p14="http://schemas.microsoft.com/office/powerpoint/2010/main" val="207681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8" y="365128"/>
            <a:ext cx="7886700" cy="971305"/>
          </a:xfrm>
        </p:spPr>
        <p:txBody>
          <a:bodyPr>
            <a:normAutofit/>
          </a:bodyPr>
          <a:lstStyle/>
          <a:p>
            <a:pPr marL="457200" indent="171450">
              <a:lnSpc>
                <a:spcPct val="115000"/>
              </a:lnSpc>
              <a:spcBef>
                <a:spcPts val="0"/>
              </a:spcBef>
              <a:spcAft>
                <a:spcPts val="1000"/>
              </a:spcAft>
            </a:pPr>
            <a:r>
              <a:rPr lang="en-US" b="1" dirty="0">
                <a:solidFill>
                  <a:srgbClr val="6CB255"/>
                </a:solidFill>
                <a:ea typeface="Arial" charset="0"/>
                <a:cs typeface="Times New Roman" panose="02020603050405020304" pitchFamily="18" charset="0"/>
              </a:rPr>
              <a:t>The G</a:t>
            </a:r>
            <a:r>
              <a:rPr lang="en-US" b="1" baseline="-25000" dirty="0">
                <a:solidFill>
                  <a:srgbClr val="6CB255"/>
                </a:solidFill>
                <a:ea typeface="Arial" charset="0"/>
                <a:cs typeface="Times New Roman" panose="02020603050405020304" pitchFamily="18" charset="0"/>
              </a:rPr>
              <a:t>2</a:t>
            </a:r>
            <a:r>
              <a:rPr lang="en-US" b="1" dirty="0">
                <a:solidFill>
                  <a:srgbClr val="6CB255"/>
                </a:solidFill>
                <a:ea typeface="Arial" charset="0"/>
                <a:cs typeface="Times New Roman" panose="02020603050405020304" pitchFamily="18" charset="0"/>
              </a:rPr>
              <a:t> Checkpoint</a:t>
            </a:r>
            <a:endParaRPr lang="en-US" b="1" dirty="0">
              <a:solidFill>
                <a:srgbClr val="6CB255"/>
              </a:solidFill>
            </a:endParaRPr>
          </a:p>
        </p:txBody>
      </p:sp>
      <p:sp>
        <p:nvSpPr>
          <p:cNvPr id="3" name="Content Placeholder 2"/>
          <p:cNvSpPr>
            <a:spLocks noGrp="1"/>
          </p:cNvSpPr>
          <p:nvPr>
            <p:ph idx="1"/>
          </p:nvPr>
        </p:nvSpPr>
        <p:spPr>
          <a:xfrm>
            <a:off x="275024" y="1178171"/>
            <a:ext cx="8442255" cy="5468815"/>
          </a:xfrm>
        </p:spPr>
        <p:txBody>
          <a:bodyPr>
            <a:normAutofit/>
          </a:bodyPr>
          <a:lstStyle/>
          <a:p>
            <a:r>
              <a:rPr lang="en-US" dirty="0"/>
              <a:t>This checkpoint prevents entry into the mitotic phase if certain conditions are not met</a:t>
            </a:r>
          </a:p>
          <a:p>
            <a:r>
              <a:rPr lang="en-US" dirty="0"/>
              <a:t>Cell size and protein reserves are checked again </a:t>
            </a:r>
          </a:p>
          <a:p>
            <a:r>
              <a:rPr lang="en-US" b="1" dirty="0"/>
              <a:t>Most important role of this checkpoint is to ensure that all chromosomes have been replicated and that the replicated DNA is not damaged </a:t>
            </a:r>
          </a:p>
          <a:p>
            <a:r>
              <a:rPr lang="en-US" dirty="0"/>
              <a:t>If any problems are detected, the cell cycle is halted while the cell attempts to either complete DNA replication or repair the damaged DNA</a:t>
            </a:r>
          </a:p>
        </p:txBody>
      </p:sp>
    </p:spTree>
    <p:extLst>
      <p:ext uri="{BB962C8B-B14F-4D97-AF65-F5344CB8AC3E}">
        <p14:creationId xmlns:p14="http://schemas.microsoft.com/office/powerpoint/2010/main" val="774886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096963"/>
          </a:xfrm>
        </p:spPr>
        <p:txBody>
          <a:bodyPr>
            <a:normAutofit/>
          </a:bodyPr>
          <a:lstStyle/>
          <a:p>
            <a:r>
              <a:rPr lang="en-US" b="1" dirty="0">
                <a:solidFill>
                  <a:srgbClr val="6CB255"/>
                </a:solidFill>
                <a:latin typeface="Arial" charset="0"/>
              </a:rPr>
              <a:t>The M checkpoint </a:t>
            </a:r>
          </a:p>
        </p:txBody>
      </p:sp>
      <p:sp>
        <p:nvSpPr>
          <p:cNvPr id="3" name="Content Placeholder 2"/>
          <p:cNvSpPr>
            <a:spLocks noGrp="1"/>
          </p:cNvSpPr>
          <p:nvPr>
            <p:ph idx="1"/>
          </p:nvPr>
        </p:nvSpPr>
        <p:spPr>
          <a:xfrm>
            <a:off x="207992" y="1462089"/>
            <a:ext cx="8728020" cy="4921126"/>
          </a:xfrm>
        </p:spPr>
        <p:txBody>
          <a:bodyPr>
            <a:normAutofit/>
          </a:bodyPr>
          <a:lstStyle/>
          <a:p>
            <a:r>
              <a:rPr lang="en-US" dirty="0"/>
              <a:t>Occurs near the end of metaphase</a:t>
            </a:r>
          </a:p>
          <a:p>
            <a:r>
              <a:rPr lang="en-US" dirty="0"/>
              <a:t>Determines whether all sister chromatids are correctly attached to the spindle microtubules</a:t>
            </a:r>
          </a:p>
          <a:p>
            <a:pPr lvl="1"/>
            <a:r>
              <a:rPr lang="en-US" dirty="0"/>
              <a:t>Also known as “spindle checkpoint”</a:t>
            </a:r>
          </a:p>
          <a:p>
            <a:r>
              <a:rPr lang="en-US" dirty="0"/>
              <a:t>The cycle will not proceed until kinetochores of each pair of sister chromatids are firmly anchored to at least two spindle fibers </a:t>
            </a:r>
          </a:p>
          <a:p>
            <a:r>
              <a:rPr lang="en-US" dirty="0"/>
              <a:t>Failure to correct this could lead to non-disjunction of chromatids</a:t>
            </a:r>
          </a:p>
          <a:p>
            <a:endParaRPr lang="en-US" dirty="0"/>
          </a:p>
        </p:txBody>
      </p:sp>
    </p:spTree>
    <p:extLst>
      <p:ext uri="{BB962C8B-B14F-4D97-AF65-F5344CB8AC3E}">
        <p14:creationId xmlns:p14="http://schemas.microsoft.com/office/powerpoint/2010/main" val="54268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66" y="480768"/>
            <a:ext cx="8609134" cy="1147152"/>
          </a:xfrm>
        </p:spPr>
        <p:txBody>
          <a:bodyPr>
            <a:normAutofit fontScale="90000"/>
          </a:bodyPr>
          <a:lstStyle/>
          <a:p>
            <a:r>
              <a:rPr lang="en-US" b="1" dirty="0">
                <a:solidFill>
                  <a:srgbClr val="6CB255"/>
                </a:solidFill>
                <a:latin typeface="Arial" charset="0"/>
              </a:rPr>
              <a:t>Two groups of intracellular molecules regulate the cell cycle</a:t>
            </a:r>
          </a:p>
        </p:txBody>
      </p:sp>
      <p:sp>
        <p:nvSpPr>
          <p:cNvPr id="3" name="Content Placeholder 2"/>
          <p:cNvSpPr>
            <a:spLocks noGrp="1"/>
          </p:cNvSpPr>
          <p:nvPr>
            <p:ph idx="1"/>
          </p:nvPr>
        </p:nvSpPr>
        <p:spPr>
          <a:xfrm>
            <a:off x="160607" y="2328962"/>
            <a:ext cx="8541434" cy="5036649"/>
          </a:xfrm>
        </p:spPr>
        <p:txBody>
          <a:bodyPr>
            <a:noAutofit/>
          </a:bodyPr>
          <a:lstStyle/>
          <a:p>
            <a:r>
              <a:rPr lang="en-US" b="1" dirty="0"/>
              <a:t>Positive Regulators </a:t>
            </a:r>
            <a:r>
              <a:rPr lang="en-US" dirty="0"/>
              <a:t>promote movement to next step of the cell cycle</a:t>
            </a:r>
          </a:p>
          <a:p>
            <a:pPr marL="0" indent="0">
              <a:buNone/>
            </a:pPr>
            <a:endParaRPr lang="en-US" dirty="0"/>
          </a:p>
          <a:p>
            <a:r>
              <a:rPr lang="en-US" b="1" dirty="0"/>
              <a:t> Negative Regulators </a:t>
            </a:r>
            <a:r>
              <a:rPr lang="en-US" dirty="0"/>
              <a:t>stop advancement of the cell cycle </a:t>
            </a:r>
          </a:p>
        </p:txBody>
      </p:sp>
    </p:spTree>
    <p:extLst>
      <p:ext uri="{BB962C8B-B14F-4D97-AF65-F5344CB8AC3E}">
        <p14:creationId xmlns:p14="http://schemas.microsoft.com/office/powerpoint/2010/main" val="9418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413406" y="4149156"/>
            <a:ext cx="4200126" cy="2540033"/>
          </a:xfrm>
          <a:prstGeom prst="rect">
            <a:avLst/>
          </a:prstGeom>
        </p:spPr>
      </p:pic>
      <p:sp>
        <p:nvSpPr>
          <p:cNvPr id="6" name="Title 5"/>
          <p:cNvSpPr>
            <a:spLocks noGrp="1"/>
          </p:cNvSpPr>
          <p:nvPr>
            <p:ph type="title"/>
          </p:nvPr>
        </p:nvSpPr>
        <p:spPr>
          <a:xfrm>
            <a:off x="376700" y="228622"/>
            <a:ext cx="7886700" cy="1325563"/>
          </a:xfrm>
        </p:spPr>
        <p:txBody>
          <a:bodyPr>
            <a:normAutofit/>
          </a:bodyPr>
          <a:lstStyle/>
          <a:p>
            <a:r>
              <a:rPr lang="en-US" b="1" dirty="0" err="1">
                <a:solidFill>
                  <a:srgbClr val="6CB255"/>
                </a:solidFill>
                <a:latin typeface="Arial" charset="0"/>
              </a:rPr>
              <a:t>Cylins</a:t>
            </a:r>
            <a:r>
              <a:rPr lang="en-US" b="1" dirty="0">
                <a:solidFill>
                  <a:srgbClr val="6CB255"/>
                </a:solidFill>
                <a:latin typeface="Arial" charset="0"/>
              </a:rPr>
              <a:t> and </a:t>
            </a:r>
            <a:r>
              <a:rPr lang="en-US" b="1" dirty="0" err="1">
                <a:solidFill>
                  <a:srgbClr val="6CB255"/>
                </a:solidFill>
                <a:latin typeface="Arial" charset="0"/>
              </a:rPr>
              <a:t>cyclin</a:t>
            </a:r>
            <a:r>
              <a:rPr lang="en-US" b="1" dirty="0">
                <a:solidFill>
                  <a:srgbClr val="6CB255"/>
                </a:solidFill>
                <a:latin typeface="Arial" charset="0"/>
              </a:rPr>
              <a:t>-dependent kinases (</a:t>
            </a:r>
            <a:r>
              <a:rPr lang="en-US" b="1" dirty="0" err="1">
                <a:solidFill>
                  <a:srgbClr val="6CB255"/>
                </a:solidFill>
                <a:latin typeface="Arial" charset="0"/>
              </a:rPr>
              <a:t>Cdks</a:t>
            </a:r>
            <a:r>
              <a:rPr lang="en-US" b="1" dirty="0">
                <a:solidFill>
                  <a:srgbClr val="6CB255"/>
                </a:solidFill>
                <a:latin typeface="Arial" charset="0"/>
              </a:rPr>
              <a:t>)</a:t>
            </a:r>
          </a:p>
        </p:txBody>
      </p:sp>
      <p:sp>
        <p:nvSpPr>
          <p:cNvPr id="7" name="Content Placeholder 6"/>
          <p:cNvSpPr>
            <a:spLocks noGrp="1"/>
          </p:cNvSpPr>
          <p:nvPr>
            <p:ph idx="1"/>
          </p:nvPr>
        </p:nvSpPr>
        <p:spPr>
          <a:xfrm>
            <a:off x="376700" y="2197264"/>
            <a:ext cx="7886700" cy="4491925"/>
          </a:xfrm>
        </p:spPr>
        <p:txBody>
          <a:bodyPr>
            <a:normAutofit/>
          </a:bodyPr>
          <a:lstStyle/>
          <a:p>
            <a:r>
              <a:rPr lang="en-US" dirty="0"/>
              <a:t>Levels of these proteins fluctuate predictably over the cell cycle </a:t>
            </a:r>
          </a:p>
          <a:p>
            <a:r>
              <a:rPr lang="en-US" dirty="0"/>
              <a:t>Internal and external signals can trigger increases in </a:t>
            </a:r>
            <a:r>
              <a:rPr lang="en-US" dirty="0" err="1"/>
              <a:t>cyclin</a:t>
            </a:r>
            <a:r>
              <a:rPr lang="en-US" dirty="0"/>
              <a:t> protein levels</a:t>
            </a:r>
          </a:p>
          <a:p>
            <a:endParaRPr lang="en-US" dirty="0"/>
          </a:p>
        </p:txBody>
      </p:sp>
    </p:spTree>
    <p:extLst>
      <p:ext uri="{BB962C8B-B14F-4D97-AF65-F5344CB8AC3E}">
        <p14:creationId xmlns:p14="http://schemas.microsoft.com/office/powerpoint/2010/main" val="252719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09384" y="4613748"/>
            <a:ext cx="4694975" cy="2036973"/>
          </a:xfrm>
          <a:prstGeom prst="rect">
            <a:avLst/>
          </a:prstGeom>
        </p:spPr>
      </p:pic>
      <p:sp>
        <p:nvSpPr>
          <p:cNvPr id="2" name="Title 1"/>
          <p:cNvSpPr>
            <a:spLocks noGrp="1"/>
          </p:cNvSpPr>
          <p:nvPr>
            <p:ph type="title"/>
          </p:nvPr>
        </p:nvSpPr>
        <p:spPr>
          <a:xfrm>
            <a:off x="275027" y="216268"/>
            <a:ext cx="8344662" cy="1163880"/>
          </a:xfrm>
        </p:spPr>
        <p:txBody>
          <a:bodyPr>
            <a:normAutofit fontScale="90000"/>
          </a:bodyPr>
          <a:lstStyle/>
          <a:p>
            <a:r>
              <a:rPr lang="en-US" b="1" dirty="0">
                <a:solidFill>
                  <a:srgbClr val="6CB255"/>
                </a:solidFill>
              </a:rPr>
              <a:t>The cell’s DNA makes up its </a:t>
            </a:r>
            <a:r>
              <a:rPr lang="en-US" b="1" i="1" dirty="0">
                <a:solidFill>
                  <a:srgbClr val="6CB255"/>
                </a:solidFill>
              </a:rPr>
              <a:t>genome</a:t>
            </a:r>
          </a:p>
        </p:txBody>
      </p:sp>
      <p:sp>
        <p:nvSpPr>
          <p:cNvPr id="3" name="Content Placeholder 2"/>
          <p:cNvSpPr>
            <a:spLocks noGrp="1"/>
          </p:cNvSpPr>
          <p:nvPr>
            <p:ph idx="1"/>
          </p:nvPr>
        </p:nvSpPr>
        <p:spPr>
          <a:xfrm>
            <a:off x="275027" y="1630680"/>
            <a:ext cx="6565388" cy="5227320"/>
          </a:xfrm>
        </p:spPr>
        <p:txBody>
          <a:bodyPr>
            <a:normAutofit/>
          </a:bodyPr>
          <a:lstStyle/>
          <a:p>
            <a:r>
              <a:rPr lang="en-US" dirty="0"/>
              <a:t>In Prokaryotes, the genome consists of one double-stranded, circular DNA molecule </a:t>
            </a:r>
          </a:p>
          <a:p>
            <a:pPr lvl="1"/>
            <a:r>
              <a:rPr lang="en-US" dirty="0"/>
              <a:t>This resides in the nucleoid</a:t>
            </a:r>
          </a:p>
          <a:p>
            <a:pPr marL="457200" lvl="1" indent="0">
              <a:buNone/>
            </a:pPr>
            <a:endParaRPr lang="en-US" dirty="0"/>
          </a:p>
          <a:p>
            <a:r>
              <a:rPr lang="en-US" dirty="0"/>
              <a:t>Additional smaller loops of DNA called </a:t>
            </a:r>
            <a:r>
              <a:rPr lang="en-US" i="1" u="sng" dirty="0"/>
              <a:t>plasmids</a:t>
            </a:r>
            <a:r>
              <a:rPr lang="en-US" dirty="0"/>
              <a:t> may be present</a:t>
            </a:r>
          </a:p>
          <a:p>
            <a:pPr lvl="1"/>
            <a:r>
              <a:rPr lang="en-US" dirty="0"/>
              <a:t>These are not necessary for normal growth but may have important info</a:t>
            </a:r>
          </a:p>
          <a:p>
            <a:pPr lvl="1"/>
            <a:r>
              <a:rPr lang="en-US" dirty="0"/>
              <a:t>Exchange of plasmids with other cells allows gene transfer in prokaryotes</a:t>
            </a:r>
          </a:p>
          <a:p>
            <a:endParaRPr lang="en-US" dirty="0"/>
          </a:p>
          <a:p>
            <a:endParaRPr lang="en-US" dirty="0"/>
          </a:p>
        </p:txBody>
      </p:sp>
    </p:spTree>
    <p:extLst>
      <p:ext uri="{BB962C8B-B14F-4D97-AF65-F5344CB8AC3E}">
        <p14:creationId xmlns:p14="http://schemas.microsoft.com/office/powerpoint/2010/main" val="272595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137"/>
            <a:ext cx="4697145" cy="1903288"/>
          </a:xfrm>
        </p:spPr>
        <p:txBody>
          <a:bodyPr/>
          <a:lstStyle/>
          <a:p>
            <a:pPr algn="ctr"/>
            <a:r>
              <a:rPr lang="en-US" b="1" dirty="0">
                <a:solidFill>
                  <a:srgbClr val="6CB255"/>
                </a:solidFill>
                <a:latin typeface="Arial" charset="0"/>
              </a:rPr>
              <a:t>How Positive Regulators Work</a:t>
            </a:r>
          </a:p>
        </p:txBody>
      </p:sp>
      <p:pic>
        <p:nvPicPr>
          <p:cNvPr id="4" name="Content Placeholder 3"/>
          <p:cNvPicPr>
            <a:picLocks noGrp="1" noChangeAspect="1"/>
          </p:cNvPicPr>
          <p:nvPr>
            <p:ph idx="1"/>
          </p:nvPr>
        </p:nvPicPr>
        <p:blipFill>
          <a:blip r:embed="rId2"/>
          <a:stretch>
            <a:fillRect/>
          </a:stretch>
        </p:blipFill>
        <p:spPr>
          <a:xfrm>
            <a:off x="5185117" y="193137"/>
            <a:ext cx="3499338" cy="6548397"/>
          </a:xfrm>
          <a:prstGeom prst="rect">
            <a:avLst/>
          </a:prstGeom>
        </p:spPr>
      </p:pic>
    </p:spTree>
    <p:extLst>
      <p:ext uri="{BB962C8B-B14F-4D97-AF65-F5344CB8AC3E}">
        <p14:creationId xmlns:p14="http://schemas.microsoft.com/office/powerpoint/2010/main" val="2421759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83" y="154398"/>
            <a:ext cx="7753819" cy="608244"/>
          </a:xfrm>
        </p:spPr>
        <p:txBody>
          <a:bodyPr>
            <a:normAutofit fontScale="90000"/>
          </a:bodyPr>
          <a:lstStyle/>
          <a:p>
            <a:r>
              <a:rPr lang="en-US" b="1" dirty="0">
                <a:solidFill>
                  <a:srgbClr val="6CB255"/>
                </a:solidFill>
              </a:rPr>
              <a:t>Negative Regulatory Molecules </a:t>
            </a:r>
          </a:p>
        </p:txBody>
      </p:sp>
      <p:sp>
        <p:nvSpPr>
          <p:cNvPr id="3" name="Content Placeholder 2"/>
          <p:cNvSpPr>
            <a:spLocks noGrp="1"/>
          </p:cNvSpPr>
          <p:nvPr>
            <p:ph idx="1"/>
          </p:nvPr>
        </p:nvSpPr>
        <p:spPr>
          <a:xfrm>
            <a:off x="193433" y="863150"/>
            <a:ext cx="8321917" cy="1550619"/>
          </a:xfrm>
        </p:spPr>
        <p:txBody>
          <a:bodyPr/>
          <a:lstStyle/>
          <a:p>
            <a:r>
              <a:rPr lang="en-US" dirty="0"/>
              <a:t>The best understood are retinoblastoma protein (</a:t>
            </a:r>
            <a:r>
              <a:rPr lang="en-US" dirty="0" err="1"/>
              <a:t>Rb</a:t>
            </a:r>
            <a:r>
              <a:rPr lang="en-US" dirty="0"/>
              <a:t>), p53, and p21 </a:t>
            </a:r>
          </a:p>
          <a:p>
            <a:r>
              <a:rPr lang="en-US" dirty="0"/>
              <a:t>These act primarily at the G</a:t>
            </a:r>
            <a:r>
              <a:rPr lang="en-US" baseline="-25000" dirty="0"/>
              <a:t>1</a:t>
            </a:r>
            <a:r>
              <a:rPr lang="en-US" dirty="0"/>
              <a:t> checkpoint</a:t>
            </a:r>
          </a:p>
        </p:txBody>
      </p:sp>
      <p:pic>
        <p:nvPicPr>
          <p:cNvPr id="6" name="Picture 5"/>
          <p:cNvPicPr>
            <a:picLocks noChangeAspect="1"/>
          </p:cNvPicPr>
          <p:nvPr/>
        </p:nvPicPr>
        <p:blipFill>
          <a:blip r:embed="rId2"/>
          <a:stretch>
            <a:fillRect/>
          </a:stretch>
        </p:blipFill>
        <p:spPr>
          <a:xfrm>
            <a:off x="-560982" y="2514277"/>
            <a:ext cx="9983257" cy="4331360"/>
          </a:xfrm>
          <a:prstGeom prst="rect">
            <a:avLst/>
          </a:prstGeom>
        </p:spPr>
      </p:pic>
    </p:spTree>
    <p:extLst>
      <p:ext uri="{BB962C8B-B14F-4D97-AF65-F5344CB8AC3E}">
        <p14:creationId xmlns:p14="http://schemas.microsoft.com/office/powerpoint/2010/main" val="3784688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966" y="0"/>
            <a:ext cx="7886700" cy="958855"/>
          </a:xfrm>
        </p:spPr>
        <p:txBody>
          <a:bodyPr/>
          <a:lstStyle/>
          <a:p>
            <a:r>
              <a:rPr lang="en-US" b="1" dirty="0">
                <a:solidFill>
                  <a:srgbClr val="6CB255"/>
                </a:solidFill>
                <a:latin typeface="Arial" charset="0"/>
              </a:rPr>
              <a:t>Cancer and the Cell Cycle </a:t>
            </a:r>
          </a:p>
        </p:txBody>
      </p:sp>
      <p:sp>
        <p:nvSpPr>
          <p:cNvPr id="3" name="Content Placeholder 2"/>
          <p:cNvSpPr>
            <a:spLocks noGrp="1"/>
          </p:cNvSpPr>
          <p:nvPr>
            <p:ph idx="1"/>
          </p:nvPr>
        </p:nvSpPr>
        <p:spPr>
          <a:xfrm>
            <a:off x="251356" y="1507495"/>
            <a:ext cx="8503920" cy="4623175"/>
          </a:xfrm>
        </p:spPr>
        <p:txBody>
          <a:bodyPr/>
          <a:lstStyle/>
          <a:p>
            <a:r>
              <a:rPr lang="en-US" dirty="0"/>
              <a:t>The term </a:t>
            </a:r>
            <a:r>
              <a:rPr lang="en-US" i="1" u="sng" dirty="0"/>
              <a:t>cancer</a:t>
            </a:r>
            <a:r>
              <a:rPr lang="en-US" dirty="0"/>
              <a:t> covers many different diseases characterized by uncontrolled cell growth</a:t>
            </a:r>
          </a:p>
          <a:p>
            <a:r>
              <a:rPr lang="en-US" dirty="0"/>
              <a:t>Begins with a gene mutation that results in a faulty protein that regulates cell reproduction</a:t>
            </a:r>
          </a:p>
          <a:p>
            <a:r>
              <a:rPr lang="en-US" dirty="0"/>
              <a:t>Tumors result when reproduction of mutated cells surpasses growth of normal cells</a:t>
            </a:r>
          </a:p>
          <a:p>
            <a:endParaRPr lang="en-US" dirty="0"/>
          </a:p>
        </p:txBody>
      </p:sp>
    </p:spTree>
    <p:extLst>
      <p:ext uri="{BB962C8B-B14F-4D97-AF65-F5344CB8AC3E}">
        <p14:creationId xmlns:p14="http://schemas.microsoft.com/office/powerpoint/2010/main" val="3113526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837420"/>
            <a:ext cx="10637762" cy="4615325"/>
          </a:xfrm>
          <a:prstGeom prst="rect">
            <a:avLst/>
          </a:prstGeom>
        </p:spPr>
      </p:pic>
      <p:sp>
        <p:nvSpPr>
          <p:cNvPr id="2" name="Title 1"/>
          <p:cNvSpPr>
            <a:spLocks noGrp="1"/>
          </p:cNvSpPr>
          <p:nvPr>
            <p:ph type="title"/>
          </p:nvPr>
        </p:nvSpPr>
        <p:spPr>
          <a:xfrm>
            <a:off x="400050" y="568817"/>
            <a:ext cx="7886700" cy="1064912"/>
          </a:xfrm>
        </p:spPr>
        <p:txBody>
          <a:bodyPr>
            <a:normAutofit fontScale="90000"/>
          </a:bodyPr>
          <a:lstStyle/>
          <a:p>
            <a:r>
              <a:rPr lang="en-US" sz="3600" b="1" dirty="0">
                <a:solidFill>
                  <a:srgbClr val="6CB255"/>
                </a:solidFill>
                <a:latin typeface="Arial" charset="0"/>
              </a:rPr>
              <a:t>Proto-oncogenes are normal genes that code for positive cell cycle regulators</a:t>
            </a:r>
          </a:p>
        </p:txBody>
      </p:sp>
      <p:sp>
        <p:nvSpPr>
          <p:cNvPr id="3" name="Content Placeholder 2"/>
          <p:cNvSpPr>
            <a:spLocks noGrp="1"/>
          </p:cNvSpPr>
          <p:nvPr>
            <p:ph idx="1"/>
          </p:nvPr>
        </p:nvSpPr>
        <p:spPr>
          <a:xfrm>
            <a:off x="91821" y="2184636"/>
            <a:ext cx="2468499" cy="2594628"/>
          </a:xfrm>
        </p:spPr>
        <p:txBody>
          <a:bodyPr>
            <a:normAutofit/>
          </a:bodyPr>
          <a:lstStyle/>
          <a:p>
            <a:pPr marL="0" indent="0">
              <a:buNone/>
            </a:pPr>
            <a:r>
              <a:rPr lang="en-US" sz="2400" dirty="0"/>
              <a:t>When these  genes mutate in certain ways, they become oncogenes</a:t>
            </a:r>
          </a:p>
        </p:txBody>
      </p:sp>
    </p:spTree>
    <p:extLst>
      <p:ext uri="{BB962C8B-B14F-4D97-AF65-F5344CB8AC3E}">
        <p14:creationId xmlns:p14="http://schemas.microsoft.com/office/powerpoint/2010/main" val="2382357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03" y="348693"/>
            <a:ext cx="8588502" cy="1004620"/>
          </a:xfrm>
        </p:spPr>
        <p:txBody>
          <a:bodyPr>
            <a:noAutofit/>
          </a:bodyPr>
          <a:lstStyle/>
          <a:p>
            <a:r>
              <a:rPr lang="en-US" sz="3200" b="1" dirty="0">
                <a:solidFill>
                  <a:srgbClr val="6CB255"/>
                </a:solidFill>
                <a:latin typeface="Arial" charset="0"/>
              </a:rPr>
              <a:t>Tumor suppressor genes are segments of DNA that code for negative regulator proteins</a:t>
            </a:r>
          </a:p>
        </p:txBody>
      </p:sp>
      <p:sp>
        <p:nvSpPr>
          <p:cNvPr id="3" name="Content Placeholder 2"/>
          <p:cNvSpPr>
            <a:spLocks noGrp="1"/>
          </p:cNvSpPr>
          <p:nvPr>
            <p:ph idx="1"/>
          </p:nvPr>
        </p:nvSpPr>
        <p:spPr>
          <a:xfrm>
            <a:off x="262203" y="2422346"/>
            <a:ext cx="8588502" cy="2246696"/>
          </a:xfrm>
        </p:spPr>
        <p:txBody>
          <a:bodyPr/>
          <a:lstStyle/>
          <a:p>
            <a:r>
              <a:rPr lang="en-US" dirty="0"/>
              <a:t>When activated, these can prevent uncontrolled division</a:t>
            </a:r>
          </a:p>
          <a:p>
            <a:r>
              <a:rPr lang="en-US" dirty="0"/>
              <a:t>Cells with a mutated form of a negative regulator might not be able to stop the cell cycle if there is a problem</a:t>
            </a:r>
          </a:p>
          <a:p>
            <a:endParaRPr lang="en-US" dirty="0"/>
          </a:p>
        </p:txBody>
      </p:sp>
      <p:sp>
        <p:nvSpPr>
          <p:cNvPr id="7" name="TextBox 6"/>
          <p:cNvSpPr txBox="1"/>
          <p:nvPr/>
        </p:nvSpPr>
        <p:spPr>
          <a:xfrm>
            <a:off x="0" y="6364224"/>
            <a:ext cx="3389376" cy="369332"/>
          </a:xfrm>
          <a:prstGeom prst="rect">
            <a:avLst/>
          </a:prstGeom>
          <a:noFill/>
        </p:spPr>
        <p:txBody>
          <a:bodyPr wrap="square" rtlCol="0">
            <a:spAutoFit/>
          </a:bodyPr>
          <a:lstStyle/>
          <a:p>
            <a:r>
              <a:rPr lang="en-US" dirty="0">
                <a:latin typeface="Arial" charset="0"/>
              </a:rPr>
              <a:t>Example: Cervical cancer</a:t>
            </a:r>
          </a:p>
        </p:txBody>
      </p:sp>
    </p:spTree>
    <p:extLst>
      <p:ext uri="{BB962C8B-B14F-4D97-AF65-F5344CB8AC3E}">
        <p14:creationId xmlns:p14="http://schemas.microsoft.com/office/powerpoint/2010/main" val="4129110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B255"/>
                </a:solidFill>
              </a:rPr>
              <a:t>Prokaryotic Cell Division </a:t>
            </a:r>
          </a:p>
        </p:txBody>
      </p:sp>
      <p:sp>
        <p:nvSpPr>
          <p:cNvPr id="3" name="Content Placeholder 2"/>
          <p:cNvSpPr>
            <a:spLocks noGrp="1"/>
          </p:cNvSpPr>
          <p:nvPr>
            <p:ph idx="1"/>
          </p:nvPr>
        </p:nvSpPr>
        <p:spPr>
          <a:xfrm>
            <a:off x="97537" y="1825625"/>
            <a:ext cx="8912114" cy="4351338"/>
          </a:xfrm>
        </p:spPr>
        <p:txBody>
          <a:bodyPr/>
          <a:lstStyle/>
          <a:p>
            <a:r>
              <a:rPr lang="en-US" dirty="0"/>
              <a:t>Prokaryotes, such as bacteria, propagate by </a:t>
            </a:r>
            <a:r>
              <a:rPr lang="en-US" b="1" i="1" dirty="0"/>
              <a:t>binary fission</a:t>
            </a:r>
          </a:p>
          <a:p>
            <a:r>
              <a:rPr lang="en-US" dirty="0"/>
              <a:t>This is the only way they produce new individuals</a:t>
            </a:r>
          </a:p>
        </p:txBody>
      </p:sp>
      <p:sp>
        <p:nvSpPr>
          <p:cNvPr id="6" name="Rounded Rectangle 5"/>
          <p:cNvSpPr/>
          <p:nvPr/>
        </p:nvSpPr>
        <p:spPr>
          <a:xfrm>
            <a:off x="1987296" y="6047146"/>
            <a:ext cx="1328928" cy="5286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652031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880" y="0"/>
            <a:ext cx="5213505" cy="6858000"/>
          </a:xfrm>
          <a:prstGeom prst="rect">
            <a:avLst/>
          </a:prstGeom>
        </p:spPr>
      </p:pic>
    </p:spTree>
    <p:extLst>
      <p:ext uri="{BB962C8B-B14F-4D97-AF65-F5344CB8AC3E}">
        <p14:creationId xmlns:p14="http://schemas.microsoft.com/office/powerpoint/2010/main" val="66400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4320936" y="2245381"/>
            <a:ext cx="5206547" cy="3490013"/>
          </a:xfrm>
          <a:prstGeom prst="rect">
            <a:avLst/>
          </a:prstGeom>
        </p:spPr>
      </p:pic>
      <p:sp>
        <p:nvSpPr>
          <p:cNvPr id="2" name="Title 1"/>
          <p:cNvSpPr>
            <a:spLocks noGrp="1"/>
          </p:cNvSpPr>
          <p:nvPr>
            <p:ph type="title"/>
          </p:nvPr>
        </p:nvSpPr>
        <p:spPr>
          <a:xfrm>
            <a:off x="628650" y="365127"/>
            <a:ext cx="7886700" cy="813042"/>
          </a:xfrm>
        </p:spPr>
        <p:txBody>
          <a:bodyPr/>
          <a:lstStyle/>
          <a:p>
            <a:pPr algn="ctr"/>
            <a:r>
              <a:rPr lang="en-US" b="1" dirty="0">
                <a:solidFill>
                  <a:srgbClr val="6CB255"/>
                </a:solidFill>
                <a:latin typeface="Arial" charset="0"/>
              </a:rPr>
              <a:t>The Eukaryotic Genome</a:t>
            </a:r>
          </a:p>
        </p:txBody>
      </p:sp>
      <p:sp>
        <p:nvSpPr>
          <p:cNvPr id="3" name="Content Placeholder 2"/>
          <p:cNvSpPr>
            <a:spLocks noGrp="1"/>
          </p:cNvSpPr>
          <p:nvPr>
            <p:ph idx="1"/>
          </p:nvPr>
        </p:nvSpPr>
        <p:spPr>
          <a:xfrm>
            <a:off x="628651" y="1385919"/>
            <a:ext cx="4031273" cy="5207741"/>
          </a:xfrm>
        </p:spPr>
        <p:txBody>
          <a:bodyPr/>
          <a:lstStyle/>
          <a:p>
            <a:r>
              <a:rPr lang="en-US" sz="3600" dirty="0"/>
              <a:t>Consists of several double-stranded DNA molecules in the form of chromosomes</a:t>
            </a:r>
          </a:p>
          <a:p>
            <a:pPr marL="0" indent="0">
              <a:buNone/>
            </a:pPr>
            <a:endParaRPr lang="en-US" dirty="0"/>
          </a:p>
        </p:txBody>
      </p:sp>
    </p:spTree>
    <p:extLst>
      <p:ext uri="{BB962C8B-B14F-4D97-AF65-F5344CB8AC3E}">
        <p14:creationId xmlns:p14="http://schemas.microsoft.com/office/powerpoint/2010/main" val="428142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03936" y="954213"/>
            <a:ext cx="3411415" cy="5814598"/>
          </a:xfrm>
          <a:prstGeom prst="rect">
            <a:avLst/>
          </a:prstGeom>
        </p:spPr>
      </p:pic>
      <p:sp>
        <p:nvSpPr>
          <p:cNvPr id="2" name="Title 1"/>
          <p:cNvSpPr>
            <a:spLocks noGrp="1"/>
          </p:cNvSpPr>
          <p:nvPr>
            <p:ph type="title"/>
          </p:nvPr>
        </p:nvSpPr>
        <p:spPr>
          <a:xfrm>
            <a:off x="628650" y="365128"/>
            <a:ext cx="7886700" cy="662781"/>
          </a:xfrm>
        </p:spPr>
        <p:txBody>
          <a:bodyPr>
            <a:normAutofit fontScale="90000"/>
          </a:bodyPr>
          <a:lstStyle/>
          <a:p>
            <a:pPr algn="ctr"/>
            <a:r>
              <a:rPr lang="en-US" b="1" dirty="0">
                <a:solidFill>
                  <a:srgbClr val="6CB255"/>
                </a:solidFill>
                <a:latin typeface="Arial" charset="0"/>
              </a:rPr>
              <a:t>Eukaryotic chromosomes</a:t>
            </a:r>
          </a:p>
        </p:txBody>
      </p:sp>
      <p:sp>
        <p:nvSpPr>
          <p:cNvPr id="3" name="Content Placeholder 2"/>
          <p:cNvSpPr>
            <a:spLocks noGrp="1"/>
          </p:cNvSpPr>
          <p:nvPr>
            <p:ph idx="1"/>
          </p:nvPr>
        </p:nvSpPr>
        <p:spPr>
          <a:xfrm>
            <a:off x="158262" y="1336432"/>
            <a:ext cx="5103934" cy="5506074"/>
          </a:xfrm>
        </p:spPr>
        <p:txBody>
          <a:bodyPr>
            <a:normAutofit/>
          </a:bodyPr>
          <a:lstStyle/>
          <a:p>
            <a:r>
              <a:rPr lang="en-US" sz="3200" dirty="0"/>
              <a:t>The number of DNA molecules (chromosomes) in the cell nucleus varies among species </a:t>
            </a:r>
          </a:p>
          <a:p>
            <a:pPr marL="0" indent="0">
              <a:buNone/>
            </a:pPr>
            <a:endParaRPr lang="en-US" sz="3200" dirty="0"/>
          </a:p>
          <a:p>
            <a:r>
              <a:rPr lang="en-US" sz="3200" dirty="0"/>
              <a:t>Within a species, chromosome number is consistent, but may vary with developmental stage or specific cell type</a:t>
            </a:r>
          </a:p>
        </p:txBody>
      </p:sp>
    </p:spTree>
    <p:extLst>
      <p:ext uri="{BB962C8B-B14F-4D97-AF65-F5344CB8AC3E}">
        <p14:creationId xmlns:p14="http://schemas.microsoft.com/office/powerpoint/2010/main" val="369449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365128"/>
            <a:ext cx="8381238" cy="1094397"/>
          </a:xfrm>
        </p:spPr>
        <p:txBody>
          <a:bodyPr>
            <a:normAutofit fontScale="90000"/>
          </a:bodyPr>
          <a:lstStyle/>
          <a:p>
            <a:r>
              <a:rPr lang="en-US" b="1" dirty="0">
                <a:solidFill>
                  <a:srgbClr val="6CB255"/>
                </a:solidFill>
              </a:rPr>
              <a:t>Somatic Cells and </a:t>
            </a:r>
            <a:br>
              <a:rPr lang="en-US" b="1" dirty="0">
                <a:solidFill>
                  <a:srgbClr val="6CB255"/>
                </a:solidFill>
              </a:rPr>
            </a:br>
            <a:r>
              <a:rPr lang="en-US" b="1" dirty="0">
                <a:solidFill>
                  <a:srgbClr val="6CB255"/>
                </a:solidFill>
              </a:rPr>
              <a:t>Reproductive Cells</a:t>
            </a:r>
          </a:p>
        </p:txBody>
      </p:sp>
      <p:sp>
        <p:nvSpPr>
          <p:cNvPr id="3" name="Content Placeholder 2"/>
          <p:cNvSpPr>
            <a:spLocks noGrp="1"/>
          </p:cNvSpPr>
          <p:nvPr>
            <p:ph idx="1"/>
          </p:nvPr>
        </p:nvSpPr>
        <p:spPr>
          <a:xfrm>
            <a:off x="351692" y="1764325"/>
            <a:ext cx="8658196" cy="4642339"/>
          </a:xfrm>
        </p:spPr>
        <p:txBody>
          <a:bodyPr/>
          <a:lstStyle/>
          <a:p>
            <a:r>
              <a:rPr lang="en-US" b="1" dirty="0"/>
              <a:t>Somatic</a:t>
            </a:r>
            <a:r>
              <a:rPr lang="en-US" dirty="0"/>
              <a:t> cells typically have 2 matched sets of chromosomes which makes them </a:t>
            </a:r>
            <a:r>
              <a:rPr lang="en-US" b="1" i="1" u="sng" dirty="0"/>
              <a:t>diploid</a:t>
            </a:r>
            <a:r>
              <a:rPr lang="en-US" dirty="0"/>
              <a:t> (2n)</a:t>
            </a:r>
          </a:p>
          <a:p>
            <a:pPr marL="0" indent="0">
              <a:buNone/>
            </a:pPr>
            <a:endParaRPr lang="en-US" dirty="0"/>
          </a:p>
          <a:p>
            <a:r>
              <a:rPr lang="en-US" b="1" dirty="0"/>
              <a:t>Gametes</a:t>
            </a:r>
            <a:r>
              <a:rPr lang="en-US" dirty="0"/>
              <a:t> (eggs and sperm cells) have half the number of chromosomes and are </a:t>
            </a:r>
            <a:r>
              <a:rPr lang="en-US" b="1" i="1" u="sng" dirty="0"/>
              <a:t>haploid</a:t>
            </a:r>
            <a:r>
              <a:rPr lang="en-US" dirty="0"/>
              <a:t> (1n)  </a:t>
            </a:r>
          </a:p>
          <a:p>
            <a:endParaRPr lang="en-US" dirty="0"/>
          </a:p>
        </p:txBody>
      </p:sp>
    </p:spTree>
    <p:extLst>
      <p:ext uri="{BB962C8B-B14F-4D97-AF65-F5344CB8AC3E}">
        <p14:creationId xmlns:p14="http://schemas.microsoft.com/office/powerpoint/2010/main" val="2571977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704" y="504802"/>
            <a:ext cx="7886700" cy="1024059"/>
          </a:xfrm>
        </p:spPr>
        <p:txBody>
          <a:bodyPr>
            <a:normAutofit fontScale="90000"/>
          </a:bodyPr>
          <a:lstStyle/>
          <a:p>
            <a:r>
              <a:rPr lang="en-US" b="1" dirty="0">
                <a:solidFill>
                  <a:srgbClr val="6CB255"/>
                </a:solidFill>
                <a:latin typeface="Arial" charset="0"/>
              </a:rPr>
              <a:t>Arranging the chromosomes by size produces a </a:t>
            </a:r>
            <a:r>
              <a:rPr lang="en-US" b="1" i="1" dirty="0">
                <a:solidFill>
                  <a:srgbClr val="6CB255"/>
                </a:solidFill>
                <a:latin typeface="Arial" charset="0"/>
              </a:rPr>
              <a:t>karyotype</a:t>
            </a:r>
            <a:r>
              <a:rPr lang="en-US" b="1" dirty="0">
                <a:solidFill>
                  <a:srgbClr val="6CB255"/>
                </a:solidFill>
                <a:latin typeface="Arial" charset="0"/>
              </a:rPr>
              <a:t> </a:t>
            </a:r>
          </a:p>
        </p:txBody>
      </p:sp>
      <p:sp>
        <p:nvSpPr>
          <p:cNvPr id="3" name="Content Placeholder 2"/>
          <p:cNvSpPr>
            <a:spLocks noGrp="1"/>
          </p:cNvSpPr>
          <p:nvPr>
            <p:ph idx="1"/>
          </p:nvPr>
        </p:nvSpPr>
        <p:spPr>
          <a:xfrm>
            <a:off x="380597" y="2165375"/>
            <a:ext cx="8307674" cy="4481611"/>
          </a:xfrm>
        </p:spPr>
        <p:txBody>
          <a:bodyPr>
            <a:noAutofit/>
          </a:bodyPr>
          <a:lstStyle/>
          <a:p>
            <a:r>
              <a:rPr lang="en-US" sz="3200" dirty="0"/>
              <a:t>Chromosomes (homologs) that pair in reproduction of diploid cells are described as </a:t>
            </a:r>
            <a:r>
              <a:rPr lang="en-US" sz="3200" i="1" u="sng" dirty="0"/>
              <a:t>homologous</a:t>
            </a:r>
          </a:p>
          <a:p>
            <a:r>
              <a:rPr lang="en-US" sz="3200" dirty="0"/>
              <a:t>Some genomes have pairs that don’t match, for example X and Y chromosomes in humans</a:t>
            </a:r>
          </a:p>
          <a:p>
            <a:r>
              <a:rPr lang="en-US" sz="3200" dirty="0"/>
              <a:t>These are </a:t>
            </a:r>
            <a:r>
              <a:rPr lang="en-US" sz="3200" i="1" u="sng" dirty="0"/>
              <a:t>heterologous</a:t>
            </a:r>
            <a:r>
              <a:rPr lang="en-US" sz="3200" dirty="0"/>
              <a:t> pairs</a:t>
            </a:r>
          </a:p>
        </p:txBody>
      </p:sp>
    </p:spTree>
    <p:extLst>
      <p:ext uri="{BB962C8B-B14F-4D97-AF65-F5344CB8AC3E}">
        <p14:creationId xmlns:p14="http://schemas.microsoft.com/office/powerpoint/2010/main" val="362089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251" y="266715"/>
            <a:ext cx="3731946" cy="5687619"/>
          </a:xfrm>
        </p:spPr>
        <p:txBody>
          <a:bodyPr>
            <a:normAutofit/>
          </a:bodyPr>
          <a:lstStyle/>
          <a:p>
            <a:pPr marL="0" indent="0">
              <a:buNone/>
            </a:pPr>
            <a:r>
              <a:rPr lang="en-US" sz="2400" dirty="0"/>
              <a:t>Eukaryotic DNA must be condensed into compact chromosomes to fit into the nucleus</a:t>
            </a:r>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236" y="144795"/>
            <a:ext cx="4035083" cy="6499044"/>
          </a:xfrm>
          <a:prstGeom prst="rect">
            <a:avLst/>
          </a:prstGeom>
        </p:spPr>
      </p:pic>
    </p:spTree>
    <p:extLst>
      <p:ext uri="{BB962C8B-B14F-4D97-AF65-F5344CB8AC3E}">
        <p14:creationId xmlns:p14="http://schemas.microsoft.com/office/powerpoint/2010/main" val="3510173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0" y="365127"/>
            <a:ext cx="8794238" cy="956288"/>
          </a:xfrm>
        </p:spPr>
        <p:txBody>
          <a:bodyPr>
            <a:normAutofit fontScale="90000"/>
          </a:bodyPr>
          <a:lstStyle/>
          <a:p>
            <a:pPr algn="ctr"/>
            <a:r>
              <a:rPr lang="en-US" sz="3600" b="1" dirty="0">
                <a:solidFill>
                  <a:srgbClr val="6CB255"/>
                </a:solidFill>
              </a:rPr>
              <a:t>Packaging is accomplished in several ways:</a:t>
            </a:r>
          </a:p>
        </p:txBody>
      </p:sp>
      <p:sp>
        <p:nvSpPr>
          <p:cNvPr id="3" name="Content Placeholder 2"/>
          <p:cNvSpPr>
            <a:spLocks noGrp="1"/>
          </p:cNvSpPr>
          <p:nvPr>
            <p:ph idx="1"/>
          </p:nvPr>
        </p:nvSpPr>
        <p:spPr>
          <a:xfrm>
            <a:off x="193433" y="1321414"/>
            <a:ext cx="8104577" cy="5413494"/>
          </a:xfrm>
        </p:spPr>
        <p:txBody>
          <a:bodyPr>
            <a:normAutofit/>
          </a:bodyPr>
          <a:lstStyle/>
          <a:p>
            <a:pPr lvl="1">
              <a:spcAft>
                <a:spcPts val="1200"/>
              </a:spcAft>
            </a:pPr>
            <a:r>
              <a:rPr lang="en-US" sz="2800" dirty="0"/>
              <a:t>Short stretches of DNA wrap around a core of 8 histone proteins –like a string of beads</a:t>
            </a:r>
          </a:p>
          <a:p>
            <a:pPr lvl="1">
              <a:spcAft>
                <a:spcPts val="1200"/>
              </a:spcAft>
            </a:pPr>
            <a:r>
              <a:rPr lang="en-US" sz="2800" dirty="0">
                <a:ea typeface="Arial" charset="0"/>
                <a:cs typeface="Times New Roman" panose="02020603050405020304" pitchFamily="18" charset="0"/>
              </a:rPr>
              <a:t>The histone-DNA complex (the bead) is called a </a:t>
            </a:r>
            <a:r>
              <a:rPr lang="en-US" sz="2800" i="1" u="sng" dirty="0">
                <a:ea typeface="Arial" charset="0"/>
                <a:cs typeface="Times New Roman" panose="02020603050405020304" pitchFamily="18" charset="0"/>
              </a:rPr>
              <a:t>nucleosome</a:t>
            </a:r>
            <a:r>
              <a:rPr lang="en-US" sz="2800" dirty="0">
                <a:ea typeface="Arial" charset="0"/>
                <a:cs typeface="Times New Roman" panose="02020603050405020304" pitchFamily="18" charset="0"/>
              </a:rPr>
              <a:t> and the connecting DNA (string) is called </a:t>
            </a:r>
            <a:r>
              <a:rPr lang="en-US" sz="2800" i="1" u="sng" dirty="0">
                <a:ea typeface="Arial" charset="0"/>
                <a:cs typeface="Times New Roman" panose="02020603050405020304" pitchFamily="18" charset="0"/>
              </a:rPr>
              <a:t>linker DNA</a:t>
            </a:r>
            <a:endParaRPr lang="en-US" sz="2800" u="sng" dirty="0"/>
          </a:p>
          <a:p>
            <a:pPr lvl="1">
              <a:spcAft>
                <a:spcPts val="1200"/>
              </a:spcAft>
            </a:pPr>
            <a:r>
              <a:rPr lang="en-US" sz="2800" dirty="0"/>
              <a:t>This structure coils to form a </a:t>
            </a:r>
            <a:r>
              <a:rPr lang="en-US" sz="2800" i="1" u="sng" dirty="0"/>
              <a:t>chromatin</a:t>
            </a:r>
            <a:r>
              <a:rPr lang="en-US" sz="2800" dirty="0"/>
              <a:t> fiber</a:t>
            </a:r>
          </a:p>
          <a:p>
            <a:pPr lvl="1">
              <a:spcAft>
                <a:spcPts val="1200"/>
              </a:spcAft>
            </a:pPr>
            <a:r>
              <a:rPr lang="en-US" sz="2800" dirty="0"/>
              <a:t>Fibrous proteins further pack each chromosome</a:t>
            </a:r>
          </a:p>
          <a:p>
            <a:endParaRPr lang="en-US" dirty="0"/>
          </a:p>
        </p:txBody>
      </p:sp>
    </p:spTree>
    <p:extLst>
      <p:ext uri="{BB962C8B-B14F-4D97-AF65-F5344CB8AC3E}">
        <p14:creationId xmlns:p14="http://schemas.microsoft.com/office/powerpoint/2010/main" val="14013246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id="{6141AF9C-D294-4A8D-94D6-E526B3337E2C}" vid="{45E22665-32C8-4E38-8DDC-86F46AE3BEC6}"/>
    </a:ext>
  </a:extLst>
</a:theme>
</file>

<file path=ppt/theme/theme2.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972</TotalTime>
  <Words>1207</Words>
  <Application>Microsoft Macintosh PowerPoint</Application>
  <PresentationFormat>On-screen Show (4:3)</PresentationFormat>
  <Paragraphs>133</Paragraphs>
  <Slides>36</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36</vt:i4>
      </vt:variant>
    </vt:vector>
  </HeadingPairs>
  <TitlesOfParts>
    <vt:vector size="40" baseType="lpstr">
      <vt:lpstr>Arial</vt:lpstr>
      <vt:lpstr>Arial Black</vt:lpstr>
      <vt:lpstr>default</vt:lpstr>
      <vt:lpstr>Essential</vt:lpstr>
      <vt:lpstr>PowerPoint Presentation</vt:lpstr>
      <vt:lpstr>Cell division has two functions</vt:lpstr>
      <vt:lpstr>The cell’s DNA makes up its genome</vt:lpstr>
      <vt:lpstr>The Eukaryotic Genome</vt:lpstr>
      <vt:lpstr>Eukaryotic chromosomes</vt:lpstr>
      <vt:lpstr>Somatic Cells and  Reproductive Cells</vt:lpstr>
      <vt:lpstr>Arranging the chromosomes by size produces a karyotype </vt:lpstr>
      <vt:lpstr>PowerPoint Presentation</vt:lpstr>
      <vt:lpstr>Packaging is accomplished in several ways:</vt:lpstr>
      <vt:lpstr>Chromosome Packaging</vt:lpstr>
      <vt:lpstr>The Cell Cycle  An ordered series of events in the life of a cell </vt:lpstr>
      <vt:lpstr>The Cell Cycle has 2 major phases</vt:lpstr>
      <vt:lpstr>Interphase occurs in 3 stages</vt:lpstr>
      <vt:lpstr>The Mitotic Phase involves several steps</vt:lpstr>
      <vt:lpstr>Karyokinesis (Mitosis)</vt:lpstr>
      <vt:lpstr>Mitosis begins with Prophase</vt:lpstr>
      <vt:lpstr>Prometaphase</vt:lpstr>
      <vt:lpstr>Cytokinesis</vt:lpstr>
      <vt:lpstr>Metaphase</vt:lpstr>
      <vt:lpstr>Anaphase</vt:lpstr>
      <vt:lpstr>Telophase</vt:lpstr>
      <vt:lpstr> Cytokinesis differs between plants  and animals   </vt:lpstr>
      <vt:lpstr>Regulation at Internal Checkpoints</vt:lpstr>
      <vt:lpstr>Control of the Cell Cycle </vt:lpstr>
      <vt:lpstr>G1 Checkpoint determines whether all conditions are favorable for cell division</vt:lpstr>
      <vt:lpstr>The G2 Checkpoint</vt:lpstr>
      <vt:lpstr>The M checkpoint </vt:lpstr>
      <vt:lpstr>Two groups of intracellular molecules regulate the cell cycle</vt:lpstr>
      <vt:lpstr>Cylins and cyclin-dependent kinases (Cdks)</vt:lpstr>
      <vt:lpstr>How Positive Regulators Work</vt:lpstr>
      <vt:lpstr>Negative Regulatory Molecules </vt:lpstr>
      <vt:lpstr>Cancer and the Cell Cycle </vt:lpstr>
      <vt:lpstr>Proto-oncogenes are normal genes that code for positive cell cycle regulators</vt:lpstr>
      <vt:lpstr>Tumor suppressor genes are segments of DNA that code for negative regulator proteins</vt:lpstr>
      <vt:lpstr>Prokaryotic Cell Division </vt:lpstr>
      <vt:lpstr>PowerPoint Presentation</vt:lpstr>
    </vt:vector>
  </TitlesOfParts>
  <Company>Valdosta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 Blackmore</dc:creator>
  <cp:lastModifiedBy>Marc Jeannott</cp:lastModifiedBy>
  <cp:revision>101</cp:revision>
  <dcterms:created xsi:type="dcterms:W3CDTF">2015-07-28T17:37:12Z</dcterms:created>
  <dcterms:modified xsi:type="dcterms:W3CDTF">2021-07-07T19:04:43Z</dcterms:modified>
</cp:coreProperties>
</file>