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9/23/2023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9/23/2023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reenit.co.in/impacts-of-e-waste-on-health.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isu.ut.ee/waste/book/11-definition-and-classification-wast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o.org/save-food/resources/keyfindings/e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rida.no/resources/6907"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108758" y="1128642"/>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619997" y="880023"/>
            <a:ext cx="10515600" cy="953440"/>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b="1" dirty="0"/>
            </a:br>
            <a:endParaRPr lang="en-US" b="1" dirty="0"/>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417821" y="816637"/>
            <a:ext cx="8182241" cy="580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5 Learning Objectives</a:t>
            </a:r>
          </a:p>
          <a:p>
            <a:pPr marL="0" indent="0">
              <a:lnSpc>
                <a:spcPct val="100000"/>
              </a:lnSpc>
              <a:buNone/>
            </a:pPr>
            <a:r>
              <a:rPr lang="en-US" sz="2400" i="1" dirty="0"/>
              <a:t>After completing this chapter, you will be able to:</a:t>
            </a:r>
          </a:p>
          <a:p>
            <a:r>
              <a:rPr lang="en-US" sz="2200" dirty="0"/>
              <a:t>Critique biodegradable and non-biodegradable substances that are constantly being added to the environment.</a:t>
            </a:r>
          </a:p>
          <a:p>
            <a:pPr>
              <a:lnSpc>
                <a:spcPct val="100000"/>
              </a:lnSpc>
              <a:spcBef>
                <a:spcPts val="0"/>
              </a:spcBef>
            </a:pPr>
            <a:r>
              <a:rPr lang="en-US" sz="2200" dirty="0"/>
              <a:t>Explain the amount of biodegradable waste produced by humans from agriculture and non-agricultural sources.</a:t>
            </a:r>
          </a:p>
          <a:p>
            <a:pPr>
              <a:lnSpc>
                <a:spcPct val="100000"/>
              </a:lnSpc>
              <a:spcBef>
                <a:spcPts val="0"/>
              </a:spcBef>
            </a:pPr>
            <a:r>
              <a:rPr lang="en-US" sz="2200" dirty="0"/>
              <a:t>Describe different kinds of non-biodegradable substances that are increasing in our environment.</a:t>
            </a:r>
          </a:p>
          <a:p>
            <a:pPr>
              <a:lnSpc>
                <a:spcPct val="100000"/>
              </a:lnSpc>
              <a:spcBef>
                <a:spcPts val="0"/>
              </a:spcBef>
            </a:pPr>
            <a:r>
              <a:rPr lang="en-US" sz="2200" dirty="0"/>
              <a:t>Explain the importance of plastic pollution as nanoplastics are creating different levels of pollutants in our environment.</a:t>
            </a:r>
          </a:p>
          <a:p>
            <a:pPr>
              <a:lnSpc>
                <a:spcPct val="100000"/>
              </a:lnSpc>
              <a:spcBef>
                <a:spcPts val="0"/>
              </a:spcBef>
            </a:pPr>
            <a:r>
              <a:rPr lang="en-US" sz="2200" dirty="0"/>
              <a:t>Explain environmental pollutants in terms of organic and inorganic substances and cumbersome metal generation.</a:t>
            </a:r>
          </a:p>
          <a:p>
            <a:pPr>
              <a:lnSpc>
                <a:spcPct val="100000"/>
              </a:lnSpc>
              <a:spcBef>
                <a:spcPts val="0"/>
              </a:spcBef>
            </a:pPr>
            <a:r>
              <a:rPr lang="en-US" sz="2200" dirty="0"/>
              <a:t>Describe how municipality waste is becoming an environmental hazard.</a:t>
            </a:r>
          </a:p>
          <a:p>
            <a:pPr>
              <a:lnSpc>
                <a:spcPct val="100000"/>
              </a:lnSpc>
              <a:spcBef>
                <a:spcPts val="0"/>
              </a:spcBef>
            </a:pPr>
            <a:r>
              <a:rPr lang="en-US" sz="2200" dirty="0"/>
              <a:t>Examine overall waste management strategies taken by the government and non-profit organizations.</a:t>
            </a:r>
          </a:p>
          <a:p>
            <a:pPr marL="0" indent="0">
              <a:lnSpc>
                <a:spcPct val="100000"/>
              </a:lnSpc>
              <a:spcBef>
                <a:spcPts val="0"/>
              </a:spcBef>
              <a:buNone/>
            </a:pPr>
            <a:r>
              <a:rPr lang="en-US" sz="2200" dirty="0"/>
              <a:t> </a:t>
            </a:r>
          </a:p>
          <a:p>
            <a:pPr>
              <a:lnSpc>
                <a:spcPct val="100000"/>
              </a:lnSpc>
              <a:spcBef>
                <a:spcPts val="0"/>
              </a:spcBef>
            </a:pPr>
            <a:endParaRPr lang="en-US" sz="2200" dirty="0"/>
          </a:p>
          <a:p>
            <a:pPr>
              <a:lnSpc>
                <a:spcPct val="100000"/>
              </a:lnSpc>
              <a:spcBef>
                <a:spcPts val="0"/>
              </a:spcBef>
            </a:pPr>
            <a:endParaRPr lang="en-US" sz="2200" dirty="0"/>
          </a:p>
          <a:p>
            <a:pPr>
              <a:lnSpc>
                <a:spcPct val="100000"/>
              </a:lnSpc>
              <a:spcBef>
                <a:spcPts val="0"/>
              </a:spcBef>
            </a:pPr>
            <a:endParaRPr lang="en-US" sz="2200" dirty="0"/>
          </a:p>
          <a:p>
            <a:pPr marL="0" indent="0">
              <a:lnSpc>
                <a:spcPct val="100000"/>
              </a:lnSpc>
              <a:spcBef>
                <a:spcPts val="0"/>
              </a:spcBef>
              <a:buNone/>
            </a:pPr>
            <a:endParaRPr lang="en-US" sz="2200" dirty="0"/>
          </a:p>
          <a:p>
            <a:pPr marL="0" indent="0">
              <a:buNone/>
            </a:pPr>
            <a:endParaRPr lang="en-US" altLang="en-US" sz="3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49D3D5-782F-476D-8AFC-180CCD917F4C}"/>
              </a:ext>
            </a:extLst>
          </p:cNvPr>
          <p:cNvSpPr txBox="1"/>
          <p:nvPr/>
        </p:nvSpPr>
        <p:spPr>
          <a:xfrm>
            <a:off x="307649" y="172137"/>
            <a:ext cx="10101129"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latin typeface="+mj-lt"/>
              </a:rPr>
              <a:t>Biodegradable and Non-Biodegradable Waste</a:t>
            </a: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EBC7B-1053-48E2-9917-9795D5447FC7}"/>
              </a:ext>
            </a:extLst>
          </p:cNvPr>
          <p:cNvSpPr>
            <a:spLocks noGrp="1"/>
          </p:cNvSpPr>
          <p:nvPr>
            <p:ph idx="1"/>
          </p:nvPr>
        </p:nvSpPr>
        <p:spPr>
          <a:xfrm>
            <a:off x="335560" y="411061"/>
            <a:ext cx="11018240" cy="5947793"/>
          </a:xfrm>
        </p:spPr>
        <p:txBody>
          <a:bodyPr>
            <a:normAutofit fontScale="92500" lnSpcReduction="10000"/>
          </a:bodyPr>
          <a:lstStyle/>
          <a:p>
            <a:pPr marL="0" indent="0">
              <a:buNone/>
            </a:pPr>
            <a:r>
              <a:rPr lang="en-US" sz="3000" dirty="0">
                <a:effectLst>
                  <a:outerShdw blurRad="38100" dist="38100" dir="2700000" algn="tl">
                    <a:srgbClr val="000000">
                      <a:alpha val="43137"/>
                    </a:srgbClr>
                  </a:outerShdw>
                </a:effectLst>
              </a:rPr>
              <a:t>Heavy Metal Control Strategies </a:t>
            </a:r>
          </a:p>
          <a:p>
            <a:pPr>
              <a:buClr>
                <a:schemeClr val="tx1"/>
              </a:buClr>
            </a:pPr>
            <a:r>
              <a:rPr lang="en-US" b="1" dirty="0">
                <a:solidFill>
                  <a:schemeClr val="accent4">
                    <a:lumMod val="50000"/>
                  </a:schemeClr>
                </a:solidFill>
              </a:rPr>
              <a:t>Heavy metal </a:t>
            </a:r>
            <a:r>
              <a:rPr lang="en-US" dirty="0"/>
              <a:t>can cause potential risks to human and environmental health. Process control is the primary step to mitigate the disposal of these metals. A downstream control of mitigating steps can reduce the amount of heavy metal in municipal solid waste compost, including separation, advanced mechanical separation, and final product screening to remove heavy metal particles.</a:t>
            </a:r>
          </a:p>
          <a:p>
            <a:pPr marL="0" indent="0">
              <a:buNone/>
            </a:pPr>
            <a:r>
              <a:rPr lang="en-US" dirty="0"/>
              <a:t> </a:t>
            </a:r>
          </a:p>
          <a:p>
            <a:pPr>
              <a:buClr>
                <a:schemeClr val="tx1"/>
              </a:buClr>
            </a:pPr>
            <a:r>
              <a:rPr lang="en-US" b="1" dirty="0">
                <a:solidFill>
                  <a:schemeClr val="accent4">
                    <a:lumMod val="50000"/>
                  </a:schemeClr>
                </a:solidFill>
              </a:rPr>
              <a:t>Source Separation Strategies</a:t>
            </a:r>
            <a:r>
              <a:rPr lang="en-US" b="1" dirty="0"/>
              <a:t>: </a:t>
            </a:r>
            <a:r>
              <a:rPr lang="en-US" dirty="0"/>
              <a:t>Separation is considered one of the most efficient methods of improving the disposed compost in municipal solid waste management. Metals such as lead, Zinc, Copper, and Cadmium. Chromium and Nickel can be easily separated by source separating process and are indicative of clean recycling of solid waste. </a:t>
            </a:r>
          </a:p>
          <a:p>
            <a:endParaRPr lang="en-US" dirty="0"/>
          </a:p>
          <a:p>
            <a:r>
              <a:rPr lang="en-US" dirty="0"/>
              <a:t>However, it is difficult to conclude based on studies as these solids contained a heterogeneous mixture of metals and non-metal solid waste. Source-separated waste contains fewer heavy metals than mechanically separated waste. </a:t>
            </a:r>
          </a:p>
          <a:p>
            <a:endParaRPr lang="en-US" dirty="0"/>
          </a:p>
        </p:txBody>
      </p:sp>
    </p:spTree>
    <p:extLst>
      <p:ext uri="{BB962C8B-B14F-4D97-AF65-F5344CB8AC3E}">
        <p14:creationId xmlns:p14="http://schemas.microsoft.com/office/powerpoint/2010/main" val="377764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1DE24-8EFB-424C-A91B-26FF9C1F1CEC}"/>
              </a:ext>
            </a:extLst>
          </p:cNvPr>
          <p:cNvSpPr>
            <a:spLocks noGrp="1"/>
          </p:cNvSpPr>
          <p:nvPr>
            <p:ph idx="1"/>
          </p:nvPr>
        </p:nvSpPr>
        <p:spPr>
          <a:xfrm>
            <a:off x="536197" y="374330"/>
            <a:ext cx="11543950" cy="6328474"/>
          </a:xfrm>
        </p:spPr>
        <p:txBody>
          <a:bodyPr>
            <a:normAutofit lnSpcReduction="10000"/>
          </a:bodyPr>
          <a:lstStyle/>
          <a:p>
            <a:pPr>
              <a:buClr>
                <a:schemeClr val="tx1"/>
              </a:buClr>
            </a:pPr>
            <a:r>
              <a:rPr lang="en-US" sz="2600" b="1" dirty="0">
                <a:solidFill>
                  <a:schemeClr val="accent4">
                    <a:lumMod val="50000"/>
                  </a:schemeClr>
                </a:solidFill>
              </a:rPr>
              <a:t>End-of-the-product separation strategies: </a:t>
            </a:r>
            <a:r>
              <a:rPr lang="en-US" sz="2600" dirty="0"/>
              <a:t>To reduce the harmful consequences of heavy metals in soil, countries follow their governmental legal guideline over solid waste management regulations. Table 1 lists the optimum maximum acceptable concentrations of heavy metals in selected countries. </a:t>
            </a:r>
          </a:p>
          <a:p>
            <a:endParaRPr lang="en-US" sz="3100" dirty="0"/>
          </a:p>
          <a:p>
            <a:pPr>
              <a:buClr>
                <a:schemeClr val="tx1"/>
              </a:buClr>
            </a:pPr>
            <a:r>
              <a:rPr lang="en-US" sz="2600" b="1" dirty="0">
                <a:solidFill>
                  <a:schemeClr val="accent4">
                    <a:lumMod val="50000"/>
                  </a:schemeClr>
                </a:solidFill>
              </a:rPr>
              <a:t>Biodegradable and non-biodegradable materials </a:t>
            </a:r>
            <a:r>
              <a:rPr lang="en-US" sz="2600" dirty="0"/>
              <a:t>can cause different negative impacts on human health and the environment. Biodegradable waste can cause environmental pollution if the management is not followed, whereas non-biodegradable waste leaves long-term effects on the environment and ecosystem. </a:t>
            </a:r>
          </a:p>
          <a:p>
            <a:endParaRPr lang="en-US" sz="2400" dirty="0"/>
          </a:p>
          <a:p>
            <a:r>
              <a:rPr lang="en-US" b="1" dirty="0">
                <a:solidFill>
                  <a:schemeClr val="accent4">
                    <a:lumMod val="50000"/>
                  </a:schemeClr>
                </a:solidFill>
              </a:rPr>
              <a:t>Air emissions </a:t>
            </a:r>
            <a:r>
              <a:rPr lang="en-US" dirty="0"/>
              <a:t>are generated by the waste management system's incineration plant and air from the waste landfill gases. The fumes generated from open waste burning add hazardous compounds into the air. Waste incineration or control burning practices using advanced and modern incinerators reduce the production of less or no toxic components into the air. But the old inclinators still produce many hazardous emissions like heavy metals and dioxins. </a:t>
            </a:r>
          </a:p>
          <a:p>
            <a:endParaRPr lang="en-US" sz="2400" dirty="0"/>
          </a:p>
        </p:txBody>
      </p:sp>
    </p:spTree>
    <p:extLst>
      <p:ext uri="{BB962C8B-B14F-4D97-AF65-F5344CB8AC3E}">
        <p14:creationId xmlns:p14="http://schemas.microsoft.com/office/powerpoint/2010/main" val="158751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4DF30-541F-4D4D-9115-14466ED882FE}"/>
              </a:ext>
            </a:extLst>
          </p:cNvPr>
          <p:cNvSpPr>
            <a:spLocks noGrp="1"/>
          </p:cNvSpPr>
          <p:nvPr>
            <p:ph idx="1"/>
          </p:nvPr>
        </p:nvSpPr>
        <p:spPr>
          <a:xfrm>
            <a:off x="376805" y="382718"/>
            <a:ext cx="10515600" cy="6068415"/>
          </a:xfrm>
        </p:spPr>
        <p:txBody>
          <a:bodyPr>
            <a:normAutofit/>
          </a:bodyPr>
          <a:lstStyle/>
          <a:p>
            <a:r>
              <a:rPr lang="en-US" sz="2600" dirty="0">
                <a:solidFill>
                  <a:schemeClr val="accent4">
                    <a:lumMod val="50000"/>
                  </a:schemeClr>
                </a:solidFill>
              </a:rPr>
              <a:t>Air emissions </a:t>
            </a:r>
            <a:r>
              <a:rPr lang="en-US" sz="2600" dirty="0"/>
              <a:t>are generated by the waste management system's incineration plant and air from the waste landfill gases. The fumes generated from open waste burning add hazardous compounds into the air. </a:t>
            </a:r>
          </a:p>
          <a:p>
            <a:endParaRPr lang="en-US" sz="2600" dirty="0"/>
          </a:p>
          <a:p>
            <a:r>
              <a:rPr lang="en-US" sz="2600" dirty="0">
                <a:solidFill>
                  <a:schemeClr val="accent4">
                    <a:lumMod val="50000"/>
                  </a:schemeClr>
                </a:solidFill>
              </a:rPr>
              <a:t>Waste incineration </a:t>
            </a:r>
            <a:r>
              <a:rPr lang="en-US" sz="2600" dirty="0"/>
              <a:t>or </a:t>
            </a:r>
            <a:r>
              <a:rPr lang="en-US" sz="2600" dirty="0">
                <a:solidFill>
                  <a:schemeClr val="accent4">
                    <a:lumMod val="50000"/>
                  </a:schemeClr>
                </a:solidFill>
              </a:rPr>
              <a:t>control burning practices </a:t>
            </a:r>
            <a:r>
              <a:rPr lang="en-US" sz="2600" dirty="0"/>
              <a:t>using advanced and modern incinerators reduce the production of less or no toxic components into the air. However, the old inclinators still produce many hazardous emissions like heavy metals and dioxins.</a:t>
            </a:r>
          </a:p>
          <a:p>
            <a:endParaRPr lang="en-US" sz="2600" dirty="0"/>
          </a:p>
          <a:p>
            <a:r>
              <a:rPr lang="en-US" sz="2600" dirty="0"/>
              <a:t> </a:t>
            </a:r>
            <a:r>
              <a:rPr lang="en-US" sz="2600" dirty="0">
                <a:solidFill>
                  <a:schemeClr val="accent4">
                    <a:lumMod val="50000"/>
                  </a:schemeClr>
                </a:solidFill>
              </a:rPr>
              <a:t>An enormous amount of odor-causing gas </a:t>
            </a:r>
            <a:r>
              <a:rPr lang="en-US" sz="2600" dirty="0"/>
              <a:t>is emitted from the landfill area of the waste management system that is poorly managed during the degeneration of organic matter in landfills. The primary gas produced by landfill compost from the degeneration of organic matter is methane (55%), and the carbon dioxide emission amount is 35%. </a:t>
            </a:r>
            <a:endParaRPr lang="en-US" dirty="0"/>
          </a:p>
        </p:txBody>
      </p:sp>
      <p:pic>
        <p:nvPicPr>
          <p:cNvPr id="1026" name="Picture 2" descr="Absolute Pollution Exclusion Definition">
            <a:extLst>
              <a:ext uri="{FF2B5EF4-FFF2-40B4-BE49-F238E27FC236}">
                <a16:creationId xmlns:a16="http://schemas.microsoft.com/office/drawing/2014/main" id="{A8F7856A-3A29-419F-97FA-A121EF754B9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0972799" y="5754043"/>
            <a:ext cx="1076573" cy="87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7D3E2-FB22-4B90-9150-3DAC8A2F4FB3}"/>
              </a:ext>
            </a:extLst>
          </p:cNvPr>
          <p:cNvSpPr>
            <a:spLocks noGrp="1"/>
          </p:cNvSpPr>
          <p:nvPr>
            <p:ph idx="1"/>
          </p:nvPr>
        </p:nvSpPr>
        <p:spPr>
          <a:xfrm>
            <a:off x="569753" y="528506"/>
            <a:ext cx="11023832" cy="6073629"/>
          </a:xfrm>
        </p:spPr>
        <p:txBody>
          <a:bodyPr>
            <a:normAutofit fontScale="92500" lnSpcReduction="10000"/>
          </a:bodyPr>
          <a:lstStyle/>
          <a:p>
            <a:pPr marL="0" indent="0">
              <a:buNone/>
            </a:pPr>
            <a:r>
              <a:rPr lang="en-US" sz="3500" b="1" dirty="0">
                <a:solidFill>
                  <a:schemeClr val="accent4">
                    <a:lumMod val="50000"/>
                  </a:schemeClr>
                </a:solidFill>
                <a:effectLst>
                  <a:outerShdw blurRad="38100" dist="38100" dir="2700000" algn="tl">
                    <a:srgbClr val="000000">
                      <a:alpha val="43137"/>
                    </a:srgbClr>
                  </a:outerShdw>
                </a:effectLst>
              </a:rPr>
              <a:t>Soil and groundwater </a:t>
            </a:r>
            <a:endParaRPr lang="en-US" sz="3500" dirty="0">
              <a:solidFill>
                <a:schemeClr val="accent4">
                  <a:lumMod val="50000"/>
                </a:schemeClr>
              </a:solidFill>
              <a:effectLst>
                <a:outerShdw blurRad="38100" dist="38100" dir="2700000" algn="tl">
                  <a:srgbClr val="000000">
                    <a:alpha val="43137"/>
                  </a:srgbClr>
                </a:outerShdw>
              </a:effectLst>
            </a:endParaRPr>
          </a:p>
          <a:p>
            <a:r>
              <a:rPr lang="en-US" sz="2400" dirty="0"/>
              <a:t>Hazardous substances from biodegradable and non-biodegradable waste may enter the soil. Water passes from contaminated sites, leaching hazardous compounds, fertilizers in agricultural fields, and pesticides. These contaminants also seep and carry them into the surface and groundwater. Both soil and groundwater are seriously being polluted due to mismanaged solid biowaste generated by human activities.</a:t>
            </a:r>
          </a:p>
          <a:p>
            <a:pPr marL="0" indent="0">
              <a:buNone/>
            </a:pPr>
            <a:endParaRPr lang="en-US" sz="2400" dirty="0"/>
          </a:p>
          <a:p>
            <a:pPr marL="0" indent="0">
              <a:buNone/>
            </a:pPr>
            <a:r>
              <a:rPr lang="en-US" b="1" dirty="0"/>
              <a:t> </a:t>
            </a:r>
            <a:r>
              <a:rPr lang="en-US" sz="3500" b="1" dirty="0">
                <a:solidFill>
                  <a:schemeClr val="accent4">
                    <a:lumMod val="50000"/>
                  </a:schemeClr>
                </a:solidFill>
                <a:effectLst>
                  <a:outerShdw blurRad="38100" dist="38100" dir="2700000" algn="tl">
                    <a:srgbClr val="000000">
                      <a:alpha val="43137"/>
                    </a:srgbClr>
                  </a:outerShdw>
                </a:effectLst>
              </a:rPr>
              <a:t>Marine waste </a:t>
            </a:r>
            <a:endParaRPr lang="en-US" sz="3500" dirty="0">
              <a:solidFill>
                <a:schemeClr val="accent4">
                  <a:lumMod val="50000"/>
                </a:schemeClr>
              </a:solidFill>
              <a:effectLst>
                <a:outerShdw blurRad="38100" dist="38100" dir="2700000" algn="tl">
                  <a:srgbClr val="000000">
                    <a:alpha val="43137"/>
                  </a:srgbClr>
                </a:outerShdw>
              </a:effectLst>
            </a:endParaRPr>
          </a:p>
          <a:p>
            <a:r>
              <a:rPr lang="en-US" sz="2400" dirty="0"/>
              <a:t>Marine pollution due to plastic waste constitutes a significant danger to marine ecosystems such as fisheries, mangroves, coral reefs, and coastal zones. A major waste in the marine ecosystem is deposited from land-based sources such as persistent organic pollutants, heavy metals from mining, radioactive elements in e-waste, and industrial discharge. </a:t>
            </a:r>
          </a:p>
          <a:p>
            <a:endParaRPr lang="en-US" sz="2400" dirty="0"/>
          </a:p>
          <a:p>
            <a:r>
              <a:rPr lang="en-US" sz="2400" dirty="0"/>
              <a:t>Plastic waste is a growing concerning material as it can flow across the world's oceans. The slow degradation of plastic waste has been drifting on the ocean floor for years. Also, slow degeneration produces nanoplastic formation, as discussed in the nanoplastic section.</a:t>
            </a:r>
          </a:p>
          <a:p>
            <a:pPr marL="0" indent="0">
              <a:buNone/>
            </a:pPr>
            <a:r>
              <a:rPr lang="en-US" sz="2400" dirty="0"/>
              <a:t> </a:t>
            </a:r>
          </a:p>
          <a:p>
            <a:endParaRPr lang="en-US" dirty="0"/>
          </a:p>
        </p:txBody>
      </p:sp>
      <p:pic>
        <p:nvPicPr>
          <p:cNvPr id="4" name="Picture 2" descr="Absolute Pollution Exclusion Definition">
            <a:extLst>
              <a:ext uri="{FF2B5EF4-FFF2-40B4-BE49-F238E27FC236}">
                <a16:creationId xmlns:a16="http://schemas.microsoft.com/office/drawing/2014/main" id="{54B07C0F-0A66-4463-9189-D0BDF577AA7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0964410" y="5728876"/>
            <a:ext cx="1076573" cy="87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5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2A30F-91A8-4D0D-9713-576069864550}"/>
              </a:ext>
            </a:extLst>
          </p:cNvPr>
          <p:cNvSpPr>
            <a:spLocks noGrp="1"/>
          </p:cNvSpPr>
          <p:nvPr>
            <p:ph idx="1"/>
          </p:nvPr>
        </p:nvSpPr>
        <p:spPr>
          <a:xfrm>
            <a:off x="5041783" y="268449"/>
            <a:ext cx="6784599" cy="6425966"/>
          </a:xfrm>
        </p:spPr>
        <p:txBody>
          <a:bodyPr>
            <a:normAutofit fontScale="77500" lnSpcReduction="20000"/>
          </a:bodyPr>
          <a:lstStyle/>
          <a:p>
            <a:pPr>
              <a:buClr>
                <a:schemeClr val="tx1"/>
              </a:buClr>
            </a:pPr>
            <a:r>
              <a:rPr lang="en-US" b="1" dirty="0">
                <a:solidFill>
                  <a:schemeClr val="accent4">
                    <a:lumMod val="50000"/>
                  </a:schemeClr>
                </a:solidFill>
              </a:rPr>
              <a:t>Persistent Organic Pollutants </a:t>
            </a:r>
            <a:r>
              <a:rPr lang="en-US" dirty="0"/>
              <a:t>from biodegradable waste pose a high risk to human health and the contaminating environment as these pollutants accumulate through our food web chain. The small animals eating contaminated/bioaccumulated toxins have higher doses of hazardous components than direct contact.</a:t>
            </a:r>
          </a:p>
          <a:p>
            <a:endParaRPr lang="en-US" dirty="0"/>
          </a:p>
          <a:p>
            <a:r>
              <a:rPr lang="en-US" dirty="0"/>
              <a:t>For humans, the pollutants they come in contact with either through exposure or food chain or air-born aerosols may have effects on their nervous system, deteriorate healthy kidneys, and cause cancers. </a:t>
            </a:r>
          </a:p>
          <a:p>
            <a:endParaRPr lang="en-US" dirty="0"/>
          </a:p>
          <a:p>
            <a:r>
              <a:rPr lang="en-US" dirty="0"/>
              <a:t>Figure 5.7 illustrates the health impact due to mismanaged e-waste that is constantly generated by human use. Mismanaged biowaste collected from households and community - especially excreta and other body liquids- is a severe biohazard and cause the spread of infectious pathogens.</a:t>
            </a:r>
          </a:p>
          <a:p>
            <a:endParaRPr lang="en-US" dirty="0"/>
          </a:p>
          <a:p>
            <a:r>
              <a:rPr lang="en-US" dirty="0"/>
              <a:t>For example, acute dermatitis and blood infection can result from direct contact, eye, and respiratory infection might be caused by infected dust particles. Many diseases result from bites of animals eating waste.  </a:t>
            </a:r>
          </a:p>
          <a:p>
            <a:endParaRPr lang="en-US" dirty="0"/>
          </a:p>
        </p:txBody>
      </p:sp>
      <p:pic>
        <p:nvPicPr>
          <p:cNvPr id="4" name="Picture 3">
            <a:extLst>
              <a:ext uri="{FF2B5EF4-FFF2-40B4-BE49-F238E27FC236}">
                <a16:creationId xmlns:a16="http://schemas.microsoft.com/office/drawing/2014/main" id="{842177B9-51A5-49EB-9E05-1DC156297D54}"/>
              </a:ext>
            </a:extLst>
          </p:cNvPr>
          <p:cNvPicPr/>
          <p:nvPr/>
        </p:nvPicPr>
        <p:blipFill>
          <a:blip r:embed="rId2"/>
          <a:stretch>
            <a:fillRect/>
          </a:stretch>
        </p:blipFill>
        <p:spPr>
          <a:xfrm>
            <a:off x="213217" y="703946"/>
            <a:ext cx="4770541" cy="3581400"/>
          </a:xfrm>
          <a:prstGeom prst="rect">
            <a:avLst/>
          </a:prstGeom>
        </p:spPr>
      </p:pic>
      <p:sp>
        <p:nvSpPr>
          <p:cNvPr id="5" name="Rectangle 4">
            <a:extLst>
              <a:ext uri="{FF2B5EF4-FFF2-40B4-BE49-F238E27FC236}">
                <a16:creationId xmlns:a16="http://schemas.microsoft.com/office/drawing/2014/main" id="{B9D2D327-C95D-4190-AF39-A71F8F935236}"/>
              </a:ext>
            </a:extLst>
          </p:cNvPr>
          <p:cNvSpPr/>
          <p:nvPr/>
        </p:nvSpPr>
        <p:spPr>
          <a:xfrm>
            <a:off x="213217" y="4539997"/>
            <a:ext cx="4557324" cy="869405"/>
          </a:xfrm>
          <a:prstGeom prst="rect">
            <a:avLst/>
          </a:prstGeom>
        </p:spPr>
        <p:txBody>
          <a:bodyPr wrap="square">
            <a:spAutoFit/>
          </a:bodyPr>
          <a:lstStyle/>
          <a:p>
            <a:pPr>
              <a:lnSpc>
                <a:spcPct val="107000"/>
              </a:lnSpc>
              <a:spcAft>
                <a:spcPts val="800"/>
              </a:spcAft>
            </a:pPr>
            <a:r>
              <a:rPr lang="en-US" sz="1600" b="1" dirty="0">
                <a:ea typeface="Calibri" panose="020F0502020204030204" pitchFamily="34" charset="0"/>
                <a:cs typeface="Times New Roman" panose="02020603050405020304" pitchFamily="18" charset="0"/>
              </a:rPr>
              <a:t>Figure 5.7:</a:t>
            </a:r>
            <a:r>
              <a:rPr lang="en-US" sz="1600" dirty="0">
                <a:ea typeface="Calibri" panose="020F0502020204030204" pitchFamily="34" charset="0"/>
                <a:cs typeface="Times New Roman" panose="02020603050405020304" pitchFamily="18" charset="0"/>
              </a:rPr>
              <a:t>  Effect of e-waste on human health. Source: </a:t>
            </a:r>
            <a:r>
              <a:rPr lang="en-US" sz="1600" i="1" dirty="0">
                <a:solidFill>
                  <a:srgbClr val="565656"/>
                </a:solidFill>
                <a:ea typeface="Calibri" panose="020F0502020204030204" pitchFamily="34" charset="0"/>
                <a:cs typeface="Times New Roman" panose="02020603050405020304" pitchFamily="18" charset="0"/>
              </a:rPr>
              <a:t>Source: </a:t>
            </a:r>
            <a:r>
              <a:rPr lang="en-US" sz="1600" i="1" u="sng" dirty="0">
                <a:solidFill>
                  <a:srgbClr val="428BCA"/>
                </a:solidFill>
                <a:ea typeface="Calibri" panose="020F0502020204030204" pitchFamily="34" charset="0"/>
                <a:cs typeface="Times New Roman" panose="02020603050405020304" pitchFamily="18" charset="0"/>
                <a:hlinkClick r:id="rId3"/>
              </a:rPr>
              <a:t>https://www.greenit. co.in/impacts-of-e-waste-on-health.html</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74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C6CC-A301-4CFF-B726-52AD5632F78D}"/>
              </a:ext>
            </a:extLst>
          </p:cNvPr>
          <p:cNvSpPr>
            <a:spLocks noGrp="1"/>
          </p:cNvSpPr>
          <p:nvPr>
            <p:ph type="title"/>
          </p:nvPr>
        </p:nvSpPr>
        <p:spPr>
          <a:xfrm>
            <a:off x="146808" y="-71103"/>
            <a:ext cx="6082018" cy="1325563"/>
          </a:xfrm>
        </p:spPr>
        <p:txBody>
          <a:bodyPr>
            <a:normAutofit/>
          </a:bodyPr>
          <a:lstStyle/>
          <a:p>
            <a:r>
              <a:rPr lang="en-US" sz="4000" dirty="0">
                <a:effectLst>
                  <a:outerShdw blurRad="38100" dist="38100" dir="2700000" algn="tl">
                    <a:srgbClr val="000000">
                      <a:alpha val="43137"/>
                    </a:srgbClr>
                  </a:outerShdw>
                </a:effectLst>
              </a:rPr>
              <a:t>Classification of Waste </a:t>
            </a:r>
          </a:p>
        </p:txBody>
      </p:sp>
      <p:sp>
        <p:nvSpPr>
          <p:cNvPr id="3" name="Content Placeholder 2">
            <a:extLst>
              <a:ext uri="{FF2B5EF4-FFF2-40B4-BE49-F238E27FC236}">
                <a16:creationId xmlns:a16="http://schemas.microsoft.com/office/drawing/2014/main" id="{850E2BB4-8782-4DCA-81ED-01A213350DF8}"/>
              </a:ext>
            </a:extLst>
          </p:cNvPr>
          <p:cNvSpPr>
            <a:spLocks noGrp="1"/>
          </p:cNvSpPr>
          <p:nvPr>
            <p:ph idx="1"/>
          </p:nvPr>
        </p:nvSpPr>
        <p:spPr>
          <a:xfrm>
            <a:off x="6374235" y="793511"/>
            <a:ext cx="5663966" cy="5934460"/>
          </a:xfrm>
        </p:spPr>
        <p:txBody>
          <a:bodyPr>
            <a:normAutofit lnSpcReduction="10000"/>
          </a:bodyPr>
          <a:lstStyle/>
          <a:p>
            <a:pPr>
              <a:buClr>
                <a:schemeClr val="tx1"/>
              </a:buClr>
            </a:pPr>
            <a:r>
              <a:rPr lang="en-US" sz="2300" b="1" dirty="0">
                <a:solidFill>
                  <a:schemeClr val="accent4">
                    <a:lumMod val="50000"/>
                  </a:schemeClr>
                </a:solidFill>
              </a:rPr>
              <a:t>Waste</a:t>
            </a:r>
            <a:r>
              <a:rPr lang="en-US" sz="2300" dirty="0"/>
              <a:t> is a product or substance that is no longer suited for its intended use. Biodegradable and non-biodegradable waste are the two broad categories of waste. </a:t>
            </a:r>
          </a:p>
          <a:p>
            <a:pPr>
              <a:buClr>
                <a:schemeClr val="tx1"/>
              </a:buClr>
            </a:pPr>
            <a:endParaRPr lang="en-US" sz="2300" dirty="0"/>
          </a:p>
          <a:p>
            <a:pPr>
              <a:buClr>
                <a:schemeClr val="tx1"/>
              </a:buClr>
            </a:pPr>
            <a:r>
              <a:rPr lang="en-US" sz="2300" dirty="0"/>
              <a:t>In a natural ecosystem, the decomposable substances and the gaseous substances generated from animal and plant sources (</a:t>
            </a:r>
            <a:r>
              <a:rPr lang="en-US" sz="2300" b="1" dirty="0">
                <a:solidFill>
                  <a:schemeClr val="accent4">
                    <a:lumMod val="50000"/>
                  </a:schemeClr>
                </a:solidFill>
              </a:rPr>
              <a:t>dead organic matter</a:t>
            </a:r>
            <a:r>
              <a:rPr lang="en-US" sz="2300" dirty="0"/>
              <a:t>) are utilized as food or reactants. </a:t>
            </a:r>
          </a:p>
          <a:p>
            <a:pPr>
              <a:buClr>
                <a:schemeClr val="tx1"/>
              </a:buClr>
            </a:pPr>
            <a:endParaRPr lang="en-US" sz="2300" dirty="0"/>
          </a:p>
          <a:p>
            <a:pPr>
              <a:buClr>
                <a:schemeClr val="tx1"/>
              </a:buClr>
            </a:pPr>
            <a:r>
              <a:rPr lang="en-US" sz="2300" dirty="0"/>
              <a:t>But very often some of the substances resulting from human often takes a long time to degrade. Therefore, the definition of waste is based on the concept of waste removal or disposal. </a:t>
            </a:r>
          </a:p>
          <a:p>
            <a:endParaRPr lang="en-US" dirty="0"/>
          </a:p>
          <a:p>
            <a:endParaRPr lang="en-US" dirty="0"/>
          </a:p>
        </p:txBody>
      </p:sp>
      <p:pic>
        <p:nvPicPr>
          <p:cNvPr id="4" name="Picture 3">
            <a:extLst>
              <a:ext uri="{FF2B5EF4-FFF2-40B4-BE49-F238E27FC236}">
                <a16:creationId xmlns:a16="http://schemas.microsoft.com/office/drawing/2014/main" id="{88FC5563-4900-49AF-A156-E89A04EF22FD}"/>
              </a:ext>
            </a:extLst>
          </p:cNvPr>
          <p:cNvPicPr/>
          <p:nvPr/>
        </p:nvPicPr>
        <p:blipFill>
          <a:blip r:embed="rId2"/>
          <a:stretch>
            <a:fillRect/>
          </a:stretch>
        </p:blipFill>
        <p:spPr>
          <a:xfrm>
            <a:off x="216017" y="931178"/>
            <a:ext cx="5943600" cy="4453534"/>
          </a:xfrm>
          <a:prstGeom prst="rect">
            <a:avLst/>
          </a:prstGeom>
        </p:spPr>
      </p:pic>
      <p:sp>
        <p:nvSpPr>
          <p:cNvPr id="5" name="Rectangle 4">
            <a:extLst>
              <a:ext uri="{FF2B5EF4-FFF2-40B4-BE49-F238E27FC236}">
                <a16:creationId xmlns:a16="http://schemas.microsoft.com/office/drawing/2014/main" id="{00315716-0F7A-4FB7-8273-AB7B1227199C}"/>
              </a:ext>
            </a:extLst>
          </p:cNvPr>
          <p:cNvSpPr/>
          <p:nvPr/>
        </p:nvSpPr>
        <p:spPr>
          <a:xfrm>
            <a:off x="209026" y="5544103"/>
            <a:ext cx="6096000" cy="871008"/>
          </a:xfrm>
          <a:prstGeom prst="rect">
            <a:avLst/>
          </a:prstGeom>
        </p:spPr>
        <p:txBody>
          <a:bodyPr>
            <a:spAutoFit/>
          </a:bodyPr>
          <a:lstStyle/>
          <a:p>
            <a:pPr>
              <a:lnSpc>
                <a:spcPct val="107000"/>
              </a:lnSpc>
              <a:spcAft>
                <a:spcPts val="800"/>
              </a:spcAft>
            </a:pPr>
            <a:r>
              <a:rPr lang="en-US" sz="1600" b="1" dirty="0">
                <a:ea typeface="Calibri" panose="020F0502020204030204" pitchFamily="34" charset="0"/>
                <a:cs typeface="Times New Roman" panose="02020603050405020304" pitchFamily="18" charset="0"/>
              </a:rPr>
              <a:t>Figure5.1:</a:t>
            </a:r>
            <a:r>
              <a:rPr lang="en-US" sz="1600" dirty="0">
                <a:ea typeface="Calibri" panose="020F0502020204030204" pitchFamily="34" charset="0"/>
                <a:cs typeface="Times New Roman" panose="02020603050405020304" pitchFamily="18" charset="0"/>
              </a:rPr>
              <a:t> Waste classification based on origin (National Audit Office of Estonia). Source Link: </a:t>
            </a:r>
            <a:r>
              <a:rPr lang="en-US" sz="1600" u="sng" dirty="0">
                <a:solidFill>
                  <a:srgbClr val="0000FF"/>
                </a:solidFill>
                <a:ea typeface="Calibri" panose="020F0502020204030204" pitchFamily="34" charset="0"/>
                <a:cs typeface="Times New Roman" panose="02020603050405020304" pitchFamily="18" charset="0"/>
                <a:hlinkClick r:id="rId3"/>
              </a:rPr>
              <a:t>1.1. Definition and classification of waste | MOOC: Auditing waste management (ut.ee)</a:t>
            </a:r>
            <a:endParaRPr lang="en-U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15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F5EE2-25A9-43A0-AC97-B7CAC2234763}"/>
              </a:ext>
            </a:extLst>
          </p:cNvPr>
          <p:cNvSpPr>
            <a:spLocks noGrp="1"/>
          </p:cNvSpPr>
          <p:nvPr>
            <p:ph idx="1"/>
          </p:nvPr>
        </p:nvSpPr>
        <p:spPr>
          <a:xfrm>
            <a:off x="284526" y="374329"/>
            <a:ext cx="10515600" cy="6135527"/>
          </a:xfrm>
        </p:spPr>
        <p:txBody>
          <a:bodyPr>
            <a:normAutofit fontScale="92500" lnSpcReduction="10000"/>
          </a:bodyPr>
          <a:lstStyle/>
          <a:p>
            <a:r>
              <a:rPr lang="en-US" sz="2400" b="1" dirty="0">
                <a:solidFill>
                  <a:schemeClr val="accent4">
                    <a:lumMod val="50000"/>
                  </a:schemeClr>
                </a:solidFill>
              </a:rPr>
              <a:t>OECD</a:t>
            </a:r>
            <a:r>
              <a:rPr lang="en-US" sz="2400" b="1" dirty="0"/>
              <a:t> </a:t>
            </a:r>
            <a:r>
              <a:rPr lang="en-US" sz="2400" dirty="0"/>
              <a:t>defined as based on the fact that "Wastes are substances or objects, other than radioactive materials covered by other international agreements, which: </a:t>
            </a:r>
            <a:r>
              <a:rPr lang="en-US" sz="2400" b="1" dirty="0" err="1">
                <a:solidFill>
                  <a:schemeClr val="accent4">
                    <a:lumMod val="50000"/>
                  </a:schemeClr>
                </a:solidFill>
              </a:rPr>
              <a:t>i</a:t>
            </a:r>
            <a:r>
              <a:rPr lang="en-US" sz="2400" b="1" dirty="0">
                <a:solidFill>
                  <a:schemeClr val="accent4">
                    <a:lumMod val="50000"/>
                  </a:schemeClr>
                </a:solidFill>
              </a:rPr>
              <a:t>) </a:t>
            </a:r>
            <a:r>
              <a:rPr lang="en-US" sz="2400" dirty="0"/>
              <a:t>are disposed of or are being recovered, or </a:t>
            </a:r>
            <a:r>
              <a:rPr lang="en-US" sz="2400" b="1" dirty="0">
                <a:solidFill>
                  <a:schemeClr val="accent4">
                    <a:lumMod val="50000"/>
                  </a:schemeClr>
                </a:solidFill>
              </a:rPr>
              <a:t>ii) </a:t>
            </a:r>
            <a:r>
              <a:rPr lang="en-US" sz="2400" dirty="0"/>
              <a:t>are intended to be disposed of or recovered; or </a:t>
            </a:r>
            <a:r>
              <a:rPr lang="en-US" sz="2400" b="1" dirty="0">
                <a:solidFill>
                  <a:schemeClr val="accent4">
                    <a:lumMod val="50000"/>
                  </a:schemeClr>
                </a:solidFill>
              </a:rPr>
              <a:t>iii) </a:t>
            </a:r>
            <a:r>
              <a:rPr lang="en-US" sz="2400" dirty="0"/>
              <a:t>are required, by the provisions of national law, to be disposed of or recovered " (OECD Report, 2023).</a:t>
            </a:r>
          </a:p>
          <a:p>
            <a:endParaRPr lang="en-US" sz="2400" dirty="0"/>
          </a:p>
          <a:p>
            <a:r>
              <a:rPr lang="en-US" dirty="0"/>
              <a:t>The main categories identified by legislation and policymakers are </a:t>
            </a:r>
            <a:r>
              <a:rPr lang="en-US" b="1" dirty="0">
                <a:solidFill>
                  <a:schemeClr val="accent4">
                    <a:lumMod val="50000"/>
                  </a:schemeClr>
                </a:solidFill>
              </a:rPr>
              <a:t>non-hazardous or solid </a:t>
            </a:r>
            <a:r>
              <a:rPr lang="en-US" dirty="0"/>
              <a:t>and </a:t>
            </a:r>
            <a:r>
              <a:rPr lang="en-US" b="1" dirty="0">
                <a:solidFill>
                  <a:schemeClr val="accent4">
                    <a:lumMod val="50000"/>
                  </a:schemeClr>
                </a:solidFill>
              </a:rPr>
              <a:t>hazardous waste. </a:t>
            </a:r>
            <a:r>
              <a:rPr lang="en-US" i="1" dirty="0">
                <a:solidFill>
                  <a:schemeClr val="accent4">
                    <a:lumMod val="50000"/>
                  </a:schemeClr>
                </a:solidFill>
              </a:rPr>
              <a:t>Hazardous waste </a:t>
            </a:r>
            <a:r>
              <a:rPr lang="en-US" dirty="0"/>
              <a:t>is controlled and regulated at the National level of importance whereas </a:t>
            </a:r>
            <a:r>
              <a:rPr lang="en-US" i="1" dirty="0">
                <a:solidFill>
                  <a:schemeClr val="accent4">
                    <a:lumMod val="50000"/>
                  </a:schemeClr>
                </a:solidFill>
              </a:rPr>
              <a:t>non-hazardous waste </a:t>
            </a:r>
            <a:r>
              <a:rPr lang="en-US" dirty="0"/>
              <a:t>is managed by municipality corporation and city.</a:t>
            </a:r>
          </a:p>
          <a:p>
            <a:endParaRPr lang="en-US" dirty="0"/>
          </a:p>
          <a:p>
            <a:r>
              <a:rPr lang="en-US" b="1" dirty="0">
                <a:solidFill>
                  <a:schemeClr val="accent4">
                    <a:lumMod val="50000"/>
                  </a:schemeClr>
                </a:solidFill>
              </a:rPr>
              <a:t>Non-hazardous/solid waste: </a:t>
            </a:r>
            <a:r>
              <a:rPr lang="en-US" dirty="0"/>
              <a:t>All waste materials that are not severely harmful to human, and animal health such as plastics, beverage cans, bottles, organic waste, etc. This non-hazardous waste can have a serious impact on health and the environment if it is not properly managed (collected and recycled). A large proportion of solid waste can be recycled and reused if the waste can be collected selectively. </a:t>
            </a:r>
          </a:p>
          <a:p>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41ADBEB8-FB4E-402B-8D41-69730605D9E6}"/>
              </a:ext>
            </a:extLst>
          </p:cNvPr>
          <p:cNvPicPr>
            <a:picLocks noChangeAspect="1"/>
          </p:cNvPicPr>
          <p:nvPr/>
        </p:nvPicPr>
        <p:blipFill>
          <a:blip r:embed="rId2"/>
          <a:stretch>
            <a:fillRect/>
          </a:stretch>
        </p:blipFill>
        <p:spPr>
          <a:xfrm>
            <a:off x="10760167" y="5142452"/>
            <a:ext cx="1054440" cy="869552"/>
          </a:xfrm>
          <a:prstGeom prst="rect">
            <a:avLst/>
          </a:prstGeom>
        </p:spPr>
      </p:pic>
    </p:spTree>
    <p:extLst>
      <p:ext uri="{BB962C8B-B14F-4D97-AF65-F5344CB8AC3E}">
        <p14:creationId xmlns:p14="http://schemas.microsoft.com/office/powerpoint/2010/main" val="120175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A37E5-83A5-4E59-B3FE-451A93FC2C9E}"/>
              </a:ext>
            </a:extLst>
          </p:cNvPr>
          <p:cNvSpPr>
            <a:spLocks noGrp="1"/>
          </p:cNvSpPr>
          <p:nvPr>
            <p:ph idx="1"/>
          </p:nvPr>
        </p:nvSpPr>
        <p:spPr>
          <a:xfrm>
            <a:off x="307650" y="880023"/>
            <a:ext cx="11208390" cy="5461233"/>
          </a:xfrm>
        </p:spPr>
        <p:txBody>
          <a:bodyPr>
            <a:normAutofit lnSpcReduction="10000"/>
          </a:bodyPr>
          <a:lstStyle/>
          <a:p>
            <a:pPr>
              <a:buClr>
                <a:schemeClr val="tx1"/>
              </a:buClr>
            </a:pPr>
            <a:r>
              <a:rPr lang="en-US" sz="2400" b="1" dirty="0">
                <a:solidFill>
                  <a:schemeClr val="accent4">
                    <a:lumMod val="50000"/>
                  </a:schemeClr>
                </a:solidFill>
              </a:rPr>
              <a:t>E-waste</a:t>
            </a:r>
            <a:r>
              <a:rPr lang="en-US" sz="2400" dirty="0"/>
              <a:t>: E-waste is non-functioning electronic devices such as unusable computers, cell phones, CDs, and household appliances. These wastes are categorized as hazardous waste as they contain printed circuit boards (PCBs) and various reactive metals. </a:t>
            </a:r>
          </a:p>
          <a:p>
            <a:pPr>
              <a:buClr>
                <a:schemeClr val="tx1"/>
              </a:buClr>
            </a:pPr>
            <a:endParaRPr lang="en-US" sz="2400" dirty="0"/>
          </a:p>
          <a:p>
            <a:pPr>
              <a:buClr>
                <a:schemeClr val="tx1"/>
              </a:buClr>
            </a:pPr>
            <a:r>
              <a:rPr lang="en-US" sz="2400" b="1" dirty="0">
                <a:solidFill>
                  <a:schemeClr val="accent4">
                    <a:lumMod val="50000"/>
                  </a:schemeClr>
                </a:solidFill>
              </a:rPr>
              <a:t>Medical waste</a:t>
            </a:r>
            <a:r>
              <a:rPr lang="en-US" sz="2400" dirty="0"/>
              <a:t>: Human and animal health care system in every country produces a huge number of expired medicines, chemicals, pharmaceuticals, used medical devices/equipment, bandages, body fluids, and body parts. This type of waste can generate transmission of harmful microorganisms, can cause toxicity, and in some cases contain radioactive elements used in diagnostic equipment. </a:t>
            </a:r>
          </a:p>
          <a:p>
            <a:pPr>
              <a:buClr>
                <a:schemeClr val="tx1"/>
              </a:buClr>
            </a:pPr>
            <a:endParaRPr lang="en-US" sz="2400" dirty="0"/>
          </a:p>
          <a:p>
            <a:pPr>
              <a:buClr>
                <a:schemeClr val="tx1"/>
              </a:buClr>
            </a:pPr>
            <a:r>
              <a:rPr lang="en-US" sz="2400" b="1" dirty="0">
                <a:solidFill>
                  <a:schemeClr val="accent4">
                    <a:lumMod val="50000"/>
                  </a:schemeClr>
                </a:solidFill>
              </a:rPr>
              <a:t>Radioactive waste</a:t>
            </a:r>
            <a:r>
              <a:rPr lang="en-US" sz="2400" dirty="0"/>
              <a:t>: The most powerful and harmful for the environment is improper disposal of radioactive materials used in various equipment. The radioactive waste management system is controlled by a separate powerful agency under the Environmental Protection Agency (EPA) in the United States. </a:t>
            </a:r>
          </a:p>
          <a:p>
            <a:pPr>
              <a:buClr>
                <a:schemeClr val="tx1"/>
              </a:buClr>
            </a:pPr>
            <a:endParaRPr lang="en-US" sz="2400" dirty="0"/>
          </a:p>
          <a:p>
            <a:endParaRPr lang="en-US" dirty="0"/>
          </a:p>
        </p:txBody>
      </p:sp>
      <p:sp>
        <p:nvSpPr>
          <p:cNvPr id="4" name="TextBox 3">
            <a:extLst>
              <a:ext uri="{FF2B5EF4-FFF2-40B4-BE49-F238E27FC236}">
                <a16:creationId xmlns:a16="http://schemas.microsoft.com/office/drawing/2014/main" id="{63D9624A-0B92-4247-A822-0ACB15672135}"/>
              </a:ext>
            </a:extLst>
          </p:cNvPr>
          <p:cNvSpPr txBox="1"/>
          <p:nvPr/>
        </p:nvSpPr>
        <p:spPr>
          <a:xfrm>
            <a:off x="307650" y="172137"/>
            <a:ext cx="3744234"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latin typeface="+mj-lt"/>
              </a:rPr>
              <a:t>Hazardous Waste</a:t>
            </a:r>
          </a:p>
        </p:txBody>
      </p:sp>
      <p:pic>
        <p:nvPicPr>
          <p:cNvPr id="6" name="Picture 5">
            <a:extLst>
              <a:ext uri="{FF2B5EF4-FFF2-40B4-BE49-F238E27FC236}">
                <a16:creationId xmlns:a16="http://schemas.microsoft.com/office/drawing/2014/main" id="{BC6D49B7-C5EE-49E4-92A7-4F08BFF6B6CF}"/>
              </a:ext>
            </a:extLst>
          </p:cNvPr>
          <p:cNvPicPr>
            <a:picLocks noChangeAspect="1"/>
          </p:cNvPicPr>
          <p:nvPr/>
        </p:nvPicPr>
        <p:blipFill>
          <a:blip r:embed="rId2"/>
          <a:stretch>
            <a:fillRect/>
          </a:stretch>
        </p:blipFill>
        <p:spPr>
          <a:xfrm>
            <a:off x="10699070" y="5661974"/>
            <a:ext cx="1099024" cy="772975"/>
          </a:xfrm>
          <a:prstGeom prst="rect">
            <a:avLst/>
          </a:prstGeom>
        </p:spPr>
      </p:pic>
    </p:spTree>
    <p:extLst>
      <p:ext uri="{BB962C8B-B14F-4D97-AF65-F5344CB8AC3E}">
        <p14:creationId xmlns:p14="http://schemas.microsoft.com/office/powerpoint/2010/main" val="58728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0EB7DC5-B254-48BD-BC4D-714D6D995325}"/>
              </a:ext>
            </a:extLst>
          </p:cNvPr>
          <p:cNvSpPr>
            <a:spLocks noGrp="1"/>
          </p:cNvSpPr>
          <p:nvPr>
            <p:ph idx="1"/>
          </p:nvPr>
        </p:nvSpPr>
        <p:spPr>
          <a:xfrm>
            <a:off x="4739780" y="373311"/>
            <a:ext cx="7290033" cy="6111377"/>
          </a:xfrm>
        </p:spPr>
        <p:txBody>
          <a:bodyPr>
            <a:normAutofit fontScale="92500" lnSpcReduction="20000"/>
          </a:bodyPr>
          <a:lstStyle/>
          <a:p>
            <a:pPr marL="0" indent="0">
              <a:buClr>
                <a:schemeClr val="tx1">
                  <a:lumMod val="95000"/>
                  <a:lumOff val="5000"/>
                </a:schemeClr>
              </a:buClr>
              <a:buNone/>
            </a:pPr>
            <a:r>
              <a:rPr lang="en-US" sz="2400" b="1" dirty="0">
                <a:solidFill>
                  <a:schemeClr val="accent4">
                    <a:lumMod val="50000"/>
                  </a:schemeClr>
                </a:solidFill>
                <a:effectLst>
                  <a:outerShdw blurRad="38100" dist="38100" dir="2700000" algn="tl">
                    <a:srgbClr val="000000">
                      <a:alpha val="43137"/>
                    </a:srgbClr>
                  </a:outerShdw>
                </a:effectLst>
                <a:latin typeface="+mj-lt"/>
              </a:rPr>
              <a:t>Global Waste Generation </a:t>
            </a:r>
          </a:p>
          <a:p>
            <a:pPr>
              <a:buClr>
                <a:schemeClr val="tx1"/>
              </a:buClr>
            </a:pPr>
            <a:r>
              <a:rPr lang="en-US" sz="2600" i="1" dirty="0">
                <a:solidFill>
                  <a:schemeClr val="accent4">
                    <a:lumMod val="50000"/>
                  </a:schemeClr>
                </a:solidFill>
              </a:rPr>
              <a:t>Global waste generation data</a:t>
            </a:r>
            <a:r>
              <a:rPr lang="en-US" sz="2600" dirty="0"/>
              <a:t> is not accurate due to waste classification varies from country to country. Only accurate data is available on municipal solid waste as these data are maintained by the municipalities, though this amount is only a portion of the waste generated.</a:t>
            </a:r>
          </a:p>
          <a:p>
            <a:pPr>
              <a:buClr>
                <a:schemeClr val="tx1"/>
              </a:buClr>
            </a:pPr>
            <a:endParaRPr lang="en-US" sz="2600" dirty="0">
              <a:solidFill>
                <a:schemeClr val="accent4">
                  <a:lumMod val="50000"/>
                </a:schemeClr>
              </a:solidFill>
              <a:effectLst>
                <a:outerShdw blurRad="38100" dist="38100" dir="2700000" algn="tl">
                  <a:srgbClr val="000000">
                    <a:alpha val="43137"/>
                  </a:srgbClr>
                </a:outerShdw>
              </a:effectLst>
              <a:latin typeface="+mj-lt"/>
            </a:endParaRPr>
          </a:p>
          <a:p>
            <a:pPr>
              <a:buClr>
                <a:schemeClr val="tx1"/>
              </a:buClr>
            </a:pPr>
            <a:r>
              <a:rPr lang="en-US" sz="2600" dirty="0"/>
              <a:t>The accumulation of waste material in </a:t>
            </a:r>
            <a:r>
              <a:rPr lang="en-US" sz="2600" dirty="0">
                <a:solidFill>
                  <a:schemeClr val="accent4">
                    <a:lumMod val="50000"/>
                  </a:schemeClr>
                </a:solidFill>
              </a:rPr>
              <a:t>the industrial sector is 18 times </a:t>
            </a:r>
            <a:r>
              <a:rPr lang="en-US" sz="2600" dirty="0"/>
              <a:t>more than the waste generated by municipalities.  Other sectors such as agriculture, and demolition of construction create a huge amount of solid waste. </a:t>
            </a:r>
          </a:p>
          <a:p>
            <a:pPr>
              <a:buClr>
                <a:schemeClr val="tx1"/>
              </a:buClr>
            </a:pPr>
            <a:endParaRPr lang="en-US" sz="2600" dirty="0">
              <a:solidFill>
                <a:schemeClr val="accent4">
                  <a:lumMod val="50000"/>
                </a:schemeClr>
              </a:solidFill>
              <a:effectLst>
                <a:outerShdw blurRad="38100" dist="38100" dir="2700000" algn="tl">
                  <a:srgbClr val="000000">
                    <a:alpha val="43137"/>
                  </a:srgbClr>
                </a:outerShdw>
              </a:effectLst>
              <a:latin typeface="+mj-lt"/>
            </a:endParaRPr>
          </a:p>
          <a:p>
            <a:pPr>
              <a:buClr>
                <a:schemeClr val="tx1"/>
              </a:buClr>
            </a:pPr>
            <a:r>
              <a:rPr lang="en-US" sz="2600" dirty="0"/>
              <a:t>According to World Bank data, </a:t>
            </a:r>
            <a:r>
              <a:rPr lang="en-US" sz="2600" dirty="0">
                <a:solidFill>
                  <a:schemeClr val="accent4">
                    <a:lumMod val="50000"/>
                  </a:schemeClr>
                </a:solidFill>
              </a:rPr>
              <a:t>municipal waste generation</a:t>
            </a:r>
            <a:r>
              <a:rPr lang="en-US" sz="2600" dirty="0"/>
              <a:t> is rising and will keep on rising if proper management strategies are not undertaken. In low-income countries, waste management is very poorly developed, and this is the reason 90% of the waste is mismanaged.</a:t>
            </a:r>
            <a:endParaRPr lang="en-US" sz="2600" dirty="0">
              <a:solidFill>
                <a:schemeClr val="accent4">
                  <a:lumMod val="50000"/>
                </a:schemeClr>
              </a:solidFill>
              <a:effectLst>
                <a:outerShdw blurRad="38100" dist="38100" dir="2700000" algn="tl">
                  <a:srgbClr val="000000">
                    <a:alpha val="43137"/>
                  </a:srgbClr>
                </a:outerShdw>
              </a:effectLst>
              <a:latin typeface="+mj-lt"/>
            </a:endParaRPr>
          </a:p>
        </p:txBody>
      </p:sp>
      <p:pic>
        <p:nvPicPr>
          <p:cNvPr id="7" name="Picture 6">
            <a:extLst>
              <a:ext uri="{FF2B5EF4-FFF2-40B4-BE49-F238E27FC236}">
                <a16:creationId xmlns:a16="http://schemas.microsoft.com/office/drawing/2014/main" id="{CF0A4AB0-714D-446B-BB29-D863A2DDFD9C}"/>
              </a:ext>
            </a:extLst>
          </p:cNvPr>
          <p:cNvPicPr/>
          <p:nvPr/>
        </p:nvPicPr>
        <p:blipFill>
          <a:blip r:embed="rId2"/>
          <a:stretch>
            <a:fillRect/>
          </a:stretch>
        </p:blipFill>
        <p:spPr>
          <a:xfrm>
            <a:off x="162187" y="787693"/>
            <a:ext cx="4577593" cy="4077921"/>
          </a:xfrm>
          <a:prstGeom prst="rect">
            <a:avLst/>
          </a:prstGeom>
        </p:spPr>
      </p:pic>
      <p:sp>
        <p:nvSpPr>
          <p:cNvPr id="8" name="Rectangle 7">
            <a:extLst>
              <a:ext uri="{FF2B5EF4-FFF2-40B4-BE49-F238E27FC236}">
                <a16:creationId xmlns:a16="http://schemas.microsoft.com/office/drawing/2014/main" id="{29AB8174-4203-4AF8-AA0A-F712AC67168D}"/>
              </a:ext>
            </a:extLst>
          </p:cNvPr>
          <p:cNvSpPr/>
          <p:nvPr/>
        </p:nvSpPr>
        <p:spPr>
          <a:xfrm>
            <a:off x="162187" y="5016611"/>
            <a:ext cx="4401425" cy="607539"/>
          </a:xfrm>
          <a:prstGeom prst="rect">
            <a:avLst/>
          </a:prstGeom>
        </p:spPr>
        <p:txBody>
          <a:bodyPr wrap="square">
            <a:spAutoFit/>
          </a:bodyPr>
          <a:lstStyle/>
          <a:p>
            <a:pPr algn="just">
              <a:lnSpc>
                <a:spcPct val="107000"/>
              </a:lnSpc>
              <a:spcAft>
                <a:spcPts val="800"/>
              </a:spcAft>
            </a:pPr>
            <a:r>
              <a:rPr lang="en-US" sz="1600" b="1" dirty="0">
                <a:ea typeface="Calibri" panose="020F0502020204030204" pitchFamily="34" charset="0"/>
                <a:cs typeface="Times New Roman" panose="02020603050405020304" pitchFamily="18" charset="0"/>
              </a:rPr>
              <a:t>Figure 5.2:</a:t>
            </a:r>
            <a:r>
              <a:rPr lang="en-US" sz="1600" dirty="0">
                <a:ea typeface="Calibri" panose="020F0502020204030204" pitchFamily="34" charset="0"/>
                <a:cs typeface="Times New Roman" panose="02020603050405020304" pitchFamily="18" charset="0"/>
              </a:rPr>
              <a:t> Global waste management (World Bank 2018).</a:t>
            </a:r>
          </a:p>
        </p:txBody>
      </p:sp>
    </p:spTree>
    <p:extLst>
      <p:ext uri="{BB962C8B-B14F-4D97-AF65-F5344CB8AC3E}">
        <p14:creationId xmlns:p14="http://schemas.microsoft.com/office/powerpoint/2010/main" val="387899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88633-FA95-420C-9321-7C360AB2A98C}"/>
              </a:ext>
            </a:extLst>
          </p:cNvPr>
          <p:cNvSpPr>
            <a:spLocks noGrp="1"/>
          </p:cNvSpPr>
          <p:nvPr>
            <p:ph idx="1"/>
          </p:nvPr>
        </p:nvSpPr>
        <p:spPr>
          <a:xfrm>
            <a:off x="109200" y="407282"/>
            <a:ext cx="6435055" cy="6329078"/>
          </a:xfrm>
        </p:spPr>
        <p:txBody>
          <a:bodyPr>
            <a:normAutofit fontScale="92500" lnSpcReduction="10000"/>
          </a:bodyPr>
          <a:lstStyle/>
          <a:p>
            <a:r>
              <a:rPr lang="en-US" sz="2300" dirty="0">
                <a:solidFill>
                  <a:schemeClr val="accent4">
                    <a:lumMod val="50000"/>
                  </a:schemeClr>
                </a:solidFill>
              </a:rPr>
              <a:t>Food waste </a:t>
            </a:r>
            <a:r>
              <a:rPr lang="en-US" sz="2300" dirty="0"/>
              <a:t>is a major sector of biodegradable waste and the annual generation of food waste is approximately 1.3 million which is one-third of the total produce for human consumption.</a:t>
            </a:r>
          </a:p>
          <a:p>
            <a:endParaRPr lang="en-US" sz="2300" dirty="0"/>
          </a:p>
          <a:p>
            <a:r>
              <a:rPr lang="en-US" sz="2300" dirty="0">
                <a:solidFill>
                  <a:schemeClr val="accent4">
                    <a:lumMod val="50000"/>
                  </a:schemeClr>
                </a:solidFill>
              </a:rPr>
              <a:t>Food loss </a:t>
            </a:r>
            <a:r>
              <a:rPr lang="en-US" sz="2300" dirty="0"/>
              <a:t>and </a:t>
            </a:r>
            <a:r>
              <a:rPr lang="en-US" sz="2300" dirty="0">
                <a:solidFill>
                  <a:schemeClr val="accent4">
                    <a:lumMod val="50000"/>
                  </a:schemeClr>
                </a:solidFill>
              </a:rPr>
              <a:t>food waste </a:t>
            </a:r>
            <a:r>
              <a:rPr lang="en-US" sz="2300" dirty="0"/>
              <a:t>are differentiated following two levels – food loss is designated by the degeneration of food while transporting to farm to the processing unit and food waste is the waste of prepared food before human consumption due to expiry date and other possible causes. </a:t>
            </a:r>
          </a:p>
          <a:p>
            <a:endParaRPr lang="en-US" sz="2300" dirty="0"/>
          </a:p>
          <a:p>
            <a:pPr>
              <a:buClr>
                <a:schemeClr val="tx1"/>
              </a:buClr>
            </a:pPr>
            <a:r>
              <a:rPr lang="en-US" sz="2400" dirty="0">
                <a:solidFill>
                  <a:schemeClr val="accent4">
                    <a:lumMod val="50000"/>
                  </a:schemeClr>
                </a:solidFill>
              </a:rPr>
              <a:t>Industrialized and developed countries </a:t>
            </a:r>
            <a:r>
              <a:rPr lang="en-US" sz="2400" dirty="0"/>
              <a:t>also produce equal amounts of organic food waste: 670 and 630 million tons respectively. In developed countries, 40% of food loss occurs during the post-harvesting period and processing. At the consumer and retailer level, the amount of food loss is more than 40% of the total food production. Perishable foods are fruits, vegetables, and meat. </a:t>
            </a:r>
          </a:p>
          <a:p>
            <a:endParaRPr lang="en-US" sz="2300" dirty="0"/>
          </a:p>
          <a:p>
            <a:endParaRPr lang="en-US" sz="2300" dirty="0"/>
          </a:p>
        </p:txBody>
      </p:sp>
      <p:pic>
        <p:nvPicPr>
          <p:cNvPr id="4" name="Picture 3">
            <a:extLst>
              <a:ext uri="{FF2B5EF4-FFF2-40B4-BE49-F238E27FC236}">
                <a16:creationId xmlns:a16="http://schemas.microsoft.com/office/drawing/2014/main" id="{0534FB86-5A89-4698-A883-0EB040D83E74}"/>
              </a:ext>
            </a:extLst>
          </p:cNvPr>
          <p:cNvPicPr/>
          <p:nvPr/>
        </p:nvPicPr>
        <p:blipFill>
          <a:blip r:embed="rId2"/>
          <a:stretch>
            <a:fillRect/>
          </a:stretch>
        </p:blipFill>
        <p:spPr>
          <a:xfrm>
            <a:off x="6729083" y="331781"/>
            <a:ext cx="5228724" cy="4248608"/>
          </a:xfrm>
          <a:prstGeom prst="rect">
            <a:avLst/>
          </a:prstGeom>
          <a:ln>
            <a:solidFill>
              <a:schemeClr val="accent1"/>
            </a:solidFill>
          </a:ln>
        </p:spPr>
      </p:pic>
      <p:sp>
        <p:nvSpPr>
          <p:cNvPr id="5" name="Rectangle 4">
            <a:extLst>
              <a:ext uri="{FF2B5EF4-FFF2-40B4-BE49-F238E27FC236}">
                <a16:creationId xmlns:a16="http://schemas.microsoft.com/office/drawing/2014/main" id="{427BF46B-7FF9-4FDB-BE5B-93CA816A319F}"/>
              </a:ext>
            </a:extLst>
          </p:cNvPr>
          <p:cNvSpPr/>
          <p:nvPr/>
        </p:nvSpPr>
        <p:spPr>
          <a:xfrm>
            <a:off x="6604090" y="4676220"/>
            <a:ext cx="5478710" cy="1134478"/>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Figure 5.3 Food waste – fruits/vegetables and meat products. Source: FAO 2019. </a:t>
            </a:r>
            <a:r>
              <a:rPr lang="en-US" sz="1600" dirty="0">
                <a:solidFill>
                  <a:srgbClr val="565656"/>
                </a:solidFill>
                <a:latin typeface="Calibri" panose="020F0502020204030204" pitchFamily="34" charset="0"/>
                <a:ea typeface="Calibri" panose="020F0502020204030204" pitchFamily="34" charset="0"/>
                <a:cs typeface="Calibri" panose="020F0502020204030204" pitchFamily="34" charset="0"/>
              </a:rPr>
              <a:t>Available at: </a:t>
            </a:r>
            <a:r>
              <a:rPr lang="en-US" sz="1600" u="sng" dirty="0">
                <a:solidFill>
                  <a:srgbClr val="428BCA"/>
                </a:solidFill>
                <a:latin typeface="Calibri" panose="020F0502020204030204" pitchFamily="34" charset="0"/>
                <a:ea typeface="Calibri" panose="020F0502020204030204" pitchFamily="34" charset="0"/>
                <a:cs typeface="Calibri" panose="020F0502020204030204" pitchFamily="34" charset="0"/>
                <a:hlinkClick r:id="rId3"/>
              </a:rPr>
              <a:t>http://www.fao.org/save-food/resources/keyfindings/en/</a:t>
            </a:r>
            <a:r>
              <a:rPr lang="en-US" sz="1600" dirty="0">
                <a:solidFill>
                  <a:srgbClr val="565656"/>
                </a:solidFill>
                <a:latin typeface="Calibri" panose="020F0502020204030204" pitchFamily="34" charset="0"/>
                <a:ea typeface="Calibri" panose="020F0502020204030204" pitchFamily="34" charset="0"/>
                <a:cs typeface="Calibri" panose="020F0502020204030204" pitchFamily="34" charset="0"/>
              </a:rPr>
              <a:t> (accessed in 2019, now archived)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415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E36E4-1164-497A-9EF6-3B94C3CB71ED}"/>
              </a:ext>
            </a:extLst>
          </p:cNvPr>
          <p:cNvSpPr>
            <a:spLocks noGrp="1"/>
          </p:cNvSpPr>
          <p:nvPr>
            <p:ph idx="1"/>
          </p:nvPr>
        </p:nvSpPr>
        <p:spPr>
          <a:xfrm>
            <a:off x="116046" y="71816"/>
            <a:ext cx="11569817" cy="6395586"/>
          </a:xfrm>
        </p:spPr>
        <p:txBody>
          <a:bodyPr>
            <a:normAutofit/>
          </a:bodyPr>
          <a:lstStyle/>
          <a:p>
            <a:pPr marL="0" indent="0">
              <a:buNone/>
            </a:pPr>
            <a:r>
              <a:rPr lang="en-US" dirty="0">
                <a:effectLst>
                  <a:outerShdw blurRad="38100" dist="38100" dir="2700000" algn="tl">
                    <a:srgbClr val="000000">
                      <a:alpha val="43137"/>
                    </a:srgbClr>
                  </a:outerShdw>
                </a:effectLst>
              </a:rPr>
              <a:t>Plastic Waste </a:t>
            </a:r>
          </a:p>
          <a:p>
            <a:pPr>
              <a:buClr>
                <a:schemeClr val="tx1"/>
              </a:buClr>
            </a:pPr>
            <a:r>
              <a:rPr lang="en-US" sz="2200" dirty="0">
                <a:solidFill>
                  <a:schemeClr val="accent4">
                    <a:lumMod val="50000"/>
                  </a:schemeClr>
                </a:solidFill>
              </a:rPr>
              <a:t>Plastic waste </a:t>
            </a:r>
            <a:r>
              <a:rPr lang="en-US" sz="2200" dirty="0"/>
              <a:t>is the most important sector of waste management. The use of plastic and the production of plastic materials has created a critical concern for environmental pollution, especially in the oceans. </a:t>
            </a:r>
            <a:r>
              <a:rPr lang="en-US" sz="2200" dirty="0">
                <a:solidFill>
                  <a:schemeClr val="accent4">
                    <a:lumMod val="50000"/>
                  </a:schemeClr>
                </a:solidFill>
              </a:rPr>
              <a:t>Plastics </a:t>
            </a:r>
            <a:r>
              <a:rPr lang="en-US" sz="2200" dirty="0"/>
              <a:t>are made of stable chemicals, and due to this stability and persistence of the chemicals. Bioaccumulation of plastic chemicals causes a concerning and prominent situation for the environment. </a:t>
            </a:r>
          </a:p>
          <a:p>
            <a:pPr>
              <a:buClr>
                <a:schemeClr val="tx1"/>
              </a:buClr>
            </a:pPr>
            <a:endParaRPr lang="en-US" sz="2000" dirty="0"/>
          </a:p>
          <a:p>
            <a:pPr>
              <a:buClr>
                <a:schemeClr val="tx1"/>
              </a:buClr>
            </a:pPr>
            <a:endParaRPr lang="en-US" sz="2000" dirty="0"/>
          </a:p>
          <a:p>
            <a:pPr marL="0" indent="0">
              <a:buClr>
                <a:schemeClr val="tx1"/>
              </a:buClr>
              <a:buNone/>
            </a:pPr>
            <a:endParaRPr lang="en-US" sz="2400" dirty="0"/>
          </a:p>
          <a:p>
            <a:pPr>
              <a:buClr>
                <a:schemeClr val="tx1"/>
              </a:buClr>
            </a:pPr>
            <a:endParaRPr lang="en-US" sz="2400" dirty="0"/>
          </a:p>
          <a:p>
            <a:pPr>
              <a:buClr>
                <a:schemeClr val="tx1"/>
              </a:buClr>
            </a:pPr>
            <a:endParaRPr lang="en-US" sz="2400" dirty="0"/>
          </a:p>
          <a:p>
            <a:pPr marL="0" indent="0">
              <a:buClr>
                <a:schemeClr val="tx1"/>
              </a:buClr>
              <a:buNone/>
            </a:pPr>
            <a:endParaRPr lang="en-US" sz="3600" dirty="0">
              <a:solidFill>
                <a:schemeClr val="accent4">
                  <a:lumMod val="50000"/>
                </a:schemeClr>
              </a:solidFill>
            </a:endParaRPr>
          </a:p>
          <a:p>
            <a:pPr marL="0" indent="0">
              <a:buNone/>
            </a:pPr>
            <a:endParaRPr lang="en-US" sz="2400" dirty="0">
              <a:solidFill>
                <a:schemeClr val="accent4">
                  <a:lumMod val="50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160C606F-851F-4AE0-B89C-DDA4F74C3AE5}"/>
              </a:ext>
            </a:extLst>
          </p:cNvPr>
          <p:cNvPicPr/>
          <p:nvPr/>
        </p:nvPicPr>
        <p:blipFill>
          <a:blip r:embed="rId2"/>
          <a:stretch>
            <a:fillRect/>
          </a:stretch>
        </p:blipFill>
        <p:spPr>
          <a:xfrm>
            <a:off x="212524" y="2248249"/>
            <a:ext cx="5198374" cy="3357579"/>
          </a:xfrm>
          <a:prstGeom prst="rect">
            <a:avLst/>
          </a:prstGeom>
        </p:spPr>
      </p:pic>
      <p:sp>
        <p:nvSpPr>
          <p:cNvPr id="5" name="Rectangle 4">
            <a:extLst>
              <a:ext uri="{FF2B5EF4-FFF2-40B4-BE49-F238E27FC236}">
                <a16:creationId xmlns:a16="http://schemas.microsoft.com/office/drawing/2014/main" id="{639520A8-0C4C-4F80-AB5F-B4E1FEE5DD4B}"/>
              </a:ext>
            </a:extLst>
          </p:cNvPr>
          <p:cNvSpPr/>
          <p:nvPr/>
        </p:nvSpPr>
        <p:spPr>
          <a:xfrm>
            <a:off x="212524" y="5668638"/>
            <a:ext cx="5198375" cy="1004186"/>
          </a:xfrm>
          <a:prstGeom prst="rect">
            <a:avLst/>
          </a:prstGeom>
        </p:spPr>
        <p:txBody>
          <a:bodyPr wrap="square">
            <a:spAutoFit/>
          </a:bodyPr>
          <a:lstStyle/>
          <a:p>
            <a:pPr>
              <a:lnSpc>
                <a:spcPct val="107000"/>
              </a:lnSpc>
              <a:spcAft>
                <a:spcPts val="800"/>
              </a:spcAft>
            </a:pPr>
            <a:r>
              <a:rPr lang="en-US" sz="1400" dirty="0">
                <a:ea typeface="Calibri" panose="020F0502020204030204" pitchFamily="34" charset="0"/>
                <a:cs typeface="Times New Roman" panose="02020603050405020304" pitchFamily="18" charset="0"/>
              </a:rPr>
              <a:t>Figure 4.5 The accumulation of plastics on the ocean floor. Source: Created by Maphoto/Riccardo Pravettoni. Link: </a:t>
            </a:r>
            <a:r>
              <a:rPr lang="en-US" sz="1400" u="sng" dirty="0">
                <a:solidFill>
                  <a:srgbClr val="0000FF"/>
                </a:solidFill>
                <a:ea typeface="Calibri" panose="020F0502020204030204" pitchFamily="34" charset="0"/>
                <a:cs typeface="Times New Roman" panose="02020603050405020304" pitchFamily="18" charset="0"/>
                <a:hlinkClick r:id="rId3"/>
              </a:rPr>
              <a:t>How much plastic is estimated to be in the oceans and where it may be | GRID-</a:t>
            </a:r>
            <a:r>
              <a:rPr lang="en-US" sz="1400" u="sng" dirty="0" err="1">
                <a:solidFill>
                  <a:srgbClr val="0000FF"/>
                </a:solidFill>
                <a:ea typeface="Calibri" panose="020F0502020204030204" pitchFamily="34" charset="0"/>
                <a:cs typeface="Times New Roman" panose="02020603050405020304" pitchFamily="18" charset="0"/>
                <a:hlinkClick r:id="rId3"/>
              </a:rPr>
              <a:t>Arendal</a:t>
            </a:r>
            <a:r>
              <a:rPr lang="en-US" sz="1400" u="sng" dirty="0">
                <a:solidFill>
                  <a:srgbClr val="0000FF"/>
                </a:solidFill>
                <a:ea typeface="Calibri" panose="020F0502020204030204" pitchFamily="34" charset="0"/>
                <a:cs typeface="Times New Roman" panose="02020603050405020304" pitchFamily="18" charset="0"/>
                <a:hlinkClick r:id="rId3"/>
              </a:rPr>
              <a:t> (grida.no)</a:t>
            </a:r>
            <a:endParaRPr lang="en-US" sz="140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F524C77-3423-4235-87AB-396BD28DBE50}"/>
              </a:ext>
            </a:extLst>
          </p:cNvPr>
          <p:cNvSpPr txBox="1"/>
          <p:nvPr/>
        </p:nvSpPr>
        <p:spPr>
          <a:xfrm>
            <a:off x="5322114" y="1985697"/>
            <a:ext cx="6460227" cy="449353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200" dirty="0"/>
              <a:t>The abundant use of plastics has covered the Earth's surfaces and plastic is detected in every place such as in soils, lakes, oceans, and most interestingly in the places where human activity is mere, such as Antarctica and the Arctic region. </a:t>
            </a:r>
          </a:p>
          <a:p>
            <a:pPr>
              <a:buClr>
                <a:schemeClr val="tx1"/>
              </a:buClr>
            </a:pPr>
            <a:endParaRPr lang="en-US" sz="2200" dirty="0"/>
          </a:p>
          <a:p>
            <a:pPr marL="285750" indent="-285750">
              <a:buClr>
                <a:schemeClr val="tx1"/>
              </a:buClr>
              <a:buFont typeface="Arial" panose="020B0604020202020204" pitchFamily="34" charset="0"/>
              <a:buChar char="•"/>
            </a:pPr>
            <a:r>
              <a:rPr lang="en-US" sz="2200" dirty="0"/>
              <a:t>Due to their smaller size and low density, </a:t>
            </a:r>
            <a:r>
              <a:rPr lang="en-US" sz="2200" i="1" dirty="0">
                <a:solidFill>
                  <a:schemeClr val="accent4">
                    <a:lumMod val="50000"/>
                  </a:schemeClr>
                </a:solidFill>
              </a:rPr>
              <a:t>microplastics</a:t>
            </a:r>
            <a:r>
              <a:rPr lang="en-US" sz="2200" dirty="0"/>
              <a:t> can leach the traditional wastewater treatment and flow into the sea. These microplastics further degraded to nano-sized plastics (1nm-100nm). The product formulated with nano-sized plastics is also an important source of nano-sized plastics in the environment.</a:t>
            </a:r>
          </a:p>
        </p:txBody>
      </p:sp>
    </p:spTree>
    <p:extLst>
      <p:ext uri="{BB962C8B-B14F-4D97-AF65-F5344CB8AC3E}">
        <p14:creationId xmlns:p14="http://schemas.microsoft.com/office/powerpoint/2010/main" val="18458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1B2F2-C03B-4EE9-A8CD-618C841B9717}"/>
              </a:ext>
            </a:extLst>
          </p:cNvPr>
          <p:cNvSpPr>
            <a:spLocks noGrp="1"/>
          </p:cNvSpPr>
          <p:nvPr>
            <p:ph idx="1"/>
          </p:nvPr>
        </p:nvSpPr>
        <p:spPr/>
        <p:txBody>
          <a:bodyPr/>
          <a:lstStyle/>
          <a:p>
            <a:pPr>
              <a:buClr>
                <a:schemeClr val="tx1"/>
              </a:buClr>
            </a:pPr>
            <a:endParaRPr lang="en-US" dirty="0"/>
          </a:p>
          <a:p>
            <a:pPr>
              <a:buClr>
                <a:schemeClr val="tx1"/>
              </a:buClr>
            </a:pPr>
            <a:endParaRPr lang="en-US" dirty="0"/>
          </a:p>
          <a:p>
            <a:endParaRPr lang="en-US" dirty="0"/>
          </a:p>
        </p:txBody>
      </p:sp>
      <p:sp>
        <p:nvSpPr>
          <p:cNvPr id="5" name="Rectangle 4">
            <a:extLst>
              <a:ext uri="{FF2B5EF4-FFF2-40B4-BE49-F238E27FC236}">
                <a16:creationId xmlns:a16="http://schemas.microsoft.com/office/drawing/2014/main" id="{119E3AF5-1D06-45AC-B2C5-1B7ADA205FEC}"/>
              </a:ext>
            </a:extLst>
          </p:cNvPr>
          <p:cNvSpPr/>
          <p:nvPr/>
        </p:nvSpPr>
        <p:spPr>
          <a:xfrm>
            <a:off x="100470" y="0"/>
            <a:ext cx="5749651" cy="532903"/>
          </a:xfrm>
          <a:prstGeom prst="rect">
            <a:avLst/>
          </a:prstGeom>
        </p:spPr>
        <p:txBody>
          <a:bodyPr wrap="none">
            <a:spAutoFit/>
          </a:bodyPr>
          <a:lstStyle/>
          <a:p>
            <a:pPr algn="just">
              <a:lnSpc>
                <a:spcPct val="107000"/>
              </a:lnSpc>
              <a:spcAft>
                <a:spcPts val="800"/>
              </a:spcAft>
            </a:pPr>
            <a:r>
              <a:rPr lang="en-US" sz="28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Effect of Nanoplastics on the Ecosystem</a:t>
            </a:r>
            <a:endParaRPr lang="en-US" sz="28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7BEBF70-C40F-44A8-B1E7-ACD42B05240B}"/>
              </a:ext>
            </a:extLst>
          </p:cNvPr>
          <p:cNvSpPr txBox="1"/>
          <p:nvPr/>
        </p:nvSpPr>
        <p:spPr>
          <a:xfrm>
            <a:off x="256866" y="622314"/>
            <a:ext cx="11509695"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t>
            </a:r>
            <a:r>
              <a:rPr lang="en-US" sz="2400" dirty="0">
                <a:solidFill>
                  <a:schemeClr val="accent4">
                    <a:lumMod val="50000"/>
                  </a:schemeClr>
                </a:solidFill>
              </a:rPr>
              <a:t>degradation process of microplastics to nanoplastics </a:t>
            </a:r>
            <a:r>
              <a:rPr lang="en-US" sz="2400" dirty="0"/>
              <a:t>is not very well understood, but the degradation process is undoubtedly a continuing process, and the decomposition of microplastics accumulates an enormous number of nanoplastic particles in the respective places where large amounts of microplastics form gyre. </a:t>
            </a:r>
          </a:p>
          <a:p>
            <a:pPr marL="285750" indent="-285750">
              <a:buFont typeface="Arial" panose="020B0604020202020204" pitchFamily="34" charset="0"/>
              <a:buChar char="•"/>
            </a:pPr>
            <a:endParaRPr lang="en-US" sz="2400" dirty="0"/>
          </a:p>
          <a:p>
            <a:pPr marL="285750" indent="-285750">
              <a:buClr>
                <a:schemeClr val="tx1">
                  <a:lumMod val="95000"/>
                  <a:lumOff val="5000"/>
                </a:schemeClr>
              </a:buClr>
              <a:buFont typeface="Arial" panose="020B0604020202020204" pitchFamily="34" charset="0"/>
              <a:buChar char="•"/>
            </a:pPr>
            <a:r>
              <a:rPr lang="en-US" sz="2400" dirty="0">
                <a:solidFill>
                  <a:schemeClr val="accent4">
                    <a:lumMod val="50000"/>
                  </a:schemeClr>
                </a:solidFill>
              </a:rPr>
              <a:t>Types of microplastics</a:t>
            </a:r>
            <a:r>
              <a:rPr lang="en-US" sz="2400" dirty="0"/>
              <a:t> found in bottled water are Polypropylene, nylon, polystyrene, polyethylene, polyester, polyethylene terephthalate, azlon, and polyacrylates.</a:t>
            </a:r>
          </a:p>
          <a:p>
            <a:pPr marL="285750" indent="-285750">
              <a:buClr>
                <a:schemeClr val="tx1">
                  <a:lumMod val="95000"/>
                  <a:lumOff val="5000"/>
                </a:schemeClr>
              </a:buClr>
              <a:buFont typeface="Arial" panose="020B0604020202020204" pitchFamily="34" charset="0"/>
              <a:buChar char="•"/>
            </a:pPr>
            <a:endParaRPr lang="en-US" sz="2400" dirty="0"/>
          </a:p>
          <a:p>
            <a:pPr marL="285750" indent="-285750">
              <a:buClr>
                <a:schemeClr val="tx1">
                  <a:lumMod val="95000"/>
                  <a:lumOff val="5000"/>
                </a:schemeClr>
              </a:buClr>
              <a:buFont typeface="Arial" panose="020B0604020202020204" pitchFamily="34" charset="0"/>
              <a:buChar char="•"/>
            </a:pPr>
            <a:r>
              <a:rPr lang="en-US" sz="2400" dirty="0">
                <a:solidFill>
                  <a:schemeClr val="accent4">
                    <a:lumMod val="50000"/>
                  </a:schemeClr>
                </a:solidFill>
              </a:rPr>
              <a:t>Nanoplastics </a:t>
            </a:r>
            <a:r>
              <a:rPr lang="en-US" sz="2400" dirty="0"/>
              <a:t>in the aquatic environment are easily ingested by aquatic organisms because of the particle size and the widely distributed nature.</a:t>
            </a:r>
          </a:p>
          <a:p>
            <a:pPr marL="285750" indent="-285750">
              <a:buClr>
                <a:schemeClr val="tx1">
                  <a:lumMod val="95000"/>
                  <a:lumOff val="5000"/>
                </a:schemeClr>
              </a:buClr>
              <a:buFont typeface="Arial" panose="020B0604020202020204" pitchFamily="34" charset="0"/>
              <a:buChar char="•"/>
            </a:pPr>
            <a:endParaRPr lang="en-US" sz="2400" dirty="0"/>
          </a:p>
          <a:p>
            <a:pPr marL="285750" indent="-285750">
              <a:buClr>
                <a:schemeClr val="tx1">
                  <a:lumMod val="95000"/>
                  <a:lumOff val="5000"/>
                </a:schemeClr>
              </a:buClr>
              <a:buFont typeface="Arial" panose="020B0604020202020204" pitchFamily="34" charset="0"/>
              <a:buChar char="•"/>
            </a:pPr>
            <a:r>
              <a:rPr lang="en-US" sz="2400" dirty="0"/>
              <a:t>The </a:t>
            </a:r>
            <a:r>
              <a:rPr lang="en-US" sz="2400" dirty="0">
                <a:solidFill>
                  <a:schemeClr val="accent4">
                    <a:lumMod val="50000"/>
                  </a:schemeClr>
                </a:solidFill>
              </a:rPr>
              <a:t>presence of nanoplastics </a:t>
            </a:r>
            <a:r>
              <a:rPr lang="en-US" sz="2400" dirty="0"/>
              <a:t>in the blood, liver, and other organs indicates that polystyrene nanoparticles can pass through the blood-brain barrier. The blood-brain barrier in the animal system protects the entry of neurotoxins and prevents them from entering an active transport system controlled by p-glycoprotein. </a:t>
            </a:r>
          </a:p>
          <a:p>
            <a:pPr marL="285750" indent="-285750">
              <a:buClr>
                <a:schemeClr val="tx1">
                  <a:lumMod val="95000"/>
                  <a:lumOff val="5000"/>
                </a:schemeClr>
              </a:buClr>
              <a:buFont typeface="Arial" panose="020B0604020202020204" pitchFamily="34" charset="0"/>
              <a:buChar char="•"/>
            </a:pPr>
            <a:endParaRPr lang="en-US" sz="2400" dirty="0"/>
          </a:p>
          <a:p>
            <a:pPr>
              <a:buClr>
                <a:schemeClr val="tx1">
                  <a:lumMod val="95000"/>
                  <a:lumOff val="5000"/>
                </a:schemeClr>
              </a:buClr>
            </a:pPr>
            <a:endParaRPr lang="en-US" sz="2400" dirty="0"/>
          </a:p>
        </p:txBody>
      </p:sp>
    </p:spTree>
    <p:extLst>
      <p:ext uri="{BB962C8B-B14F-4D97-AF65-F5344CB8AC3E}">
        <p14:creationId xmlns:p14="http://schemas.microsoft.com/office/powerpoint/2010/main" val="188830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BA3A62-B2D1-424A-9BCF-ADE55476D835}"/>
              </a:ext>
            </a:extLst>
          </p:cNvPr>
          <p:cNvGraphicFramePr>
            <a:graphicFrameLocks noGrp="1"/>
          </p:cNvGraphicFramePr>
          <p:nvPr>
            <p:ph idx="1"/>
            <p:extLst>
              <p:ext uri="{D42A27DB-BD31-4B8C-83A1-F6EECF244321}">
                <p14:modId xmlns:p14="http://schemas.microsoft.com/office/powerpoint/2010/main" val="2187831904"/>
              </p:ext>
            </p:extLst>
          </p:nvPr>
        </p:nvGraphicFramePr>
        <p:xfrm>
          <a:off x="360325" y="2228752"/>
          <a:ext cx="5892669" cy="2742164"/>
        </p:xfrm>
        <a:graphic>
          <a:graphicData uri="http://schemas.openxmlformats.org/drawingml/2006/table">
            <a:tbl>
              <a:tblPr firstRow="1" firstCol="1" bandRow="1">
                <a:tableStyleId>{ED083AE6-46FA-4A59-8FB0-9F97EB10719F}</a:tableStyleId>
              </a:tblPr>
              <a:tblGrid>
                <a:gridCol w="839797">
                  <a:extLst>
                    <a:ext uri="{9D8B030D-6E8A-4147-A177-3AD203B41FA5}">
                      <a16:colId xmlns:a16="http://schemas.microsoft.com/office/drawing/2014/main" val="2961547320"/>
                    </a:ext>
                  </a:extLst>
                </a:gridCol>
                <a:gridCol w="713672">
                  <a:extLst>
                    <a:ext uri="{9D8B030D-6E8A-4147-A177-3AD203B41FA5}">
                      <a16:colId xmlns:a16="http://schemas.microsoft.com/office/drawing/2014/main" val="2144241917"/>
                    </a:ext>
                  </a:extLst>
                </a:gridCol>
                <a:gridCol w="575058">
                  <a:extLst>
                    <a:ext uri="{9D8B030D-6E8A-4147-A177-3AD203B41FA5}">
                      <a16:colId xmlns:a16="http://schemas.microsoft.com/office/drawing/2014/main" val="367600217"/>
                    </a:ext>
                  </a:extLst>
                </a:gridCol>
                <a:gridCol w="772364">
                  <a:extLst>
                    <a:ext uri="{9D8B030D-6E8A-4147-A177-3AD203B41FA5}">
                      <a16:colId xmlns:a16="http://schemas.microsoft.com/office/drawing/2014/main" val="2496316678"/>
                    </a:ext>
                  </a:extLst>
                </a:gridCol>
                <a:gridCol w="648110">
                  <a:extLst>
                    <a:ext uri="{9D8B030D-6E8A-4147-A177-3AD203B41FA5}">
                      <a16:colId xmlns:a16="http://schemas.microsoft.com/office/drawing/2014/main" val="783692448"/>
                    </a:ext>
                  </a:extLst>
                </a:gridCol>
                <a:gridCol w="504504">
                  <a:extLst>
                    <a:ext uri="{9D8B030D-6E8A-4147-A177-3AD203B41FA5}">
                      <a16:colId xmlns:a16="http://schemas.microsoft.com/office/drawing/2014/main" val="2486991767"/>
                    </a:ext>
                  </a:extLst>
                </a:gridCol>
                <a:gridCol w="420835">
                  <a:extLst>
                    <a:ext uri="{9D8B030D-6E8A-4147-A177-3AD203B41FA5}">
                      <a16:colId xmlns:a16="http://schemas.microsoft.com/office/drawing/2014/main" val="2928034342"/>
                    </a:ext>
                  </a:extLst>
                </a:gridCol>
                <a:gridCol w="436444">
                  <a:extLst>
                    <a:ext uri="{9D8B030D-6E8A-4147-A177-3AD203B41FA5}">
                      <a16:colId xmlns:a16="http://schemas.microsoft.com/office/drawing/2014/main" val="3866300820"/>
                    </a:ext>
                  </a:extLst>
                </a:gridCol>
                <a:gridCol w="981885">
                  <a:extLst>
                    <a:ext uri="{9D8B030D-6E8A-4147-A177-3AD203B41FA5}">
                      <a16:colId xmlns:a16="http://schemas.microsoft.com/office/drawing/2014/main" val="3976328383"/>
                    </a:ext>
                  </a:extLst>
                </a:gridCol>
              </a:tblGrid>
              <a:tr h="185970">
                <a:tc>
                  <a:txBody>
                    <a:bodyPr/>
                    <a:lstStyle/>
                    <a:p>
                      <a:pPr marL="0" marR="0" algn="just">
                        <a:lnSpc>
                          <a:spcPct val="107000"/>
                        </a:lnSpc>
                        <a:spcBef>
                          <a:spcPts val="0"/>
                        </a:spcBef>
                        <a:spcAft>
                          <a:spcPts val="0"/>
                        </a:spcAft>
                      </a:pPr>
                      <a:r>
                        <a:rPr lang="en-US" sz="1200" dirty="0">
                          <a:effectLst/>
                        </a:rPr>
                        <a:t>Country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Cadmium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Copper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Chromium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Mercury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Nickel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Lead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Zinc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1200" dirty="0">
                          <a:effectLst/>
                        </a:rPr>
                        <a:t>Reference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3518349185"/>
                  </a:ext>
                </a:extLst>
              </a:tr>
              <a:tr h="357416">
                <a:tc>
                  <a:txBody>
                    <a:bodyPr/>
                    <a:lstStyle/>
                    <a:p>
                      <a:pPr marL="0" marR="0" algn="just">
                        <a:lnSpc>
                          <a:spcPct val="107000"/>
                        </a:lnSpc>
                        <a:spcBef>
                          <a:spcPts val="0"/>
                        </a:spcBef>
                        <a:spcAft>
                          <a:spcPts val="0"/>
                        </a:spcAft>
                      </a:pPr>
                      <a:r>
                        <a:rPr lang="en-US" sz="800">
                          <a:effectLst/>
                        </a:rPr>
                        <a:t>UK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400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BSI-PAS100:2011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3439537155"/>
                  </a:ext>
                </a:extLst>
              </a:tr>
              <a:tr h="244583">
                <a:tc>
                  <a:txBody>
                    <a:bodyPr/>
                    <a:lstStyle/>
                    <a:p>
                      <a:pPr marL="0" marR="0" algn="just">
                        <a:lnSpc>
                          <a:spcPct val="107000"/>
                        </a:lnSpc>
                        <a:spcBef>
                          <a:spcPts val="0"/>
                        </a:spcBef>
                        <a:spcAft>
                          <a:spcPts val="0"/>
                        </a:spcAft>
                      </a:pPr>
                      <a:r>
                        <a:rPr lang="en-US" sz="800">
                          <a:effectLst/>
                        </a:rPr>
                        <a:t>Italy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500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dirty="0">
                          <a:effectLst/>
                        </a:rPr>
                        <a:t>Wei et al. 2009</a:t>
                      </a:r>
                    </a:p>
                  </a:txBody>
                  <a:tcPr marL="49983" marR="49983" marT="0" marB="0"/>
                </a:tc>
                <a:extLst>
                  <a:ext uri="{0D108BD9-81ED-4DB2-BD59-A6C34878D82A}">
                    <a16:rowId xmlns:a16="http://schemas.microsoft.com/office/drawing/2014/main" val="869672892"/>
                  </a:ext>
                </a:extLst>
              </a:tr>
              <a:tr h="364001">
                <a:tc>
                  <a:txBody>
                    <a:bodyPr/>
                    <a:lstStyle/>
                    <a:p>
                      <a:pPr marL="0" marR="0" algn="just">
                        <a:lnSpc>
                          <a:spcPct val="107000"/>
                        </a:lnSpc>
                        <a:spcBef>
                          <a:spcPts val="0"/>
                        </a:spcBef>
                        <a:spcAft>
                          <a:spcPts val="0"/>
                        </a:spcAft>
                      </a:pPr>
                      <a:r>
                        <a:rPr lang="en-US" sz="800">
                          <a:effectLst/>
                        </a:rPr>
                        <a:t>Spain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dirty="0">
                          <a:effectLst/>
                        </a:rPr>
                        <a:t>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dirty="0">
                          <a:effectLst/>
                        </a:rPr>
                        <a:t>Spain RD/506 2003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3404535796"/>
                  </a:ext>
                </a:extLst>
              </a:tr>
              <a:tr h="357416">
                <a:tc>
                  <a:txBody>
                    <a:bodyPr/>
                    <a:lstStyle/>
                    <a:p>
                      <a:pPr marL="0" marR="0" algn="just">
                        <a:lnSpc>
                          <a:spcPct val="107000"/>
                        </a:lnSpc>
                        <a:spcBef>
                          <a:spcPts val="0"/>
                        </a:spcBef>
                        <a:spcAft>
                          <a:spcPts val="0"/>
                        </a:spcAft>
                      </a:pPr>
                      <a:r>
                        <a:rPr lang="en-US" sz="800">
                          <a:effectLst/>
                        </a:rPr>
                        <a:t>Germany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Biowaste Ordinance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2726288490"/>
                  </a:ext>
                </a:extLst>
              </a:tr>
              <a:tr h="181402">
                <a:tc>
                  <a:txBody>
                    <a:bodyPr/>
                    <a:lstStyle/>
                    <a:p>
                      <a:pPr marL="0" marR="0" algn="just">
                        <a:lnSpc>
                          <a:spcPct val="107000"/>
                        </a:lnSpc>
                        <a:spcBef>
                          <a:spcPts val="0"/>
                        </a:spcBef>
                        <a:spcAft>
                          <a:spcPts val="0"/>
                        </a:spcAft>
                      </a:pPr>
                      <a:r>
                        <a:rPr lang="en-US" sz="800">
                          <a:effectLst/>
                        </a:rPr>
                        <a:t>Netherland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SDU 1991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142846991"/>
                  </a:ext>
                </a:extLst>
              </a:tr>
              <a:tr h="364001">
                <a:tc>
                  <a:txBody>
                    <a:bodyPr/>
                    <a:lstStyle/>
                    <a:p>
                      <a:pPr marL="0" marR="0" algn="just">
                        <a:lnSpc>
                          <a:spcPct val="107000"/>
                        </a:lnSpc>
                        <a:spcBef>
                          <a:spcPts val="0"/>
                        </a:spcBef>
                        <a:spcAft>
                          <a:spcPts val="0"/>
                        </a:spcAft>
                      </a:pPr>
                      <a:r>
                        <a:rPr lang="en-US" sz="800">
                          <a:effectLst/>
                        </a:rPr>
                        <a:t>Switzerland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400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dirty="0">
                          <a:effectLst/>
                        </a:rPr>
                        <a:t>Swiss Federal Council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4034405404"/>
                  </a:ext>
                </a:extLst>
              </a:tr>
              <a:tr h="330056">
                <a:tc>
                  <a:txBody>
                    <a:bodyPr/>
                    <a:lstStyle/>
                    <a:p>
                      <a:pPr marL="0" marR="0" algn="just">
                        <a:lnSpc>
                          <a:spcPct val="107000"/>
                        </a:lnSpc>
                        <a:spcBef>
                          <a:spcPts val="0"/>
                        </a:spcBef>
                        <a:spcAft>
                          <a:spcPts val="0"/>
                        </a:spcAft>
                      </a:pPr>
                      <a:r>
                        <a:rPr lang="en-US" sz="800">
                          <a:effectLst/>
                        </a:rPr>
                        <a:t>California, USA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1500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420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2800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CalRecycle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3090526484"/>
                  </a:ext>
                </a:extLst>
              </a:tr>
              <a:tr h="174816">
                <a:tc>
                  <a:txBody>
                    <a:bodyPr/>
                    <a:lstStyle/>
                    <a:p>
                      <a:pPr marL="0" marR="0" algn="just">
                        <a:lnSpc>
                          <a:spcPct val="107000"/>
                        </a:lnSpc>
                        <a:spcBef>
                          <a:spcPts val="0"/>
                        </a:spcBef>
                        <a:spcAft>
                          <a:spcPts val="0"/>
                        </a:spcAft>
                      </a:pPr>
                      <a:r>
                        <a:rPr lang="en-US" sz="800">
                          <a:effectLst/>
                        </a:rPr>
                        <a:t>USA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1500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420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2800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EPA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4272301939"/>
                  </a:ext>
                </a:extLst>
              </a:tr>
              <a:tr h="181402">
                <a:tc>
                  <a:txBody>
                    <a:bodyPr/>
                    <a:lstStyle/>
                    <a:p>
                      <a:pPr marL="0" marR="0" algn="just">
                        <a:lnSpc>
                          <a:spcPct val="107000"/>
                        </a:lnSpc>
                        <a:spcBef>
                          <a:spcPts val="0"/>
                        </a:spcBef>
                        <a:spcAft>
                          <a:spcPts val="0"/>
                        </a:spcAft>
                      </a:pPr>
                      <a:r>
                        <a:rPr lang="en-US" sz="800" dirty="0">
                          <a:effectLst/>
                        </a:rPr>
                        <a:t>Canada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400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210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dirty="0">
                          <a:effectLst/>
                        </a:rPr>
                        <a:t>150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a:effectLst/>
                        </a:rPr>
                        <a:t>700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tc>
                  <a:txBody>
                    <a:bodyPr/>
                    <a:lstStyle/>
                    <a:p>
                      <a:pPr marL="0" marR="0" algn="just">
                        <a:lnSpc>
                          <a:spcPct val="107000"/>
                        </a:lnSpc>
                        <a:spcBef>
                          <a:spcPts val="0"/>
                        </a:spcBef>
                        <a:spcAft>
                          <a:spcPts val="0"/>
                        </a:spcAft>
                      </a:pPr>
                      <a:r>
                        <a:rPr lang="en-US" sz="800" dirty="0">
                          <a:effectLst/>
                        </a:rPr>
                        <a:t>CCME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983" marR="49983" marT="0" marB="0"/>
                </a:tc>
                <a:extLst>
                  <a:ext uri="{0D108BD9-81ED-4DB2-BD59-A6C34878D82A}">
                    <a16:rowId xmlns:a16="http://schemas.microsoft.com/office/drawing/2014/main" val="3863929107"/>
                  </a:ext>
                </a:extLst>
              </a:tr>
            </a:tbl>
          </a:graphicData>
        </a:graphic>
      </p:graphicFrame>
      <p:sp>
        <p:nvSpPr>
          <p:cNvPr id="6" name="Rectangle 5">
            <a:extLst>
              <a:ext uri="{FF2B5EF4-FFF2-40B4-BE49-F238E27FC236}">
                <a16:creationId xmlns:a16="http://schemas.microsoft.com/office/drawing/2014/main" id="{50767870-944A-47B7-8C0E-1BA6209C0E86}"/>
              </a:ext>
            </a:extLst>
          </p:cNvPr>
          <p:cNvSpPr/>
          <p:nvPr/>
        </p:nvSpPr>
        <p:spPr>
          <a:xfrm>
            <a:off x="254464" y="1113978"/>
            <a:ext cx="6104389" cy="607539"/>
          </a:xfrm>
          <a:prstGeom prst="rect">
            <a:avLst/>
          </a:prstGeom>
        </p:spPr>
        <p:txBody>
          <a:bodyPr wrap="square">
            <a:spAutoFit/>
          </a:bodyPr>
          <a:lstStyle/>
          <a:p>
            <a:pPr algn="just">
              <a:lnSpc>
                <a:spcPct val="107000"/>
              </a:lnSpc>
              <a:spcAft>
                <a:spcPts val="80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Table 1:</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Maximum acceptable concentration of metal in different countries (mg/kg dry matter). </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FC2F781-6E81-4611-AF84-AC1DC4B22BED}"/>
              </a:ext>
            </a:extLst>
          </p:cNvPr>
          <p:cNvSpPr txBox="1"/>
          <p:nvPr/>
        </p:nvSpPr>
        <p:spPr>
          <a:xfrm>
            <a:off x="6526636" y="905232"/>
            <a:ext cx="5570289" cy="5047536"/>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300" dirty="0">
                <a:solidFill>
                  <a:schemeClr val="accent4">
                    <a:lumMod val="50000"/>
                  </a:schemeClr>
                </a:solidFill>
              </a:rPr>
              <a:t>Heavy metals </a:t>
            </a:r>
            <a:r>
              <a:rPr lang="en-US" sz="2300" dirty="0"/>
              <a:t>are added to the environment due to the management of waste where municipality waste is not adequately separated and managed. So directly, it is deposited or disposed of as solid and non-biodegradable waste.</a:t>
            </a:r>
          </a:p>
          <a:p>
            <a:endParaRPr lang="en-US" sz="2300" dirty="0"/>
          </a:p>
          <a:p>
            <a:pPr marL="285750" indent="-285750">
              <a:buFont typeface="Arial" panose="020B0604020202020204" pitchFamily="34" charset="0"/>
              <a:buChar char="•"/>
            </a:pPr>
            <a:r>
              <a:rPr lang="en-US" sz="2300" dirty="0"/>
              <a:t> </a:t>
            </a:r>
            <a:r>
              <a:rPr lang="en-US" sz="2300" dirty="0">
                <a:solidFill>
                  <a:schemeClr val="accent4">
                    <a:lumMod val="50000"/>
                  </a:schemeClr>
                </a:solidFill>
              </a:rPr>
              <a:t>Heavy metals </a:t>
            </a:r>
            <a:r>
              <a:rPr lang="en-US" sz="2300" dirty="0"/>
              <a:t>in compost products from municipal waste are the crude source (Kupper et al., 2014). The amount of heavy metal in compost is determined by the collection method of the solid waste and the separation of the mix from other metals. </a:t>
            </a:r>
          </a:p>
        </p:txBody>
      </p:sp>
    </p:spTree>
    <p:extLst>
      <p:ext uri="{BB962C8B-B14F-4D97-AF65-F5344CB8AC3E}">
        <p14:creationId xmlns:p14="http://schemas.microsoft.com/office/powerpoint/2010/main" val="1387700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2313</Words>
  <Application>Microsoft Office PowerPoint</Application>
  <PresentationFormat>Widescreen</PresentationFormat>
  <Paragraphs>193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Classification of Waste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Adronisha Frazier</cp:lastModifiedBy>
  <cp:revision>41</cp:revision>
  <dcterms:created xsi:type="dcterms:W3CDTF">2023-08-15T21:48:40Z</dcterms:created>
  <dcterms:modified xsi:type="dcterms:W3CDTF">2023-09-23T22:00:11Z</dcterms:modified>
</cp:coreProperties>
</file>