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8" r:id="rId3"/>
    <p:sldId id="257" r:id="rId4"/>
    <p:sldId id="267" r:id="rId5"/>
    <p:sldId id="258" r:id="rId6"/>
    <p:sldId id="296" r:id="rId7"/>
    <p:sldId id="259" r:id="rId8"/>
    <p:sldId id="260" r:id="rId9"/>
    <p:sldId id="289" r:id="rId10"/>
    <p:sldId id="261" r:id="rId11"/>
    <p:sldId id="262" r:id="rId12"/>
    <p:sldId id="263" r:id="rId13"/>
    <p:sldId id="264" r:id="rId14"/>
    <p:sldId id="265" r:id="rId15"/>
    <p:sldId id="299" r:id="rId16"/>
    <p:sldId id="297" r:id="rId17"/>
    <p:sldId id="266" r:id="rId18"/>
    <p:sldId id="268" r:id="rId19"/>
    <p:sldId id="293" r:id="rId20"/>
    <p:sldId id="269" r:id="rId21"/>
    <p:sldId id="270" r:id="rId22"/>
    <p:sldId id="271" r:id="rId23"/>
    <p:sldId id="298" r:id="rId24"/>
    <p:sldId id="280" r:id="rId25"/>
    <p:sldId id="281" r:id="rId26"/>
    <p:sldId id="283" r:id="rId27"/>
    <p:sldId id="284" r:id="rId28"/>
    <p:sldId id="286" r:id="rId29"/>
    <p:sldId id="285" r:id="rId30"/>
    <p:sldId id="28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B2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092"/>
  </p:normalViewPr>
  <p:slideViewPr>
    <p:cSldViewPr>
      <p:cViewPr varScale="1">
        <p:scale>
          <a:sx n="72" d="100"/>
          <a:sy n="72" d="100"/>
        </p:scale>
        <p:origin x="226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presProps" Target="pres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35480-841D-468B-80A5-6DB2A4BD3853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9665A-66C7-4A11-BFB5-7F95CB4EC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094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35480-841D-468B-80A5-6DB2A4BD3853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9665A-66C7-4A11-BFB5-7F95CB4EC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03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35480-841D-468B-80A5-6DB2A4BD3853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9665A-66C7-4A11-BFB5-7F95CB4EC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46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7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>
                <a:solidFill>
                  <a:prstClr val="black"/>
                </a:solidFill>
              </a:rPr>
              <a:pPr/>
              <a:t>August 14, 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0" y="1107619"/>
            <a:ext cx="4031619" cy="46076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06926" y="1107618"/>
            <a:ext cx="3913188" cy="4607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212F62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609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>
                <a:solidFill>
                  <a:prstClr val="black"/>
                </a:solidFill>
              </a:rPr>
              <a:pPr/>
              <a:t>August 14, 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7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1" y="1122387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454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1" cy="4480560"/>
          </a:xfrm>
        </p:spPr>
        <p:txBody>
          <a:bodyPr/>
          <a:lstStyle>
            <a:lvl1pPr>
              <a:defRPr sz="3200"/>
            </a:lvl1pPr>
            <a:lvl2pPr marL="788670" indent="-514350">
              <a:buFont typeface="+mj-lt"/>
              <a:buAutoNum type="alphaLcParenR"/>
              <a:defRPr sz="2800"/>
            </a:lvl2pPr>
            <a:lvl3pPr marL="1371600" indent="-457200">
              <a:buFont typeface="+mj-lt"/>
              <a:buAutoNum type="alphaLcParenR"/>
              <a:defRPr sz="2400"/>
            </a:lvl3pPr>
            <a:lvl4pPr marL="1828800" indent="-457200">
              <a:buFont typeface="+mj-lt"/>
              <a:buAutoNum type="alphaLcParenR"/>
              <a:defRPr sz="2000"/>
            </a:lvl4pPr>
            <a:lvl5pPr marL="2286000" indent="-457200">
              <a:buFont typeface="+mj-lt"/>
              <a:buAutoNum type="alphaLcParenR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>
                <a:solidFill>
                  <a:prstClr val="black"/>
                </a:solidFill>
              </a:rPr>
              <a:pPr/>
              <a:t>August 14, 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41327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749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>
                <a:solidFill>
                  <a:prstClr val="black"/>
                </a:solidFill>
              </a:rPr>
              <a:pPr/>
              <a:t>August 14, 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0" y="789678"/>
            <a:ext cx="9144000" cy="7091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500" dirty="0" smtClean="0"/>
              <a:t>College Physics</a:t>
            </a:r>
          </a:p>
          <a:p>
            <a:pPr algn="ctr"/>
            <a:endParaRPr lang="en-US" sz="1800" cap="none" dirty="0" smtClean="0">
              <a:solidFill>
                <a:srgbClr val="9BBB59">
                  <a:lumMod val="20000"/>
                  <a:lumOff val="80000"/>
                </a:srgbClr>
              </a:solidFill>
              <a:latin typeface="Arial"/>
            </a:endParaRPr>
          </a:p>
          <a:p>
            <a:pPr algn="ctr"/>
            <a:r>
              <a:rPr lang="en-US" sz="2000" b="1" cap="none" dirty="0" smtClean="0">
                <a:solidFill>
                  <a:srgbClr val="212F62"/>
                </a:solidFill>
                <a:latin typeface="Arial"/>
              </a:rPr>
              <a:t>Chapter # Chapter Title</a:t>
            </a:r>
          </a:p>
          <a:p>
            <a:pPr algn="ctr"/>
            <a:r>
              <a:rPr lang="en-US" sz="1600" cap="none" dirty="0" smtClean="0">
                <a:solidFill>
                  <a:prstClr val="black"/>
                </a:solidFill>
                <a:latin typeface="Arial"/>
              </a:rPr>
              <a:t>PowerPoint Image Slideshow</a:t>
            </a:r>
            <a:endParaRPr lang="en-US" sz="1600" cap="none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" name="Picture 8" descr="medium_covers_Page_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757" y="2517425"/>
            <a:ext cx="2010683" cy="260383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bliqueTop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170642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35480-841D-468B-80A5-6DB2A4BD3853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9665A-66C7-4A11-BFB5-7F95CB4EC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97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35480-841D-468B-80A5-6DB2A4BD3853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9665A-66C7-4A11-BFB5-7F95CB4EC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4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35480-841D-468B-80A5-6DB2A4BD3853}" type="datetimeFigureOut">
              <a:rPr lang="en-US" smtClean="0"/>
              <a:t>8/14/18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9665A-66C7-4A11-BFB5-7F95CB4EC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618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35480-841D-468B-80A5-6DB2A4BD3853}" type="datetimeFigureOut">
              <a:rPr lang="en-US" smtClean="0"/>
              <a:t>8/14/18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9665A-66C7-4A11-BFB5-7F95CB4EC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97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35480-841D-468B-80A5-6DB2A4BD3853}" type="datetimeFigureOut">
              <a:rPr lang="en-US" smtClean="0"/>
              <a:t>8/14/18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9665A-66C7-4A11-BFB5-7F95CB4EC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98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35480-841D-468B-80A5-6DB2A4BD3853}" type="datetimeFigureOut">
              <a:rPr lang="en-US" smtClean="0"/>
              <a:t>8/14/18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9665A-66C7-4A11-BFB5-7F95CB4EC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07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35480-841D-468B-80A5-6DB2A4BD3853}" type="datetimeFigureOut">
              <a:rPr lang="en-US" smtClean="0"/>
              <a:t>8/14/18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9665A-66C7-4A11-BFB5-7F95CB4EC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4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35480-841D-468B-80A5-6DB2A4BD3853}" type="datetimeFigureOut">
              <a:rPr lang="en-US" smtClean="0"/>
              <a:t>8/14/18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9665A-66C7-4A11-BFB5-7F95CB4EC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17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theme" Target="../theme/theme2.xml"/><Relationship Id="rId6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65135480-841D-468B-80A5-6DB2A4BD3853}" type="datetimeFigureOut">
              <a:rPr lang="en-US" smtClean="0"/>
              <a:pPr/>
              <a:t>8/14/18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FFE9665A-66C7-4A11-BFB5-7F95CB4EC8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82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1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>
                <a:solidFill>
                  <a:prstClr val="black"/>
                </a:solidFill>
              </a:rPr>
              <a:pPr/>
              <a:t>August 14, 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044816" y="683895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rgbClr val="FFFFFF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832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spc="-60" baseline="0">
          <a:solidFill>
            <a:srgbClr val="6CB25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Clr>
          <a:srgbClr val="6CB255"/>
        </a:buClr>
        <a:buFont typeface="Arial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hyperlink" Target="http://creativecommons.org/licenses/by-nc-sa/4.0/" TargetMode="External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www.cellsalive.com/meiosis_js.htm" TargetMode="External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789678"/>
            <a:ext cx="9144000" cy="7091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BIOLOGY 2e</a:t>
            </a:r>
          </a:p>
          <a:p>
            <a:pPr algn="ctr"/>
            <a:endParaRPr lang="en-US" sz="1800" cap="none" dirty="0" smtClean="0">
              <a:solidFill>
                <a:srgbClr val="9BBB59">
                  <a:lumMod val="20000"/>
                  <a:lumOff val="80000"/>
                </a:srgbClr>
              </a:solidFill>
              <a:latin typeface="Arial"/>
            </a:endParaRPr>
          </a:p>
          <a:p>
            <a:pPr algn="ctr"/>
            <a:r>
              <a:rPr lang="en-US" sz="2000" b="1" cap="none" dirty="0" smtClean="0">
                <a:solidFill>
                  <a:srgbClr val="212F62"/>
                </a:solidFill>
                <a:latin typeface="Arial"/>
              </a:rPr>
              <a:t>Chapter 11 MEIOSIS AND SEXUAL REPRODUCTION</a:t>
            </a:r>
          </a:p>
          <a:p>
            <a:pPr algn="ctr"/>
            <a:r>
              <a:rPr lang="en-US" sz="1600" cap="none" dirty="0" smtClean="0">
                <a:solidFill>
                  <a:prstClr val="black"/>
                </a:solidFill>
                <a:latin typeface="Arial"/>
              </a:rPr>
              <a:t>PowerPoint Image Slideshow</a:t>
            </a:r>
            <a:endParaRPr lang="en-US" sz="1600" cap="none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20" t="27325" r="-702" b="8101"/>
          <a:stretch/>
        </p:blipFill>
        <p:spPr>
          <a:xfrm>
            <a:off x="3064042" y="2502569"/>
            <a:ext cx="3015916" cy="3609474"/>
          </a:xfrm>
          <a:prstGeom prst="rect">
            <a:avLst/>
          </a:prstGeom>
        </p:spPr>
      </p:pic>
      <p:pic>
        <p:nvPicPr>
          <p:cNvPr id="7" name="Picture 6" descr="OSX-Horiz-TM-RGB-2015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878757"/>
            <a:ext cx="2034556" cy="4665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7174" y="5661919"/>
            <a:ext cx="195738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This work is licensed under a </a:t>
            </a:r>
            <a:r>
              <a:rPr lang="en-US" sz="1050" dirty="0">
                <a:hlinkClick r:id="rId4"/>
              </a:rPr>
              <a:t>Creative Commons Attribution-NonCommercial-ShareAlike 4.0 International License</a:t>
            </a:r>
            <a:r>
              <a:rPr lang="en-US" sz="1050" dirty="0"/>
              <a:t>.</a:t>
            </a:r>
            <a:endParaRPr lang="en-US" sz="105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6" y="5089207"/>
            <a:ext cx="1257300" cy="44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4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CB255"/>
                </a:solidFill>
              </a:rPr>
              <a:t>Metaphase I</a:t>
            </a:r>
            <a:endParaRPr lang="en-US" b="1" dirty="0">
              <a:solidFill>
                <a:srgbClr val="6CB25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05606"/>
            <a:ext cx="8153400" cy="5147594"/>
          </a:xfrm>
        </p:spPr>
        <p:txBody>
          <a:bodyPr>
            <a:normAutofit/>
          </a:bodyPr>
          <a:lstStyle/>
          <a:p>
            <a:r>
              <a:rPr lang="en-US" dirty="0" smtClean="0"/>
              <a:t>Homologous chromosomes are arranged at the cell equator with kinetochores facing opposite poles</a:t>
            </a:r>
          </a:p>
          <a:p>
            <a:r>
              <a:rPr lang="en-US" dirty="0" smtClean="0"/>
              <a:t>Maternal and paternal chromatids orient randomly and are mixed when they migrate to the poles</a:t>
            </a:r>
          </a:p>
          <a:p>
            <a:r>
              <a:rPr lang="en-US" dirty="0" smtClean="0"/>
              <a:t>This creates additional genetic variation among daughter cells</a:t>
            </a:r>
          </a:p>
        </p:txBody>
      </p:sp>
    </p:spTree>
    <p:extLst>
      <p:ext uri="{BB962C8B-B14F-4D97-AF65-F5344CB8AC3E}">
        <p14:creationId xmlns:p14="http://schemas.microsoft.com/office/powerpoint/2010/main" val="3674120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microtubules pull tetrads apart</a:t>
            </a:r>
          </a:p>
          <a:p>
            <a:r>
              <a:rPr lang="en-US" dirty="0" err="1" smtClean="0"/>
              <a:t>Chiasmata</a:t>
            </a:r>
            <a:r>
              <a:rPr lang="en-US" dirty="0" smtClean="0"/>
              <a:t> are broken but sister chromatids remain attached at centromere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CB255"/>
                </a:solidFill>
              </a:rPr>
              <a:t>Anaphase I</a:t>
            </a:r>
            <a:endParaRPr lang="en-US" b="1" dirty="0">
              <a:solidFill>
                <a:srgbClr val="6CB2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395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6CB255"/>
                </a:solidFill>
              </a:rPr>
              <a:t>Telophase</a:t>
            </a:r>
            <a:r>
              <a:rPr lang="en-US" b="1" dirty="0" smtClean="0">
                <a:solidFill>
                  <a:srgbClr val="6CB255"/>
                </a:solidFill>
              </a:rPr>
              <a:t> I and Cytokinesis</a:t>
            </a:r>
            <a:endParaRPr lang="en-US" b="1" dirty="0">
              <a:solidFill>
                <a:srgbClr val="6CB25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7638"/>
            <a:ext cx="8229600" cy="25145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Separated chromosomes arrive at opposite poles</a:t>
            </a:r>
            <a:endParaRPr lang="en-US" dirty="0"/>
          </a:p>
          <a:p>
            <a:r>
              <a:rPr lang="en-US" dirty="0" smtClean="0"/>
              <a:t>If cytokinesis (separation of cytoplasmic contents into daughter cells) does occur, nuclei do not reform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156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944560"/>
            <a:ext cx="5562600" cy="36852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rgbClr val="6CB255"/>
                </a:solidFill>
              </a:rPr>
              <a:t>Plants versus Animals</a:t>
            </a:r>
            <a:endParaRPr lang="en-US" b="1" dirty="0">
              <a:solidFill>
                <a:srgbClr val="6CB25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9512"/>
            <a:ext cx="8229600" cy="16763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Cytokinesis in animal and fungal cells occurs via a cleavage furrow that constricts</a:t>
            </a:r>
          </a:p>
          <a:p>
            <a:r>
              <a:rPr lang="en-US" dirty="0" smtClean="0"/>
              <a:t>Plant cells form a cell plate that ultimately produces cell walls that separate the daughter 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735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 Animation</a:t>
            </a:r>
            <a:endParaRPr lang="en-US" dirty="0"/>
          </a:p>
        </p:txBody>
      </p:sp>
      <p:pic>
        <p:nvPicPr>
          <p:cNvPr id="5" name="Picture Placeholder 4">
            <a:hlinkClick r:id="rId2"/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85" b="2668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www.cellsalive.com/meiosis_js.htm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979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286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6CB255"/>
                </a:solidFill>
              </a:rPr>
              <a:t>Diploid Meiosis 2</a:t>
            </a:r>
            <a:endParaRPr lang="en-US" b="1" dirty="0">
              <a:solidFill>
                <a:srgbClr val="6CB255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0"/>
          <a:stretch/>
        </p:blipFill>
        <p:spPr>
          <a:xfrm>
            <a:off x="352812" y="1066800"/>
            <a:ext cx="8438375" cy="5257800"/>
          </a:xfrm>
        </p:spPr>
      </p:pic>
    </p:spTree>
    <p:extLst>
      <p:ext uri="{BB962C8B-B14F-4D97-AF65-F5344CB8AC3E}">
        <p14:creationId xmlns:p14="http://schemas.microsoft.com/office/powerpoint/2010/main" val="265476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b="1" dirty="0" smtClean="0">
                <a:solidFill>
                  <a:srgbClr val="6CB255"/>
                </a:solidFill>
              </a:rPr>
              <a:t>Prophase II</a:t>
            </a:r>
            <a:endParaRPr lang="en-US" b="1" dirty="0">
              <a:solidFill>
                <a:srgbClr val="6CB25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54102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Events depend on species-specific differences</a:t>
            </a:r>
          </a:p>
          <a:p>
            <a:r>
              <a:rPr lang="en-US" dirty="0" smtClean="0"/>
              <a:t>If chromosomes </a:t>
            </a:r>
            <a:r>
              <a:rPr lang="en-US" dirty="0" err="1" smtClean="0"/>
              <a:t>decondensed</a:t>
            </a:r>
            <a:r>
              <a:rPr lang="en-US" dirty="0" smtClean="0"/>
              <a:t> in </a:t>
            </a:r>
            <a:r>
              <a:rPr lang="en-US" dirty="0" err="1" smtClean="0"/>
              <a:t>telophase</a:t>
            </a:r>
            <a:r>
              <a:rPr lang="en-US" dirty="0" smtClean="0"/>
              <a:t> I, they </a:t>
            </a:r>
            <a:r>
              <a:rPr lang="en-US" dirty="0" err="1" smtClean="0"/>
              <a:t>recondense</a:t>
            </a:r>
            <a:r>
              <a:rPr lang="en-US" dirty="0" smtClean="0"/>
              <a:t> now</a:t>
            </a:r>
          </a:p>
          <a:p>
            <a:r>
              <a:rPr lang="en-US" dirty="0" smtClean="0"/>
              <a:t>If centrosomes were duplicated, they migrate to opposite poles and new spindles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964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86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6CB255"/>
                </a:solidFill>
              </a:rPr>
              <a:t>Prometaphase</a:t>
            </a:r>
            <a:r>
              <a:rPr lang="en-US" b="1" dirty="0" smtClean="0">
                <a:solidFill>
                  <a:srgbClr val="6CB255"/>
                </a:solidFill>
              </a:rPr>
              <a:t> II</a:t>
            </a:r>
            <a:endParaRPr lang="en-US" b="1" dirty="0">
              <a:solidFill>
                <a:srgbClr val="6CB25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9329"/>
            <a:ext cx="8229600" cy="4525963"/>
          </a:xfrm>
        </p:spPr>
        <p:txBody>
          <a:bodyPr/>
          <a:lstStyle/>
          <a:p>
            <a:r>
              <a:rPr lang="en-US" dirty="0" smtClean="0"/>
              <a:t>Nuclear envelopes completely disappear</a:t>
            </a:r>
          </a:p>
          <a:p>
            <a:r>
              <a:rPr lang="en-US" dirty="0" smtClean="0"/>
              <a:t>Spindle is fully formed</a:t>
            </a:r>
          </a:p>
          <a:p>
            <a:r>
              <a:rPr lang="en-US" dirty="0" smtClean="0"/>
              <a:t>Each sister chromatid forms a kinetochore and attaches to microtubules from opposite poles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060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32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6CB255"/>
                </a:solidFill>
              </a:rPr>
              <a:t>The process of chromosome alignment differs between meiosis I and meiosis </a:t>
            </a:r>
            <a:r>
              <a:rPr lang="en-US" sz="4000" dirty="0" smtClean="0">
                <a:solidFill>
                  <a:srgbClr val="6CB255"/>
                </a:solidFill>
              </a:rPr>
              <a:t>II</a:t>
            </a:r>
            <a:r>
              <a:rPr lang="en-US" dirty="0" smtClean="0">
                <a:solidFill>
                  <a:srgbClr val="6CB255"/>
                </a:solidFill>
              </a:rPr>
              <a:t> </a:t>
            </a:r>
            <a:endParaRPr lang="en-US" dirty="0">
              <a:solidFill>
                <a:srgbClr val="6CB255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159329"/>
            <a:ext cx="6815328" cy="547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25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CB255"/>
                </a:solidFill>
              </a:rPr>
              <a:t>Metaphase II and Anaphase II</a:t>
            </a:r>
            <a:endParaRPr lang="en-US" b="1" dirty="0">
              <a:solidFill>
                <a:srgbClr val="6CB25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819400"/>
          </a:xfrm>
        </p:spPr>
        <p:txBody>
          <a:bodyPr/>
          <a:lstStyle/>
          <a:p>
            <a:r>
              <a:rPr lang="en-US" dirty="0" smtClean="0"/>
              <a:t>Events proceed as in mitosis and sister chromatids separate and move toward opposite poles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209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6CB255"/>
                </a:solidFill>
              </a:rPr>
              <a:t>Sexual Reproduction</a:t>
            </a:r>
            <a:endParaRPr lang="en-US" b="1" dirty="0">
              <a:solidFill>
                <a:srgbClr val="6CB25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33528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ea typeface="Arial" charset="0"/>
                <a:cs typeface="Times New Roman"/>
              </a:rPr>
              <a:t>Sexual </a:t>
            </a:r>
            <a:r>
              <a:rPr lang="en-US" dirty="0" smtClean="0">
                <a:ea typeface="Arial" charset="0"/>
                <a:cs typeface="Times New Roman"/>
              </a:rPr>
              <a:t>reproduction </a:t>
            </a:r>
            <a:r>
              <a:rPr lang="en-US" dirty="0" smtClean="0"/>
              <a:t>combines cells (gametes) </a:t>
            </a:r>
            <a:r>
              <a:rPr lang="en-US" dirty="0"/>
              <a:t>from </a:t>
            </a:r>
            <a:r>
              <a:rPr lang="en-US" dirty="0" smtClean="0"/>
              <a:t>2 </a:t>
            </a:r>
            <a:r>
              <a:rPr lang="en-US" dirty="0"/>
              <a:t>parents </a:t>
            </a:r>
            <a:r>
              <a:rPr lang="en-US" dirty="0" smtClean="0"/>
              <a:t>through fertilization</a:t>
            </a:r>
          </a:p>
          <a:p>
            <a:r>
              <a:rPr lang="en-US" dirty="0"/>
              <a:t>B</a:t>
            </a:r>
            <a:r>
              <a:rPr lang="en-US" dirty="0" smtClean="0"/>
              <a:t>y </a:t>
            </a:r>
            <a:r>
              <a:rPr lang="en-US" dirty="0"/>
              <a:t>mixing chromosomes from two individuals genetic diversity </a:t>
            </a:r>
            <a:r>
              <a:rPr lang="en-US" dirty="0" smtClean="0"/>
              <a:t>is increased </a:t>
            </a:r>
          </a:p>
          <a:p>
            <a:r>
              <a:rPr lang="en-US" dirty="0" smtClean="0"/>
              <a:t>This process differs from mitosis in which one cell produces two genetically identical daughter 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077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6CB255"/>
                </a:solidFill>
              </a:rPr>
              <a:t>Telophase</a:t>
            </a:r>
            <a:r>
              <a:rPr lang="en-US" b="1" dirty="0" smtClean="0">
                <a:solidFill>
                  <a:srgbClr val="6CB255"/>
                </a:solidFill>
              </a:rPr>
              <a:t> II and Cytokinesis</a:t>
            </a:r>
            <a:endParaRPr lang="en-US" b="1" dirty="0">
              <a:solidFill>
                <a:srgbClr val="6CB25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458200" cy="292576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chromosomes arrive at opposite poles and </a:t>
            </a:r>
            <a:r>
              <a:rPr lang="en-US" dirty="0" err="1" smtClean="0"/>
              <a:t>decondense</a:t>
            </a:r>
            <a:endParaRPr lang="en-US" dirty="0"/>
          </a:p>
          <a:p>
            <a:r>
              <a:rPr lang="en-US" dirty="0" smtClean="0"/>
              <a:t>Nuclear envelopes form around chromosomes</a:t>
            </a:r>
          </a:p>
          <a:p>
            <a:r>
              <a:rPr lang="en-US" dirty="0" smtClean="0"/>
              <a:t>Cytokinesis separates the two cells into four unique haploid cells</a:t>
            </a:r>
          </a:p>
        </p:txBody>
      </p:sp>
    </p:spTree>
    <p:extLst>
      <p:ext uri="{BB962C8B-B14F-4D97-AF65-F5344CB8AC3E}">
        <p14:creationId xmlns:p14="http://schemas.microsoft.com/office/powerpoint/2010/main" val="2649489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rgbClr val="6CB255"/>
                </a:solidFill>
              </a:rPr>
              <a:t>Comparing Meiosis to Mitosis</a:t>
            </a:r>
            <a:endParaRPr lang="en-US" b="1" dirty="0">
              <a:solidFill>
                <a:srgbClr val="6CB25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8006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Both processes divide the nucleus in eukaryotic cells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Mitosis is a single division; meiosis has two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Homologous chromosomes pair to form tetrads in meiosis but not in mitosis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In meiosis, crossing over between sister chromatids and random assortment of chromosomes in anaphase I create genetic variation – mitosis produces genetically identical clones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Meiosis reduces </a:t>
            </a:r>
            <a:r>
              <a:rPr lang="en-US" sz="2400" dirty="0" err="1" smtClean="0"/>
              <a:t>ploidy</a:t>
            </a:r>
            <a:r>
              <a:rPr lang="en-US" sz="2400" dirty="0" smtClean="0"/>
              <a:t> (</a:t>
            </a:r>
            <a:r>
              <a:rPr lang="en-US" sz="2400" dirty="0"/>
              <a:t>2n → </a:t>
            </a:r>
            <a:r>
              <a:rPr lang="en-US" sz="2400" dirty="0" smtClean="0"/>
              <a:t>1n), mitosis does not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2060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6CB255"/>
                </a:solidFill>
              </a:rPr>
              <a:t>Comparing Meiosis to Mitosis</a:t>
            </a:r>
            <a:endParaRPr lang="en-US" b="1" dirty="0">
              <a:solidFill>
                <a:srgbClr val="6CB255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02"/>
          <a:stretch/>
        </p:blipFill>
        <p:spPr>
          <a:xfrm>
            <a:off x="118353" y="914400"/>
            <a:ext cx="8907294" cy="5562600"/>
          </a:xfrm>
        </p:spPr>
      </p:pic>
    </p:spTree>
    <p:extLst>
      <p:ext uri="{BB962C8B-B14F-4D97-AF65-F5344CB8AC3E}">
        <p14:creationId xmlns:p14="http://schemas.microsoft.com/office/powerpoint/2010/main" val="15236792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Sexual Reproduction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531938"/>
            <a:ext cx="3474720" cy="434340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0" y="6211669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charset="0"/>
              </a:rPr>
              <a:t>https://naturallycuriouswithmaryholland.files.wordpress.com/2011/07/7-12-11-milkweed-longhorn-beetles-mating-img_8816.jpg?w=590</a:t>
            </a:r>
          </a:p>
        </p:txBody>
      </p:sp>
    </p:spTree>
    <p:extLst>
      <p:ext uri="{BB962C8B-B14F-4D97-AF65-F5344CB8AC3E}">
        <p14:creationId xmlns:p14="http://schemas.microsoft.com/office/powerpoint/2010/main" val="35129776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316" y="5320971"/>
            <a:ext cx="2073094" cy="13884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2692" y="3886200"/>
            <a:ext cx="1608718" cy="120498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00674"/>
            <a:ext cx="7086601" cy="4171525"/>
          </a:xfrm>
        </p:spPr>
        <p:txBody>
          <a:bodyPr>
            <a:normAutofit/>
          </a:bodyPr>
          <a:lstStyle/>
          <a:p>
            <a:r>
              <a:rPr lang="en-US" dirty="0"/>
              <a:t>There are </a:t>
            </a:r>
            <a:r>
              <a:rPr lang="en-US" dirty="0" smtClean="0"/>
              <a:t>3 </a:t>
            </a:r>
            <a:r>
              <a:rPr lang="en-US" dirty="0"/>
              <a:t>main categories of life cycles in multicellular </a:t>
            </a:r>
            <a:r>
              <a:rPr lang="en-US" dirty="0" smtClean="0"/>
              <a:t>organisms</a:t>
            </a:r>
          </a:p>
          <a:p>
            <a:pPr lvl="1"/>
            <a:r>
              <a:rPr lang="en-US" sz="3200" dirty="0" smtClean="0"/>
              <a:t>Diploid-dominant</a:t>
            </a:r>
          </a:p>
          <a:p>
            <a:pPr lvl="1"/>
            <a:r>
              <a:rPr lang="en-US" sz="3200" dirty="0" smtClean="0"/>
              <a:t>Haploid-dominant</a:t>
            </a:r>
          </a:p>
          <a:p>
            <a:pPr lvl="1"/>
            <a:r>
              <a:rPr lang="en-US" sz="3200" dirty="0" smtClean="0"/>
              <a:t>Alternation </a:t>
            </a:r>
            <a:r>
              <a:rPr lang="en-US" sz="3200" dirty="0"/>
              <a:t>of generations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810" y="242375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6CB255"/>
                </a:solidFill>
              </a:rPr>
              <a:t>Life Cycles of Sexually Reproducing Organisms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3418" y="2606771"/>
            <a:ext cx="1599981" cy="97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19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132" y="449179"/>
            <a:ext cx="8229600" cy="998621"/>
          </a:xfrm>
        </p:spPr>
        <p:txBody>
          <a:bodyPr/>
          <a:lstStyle/>
          <a:p>
            <a:r>
              <a:rPr lang="en-US" b="1" dirty="0">
                <a:solidFill>
                  <a:srgbClr val="6CB255"/>
                </a:solidFill>
              </a:rPr>
              <a:t>Diploid-Dominant Life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136" y="13716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Most animals have </a:t>
            </a:r>
            <a:r>
              <a:rPr lang="en-US" dirty="0"/>
              <a:t>a diploid-dominant life-cycle </a:t>
            </a:r>
            <a:r>
              <a:rPr lang="en-US" dirty="0" smtClean="0"/>
              <a:t>strategy: the </a:t>
            </a:r>
            <a:r>
              <a:rPr lang="en-US" dirty="0"/>
              <a:t>only haploid cells produced </a:t>
            </a:r>
            <a:r>
              <a:rPr lang="en-US" dirty="0" smtClean="0"/>
              <a:t>are </a:t>
            </a:r>
            <a:r>
              <a:rPr lang="en-US" dirty="0"/>
              <a:t>the </a:t>
            </a:r>
            <a:r>
              <a:rPr lang="en-US" dirty="0" smtClean="0"/>
              <a:t>gametes</a:t>
            </a:r>
          </a:p>
          <a:p>
            <a:r>
              <a:rPr lang="en-US" dirty="0" smtClean="0"/>
              <a:t>Germ cells produced by gonads (testes and ovaries) use mitosis to perpetuate the cell line and meiosis to produce gametes</a:t>
            </a:r>
          </a:p>
          <a:p>
            <a:r>
              <a:rPr lang="en-US" dirty="0" smtClean="0"/>
              <a:t>There is no multicellular haploid life stage </a:t>
            </a:r>
          </a:p>
          <a:p>
            <a:r>
              <a:rPr lang="en-US" dirty="0" smtClean="0"/>
              <a:t>Fertilization occurs when 2 gametes fuse to restore the diploid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1779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>
                <a:solidFill>
                  <a:srgbClr val="6CB255"/>
                </a:solidFill>
              </a:rPr>
              <a:t>Haploid-Dominant Life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143000"/>
            <a:ext cx="8686433" cy="541020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In most </a:t>
            </a:r>
            <a:r>
              <a:rPr lang="en-US" sz="2400" dirty="0"/>
              <a:t>fungi and algae </a:t>
            </a:r>
            <a:r>
              <a:rPr lang="en-US" sz="2400" dirty="0" smtClean="0"/>
              <a:t>the </a:t>
            </a:r>
            <a:r>
              <a:rPr lang="en-US" sz="2400" dirty="0"/>
              <a:t>“body” of the organism—the ecologically important part of the life cycle—is </a:t>
            </a:r>
            <a:r>
              <a:rPr lang="en-US" sz="2400" dirty="0" smtClean="0"/>
              <a:t>haploid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During sexual reproduction, specialized haploid cells from two individuals, designated the (+) and (−) mating types, join to form a diploid </a:t>
            </a:r>
            <a:r>
              <a:rPr lang="en-US" sz="2400" dirty="0" smtClean="0"/>
              <a:t>zygote which immediately </a:t>
            </a:r>
            <a:r>
              <a:rPr lang="en-US" sz="2400" dirty="0"/>
              <a:t>undergoes meiosis to form </a:t>
            </a:r>
            <a:r>
              <a:rPr lang="en-US" sz="2400" dirty="0" smtClean="0"/>
              <a:t>4 </a:t>
            </a:r>
            <a:r>
              <a:rPr lang="en-US" sz="2400" dirty="0"/>
              <a:t>haploid </a:t>
            </a:r>
            <a:r>
              <a:rPr lang="en-US" sz="2400" dirty="0" smtClean="0"/>
              <a:t>spores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 </a:t>
            </a:r>
            <a:r>
              <a:rPr lang="en-US" sz="2400" dirty="0"/>
              <a:t>Although haploid like the “parents,” these spores contain a new genetic combination from two parents</a:t>
            </a:r>
            <a:r>
              <a:rPr lang="en-US" sz="240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The </a:t>
            </a:r>
            <a:r>
              <a:rPr lang="en-US" sz="2400" dirty="0"/>
              <a:t>spores </a:t>
            </a:r>
            <a:r>
              <a:rPr lang="en-US" sz="2400" dirty="0" smtClean="0"/>
              <a:t>form </a:t>
            </a:r>
            <a:r>
              <a:rPr lang="en-US" sz="2400" dirty="0"/>
              <a:t>multicellular haploid structures by many rounds of mitosis</a:t>
            </a:r>
          </a:p>
        </p:txBody>
      </p:sp>
    </p:spTree>
    <p:extLst>
      <p:ext uri="{BB962C8B-B14F-4D97-AF65-F5344CB8AC3E}">
        <p14:creationId xmlns:p14="http://schemas.microsoft.com/office/powerpoint/2010/main" val="14284302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096814"/>
            <a:ext cx="8229600" cy="56849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1"/>
            <a:ext cx="8229600" cy="868213"/>
          </a:xfrm>
        </p:spPr>
        <p:txBody>
          <a:bodyPr/>
          <a:lstStyle/>
          <a:p>
            <a:r>
              <a:rPr lang="en-US" b="1" dirty="0">
                <a:solidFill>
                  <a:srgbClr val="6CB255"/>
                </a:solidFill>
              </a:rPr>
              <a:t>Haploid-Dominant Life Cycle</a:t>
            </a:r>
          </a:p>
        </p:txBody>
      </p:sp>
    </p:spTree>
    <p:extLst>
      <p:ext uri="{BB962C8B-B14F-4D97-AF65-F5344CB8AC3E}">
        <p14:creationId xmlns:p14="http://schemas.microsoft.com/office/powerpoint/2010/main" val="36072714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14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6CB255"/>
                </a:solidFill>
              </a:rPr>
              <a:t>Alternation of Generations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0214"/>
            <a:ext cx="8229600" cy="4525963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Seen in some </a:t>
            </a:r>
            <a:r>
              <a:rPr lang="en-US" sz="2400" dirty="0"/>
              <a:t>algae and all </a:t>
            </a:r>
            <a:r>
              <a:rPr lang="en-US" sz="2400" dirty="0" smtClean="0"/>
              <a:t>plants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The haploid multicellular plants are called gametophytes, because they produce gametes from specialized </a:t>
            </a:r>
            <a:r>
              <a:rPr lang="en-US" sz="2400" dirty="0" smtClean="0"/>
              <a:t>cell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Meiosis </a:t>
            </a:r>
            <a:r>
              <a:rPr lang="en-US" sz="2400" dirty="0"/>
              <a:t>is not directly involved in the production of gametes </a:t>
            </a:r>
            <a:r>
              <a:rPr lang="en-US" sz="2400" dirty="0" smtClean="0"/>
              <a:t>because </a:t>
            </a:r>
            <a:r>
              <a:rPr lang="en-US" sz="2400" dirty="0"/>
              <a:t>the organism that produces the gametes is already a </a:t>
            </a:r>
            <a:r>
              <a:rPr lang="en-US" sz="2400" dirty="0" smtClean="0"/>
              <a:t>haploid 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Fertilization between the gametes forms a diploid zygote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Zygotes undergo many rounds of mitosis and give rise to a diploid multicellular plant called a sporophyte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Specialized cells of the sporophyte undergo meiosis to produce haploid spores which subsequently develop into the gametophytes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815412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>
                <a:solidFill>
                  <a:srgbClr val="6CB255"/>
                </a:solidFill>
              </a:rPr>
              <a:t>Alternation of Generations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" y="1371600"/>
            <a:ext cx="8322348" cy="5638800"/>
          </a:xfrm>
        </p:spPr>
      </p:pic>
    </p:spTree>
    <p:extLst>
      <p:ext uri="{BB962C8B-B14F-4D97-AF65-F5344CB8AC3E}">
        <p14:creationId xmlns:p14="http://schemas.microsoft.com/office/powerpoint/2010/main" val="98642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CB255"/>
                </a:solidFill>
              </a:rPr>
              <a:t>The Process of Meiosis</a:t>
            </a:r>
            <a:endParaRPr lang="en-US" b="1" dirty="0">
              <a:solidFill>
                <a:srgbClr val="6CB25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72"/>
              </a:spcBef>
              <a:spcAft>
                <a:spcPts val="600"/>
              </a:spcAft>
            </a:pPr>
            <a:r>
              <a:rPr lang="en-US" sz="2800" dirty="0" smtClean="0"/>
              <a:t>Most plants and animals have two sets of chromosomes: one set from each parent</a:t>
            </a:r>
          </a:p>
          <a:p>
            <a:pPr lvl="1">
              <a:spcBef>
                <a:spcPts val="672"/>
              </a:spcBef>
              <a:spcAft>
                <a:spcPts val="600"/>
              </a:spcAft>
            </a:pPr>
            <a:r>
              <a:rPr lang="en-US" sz="2400" dirty="0" smtClean="0"/>
              <a:t>That means they are diploid (2n)</a:t>
            </a:r>
          </a:p>
          <a:p>
            <a:pPr>
              <a:spcBef>
                <a:spcPts val="672"/>
              </a:spcBef>
              <a:spcAft>
                <a:spcPts val="600"/>
              </a:spcAft>
            </a:pPr>
            <a:r>
              <a:rPr lang="en-US" sz="2800" dirty="0" smtClean="0"/>
              <a:t>Reduction of chromosomes is necessary to avoid doubling in every generation</a:t>
            </a:r>
          </a:p>
          <a:p>
            <a:pPr>
              <a:spcBef>
                <a:spcPts val="672"/>
              </a:spcBef>
              <a:spcAft>
                <a:spcPts val="600"/>
              </a:spcAft>
            </a:pPr>
            <a:r>
              <a:rPr lang="en-US" sz="2800" dirty="0" smtClean="0"/>
              <a:t>Reproductive structures that produce gametes or spores have cells with a single set of chromosomes (haploid cells (1n))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16769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459" y="738710"/>
            <a:ext cx="5714682" cy="42904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33600" y="990600"/>
            <a:ext cx="4000500" cy="914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7"/>
            <a:ext cx="8763000" cy="1325564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6CB255"/>
                </a:solidFill>
              </a:rPr>
              <a:t>Meiosis reduces the number of chromosomes by ½ to produce </a:t>
            </a:r>
            <a:r>
              <a:rPr lang="en-US" sz="2800" b="1" dirty="0">
                <a:solidFill>
                  <a:srgbClr val="6CB255"/>
                </a:solidFill>
              </a:rPr>
              <a:t>haploid (1n</a:t>
            </a:r>
            <a:r>
              <a:rPr lang="en-US" sz="2800" b="1" dirty="0" smtClean="0">
                <a:solidFill>
                  <a:srgbClr val="6CB255"/>
                </a:solidFill>
              </a:rPr>
              <a:t>) cells</a:t>
            </a:r>
            <a:endParaRPr lang="en-US" sz="2800" b="1" dirty="0">
              <a:solidFill>
                <a:srgbClr val="6CB25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029200"/>
            <a:ext cx="8229600" cy="1676400"/>
          </a:xfrm>
        </p:spPr>
        <p:txBody>
          <a:bodyPr/>
          <a:lstStyle/>
          <a:p>
            <a:r>
              <a:rPr lang="en-US" dirty="0" smtClean="0"/>
              <a:t>The process resembles mitosis but goes through two rounds of division: Meiosis I and Meiosis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409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6CB255"/>
                </a:solidFill>
              </a:rPr>
              <a:t>Diploid Meiosis</a:t>
            </a:r>
            <a:endParaRPr lang="en-US" sz="4000" b="1" dirty="0">
              <a:solidFill>
                <a:srgbClr val="6CB255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41"/>
          <a:stretch/>
        </p:blipFill>
        <p:spPr>
          <a:xfrm>
            <a:off x="761998" y="693608"/>
            <a:ext cx="7620001" cy="5935792"/>
          </a:xfrm>
        </p:spPr>
      </p:pic>
    </p:spTree>
    <p:extLst>
      <p:ext uri="{BB962C8B-B14F-4D97-AF65-F5344CB8AC3E}">
        <p14:creationId xmlns:p14="http://schemas.microsoft.com/office/powerpoint/2010/main" val="1854685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200400"/>
            <a:ext cx="4952169" cy="3623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b="1" dirty="0" smtClean="0">
                <a:solidFill>
                  <a:srgbClr val="6CB255"/>
                </a:solidFill>
              </a:rPr>
              <a:t>Meiosis I</a:t>
            </a:r>
            <a:endParaRPr lang="en-US" b="1" dirty="0">
              <a:solidFill>
                <a:srgbClr val="6CB25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95576"/>
            <a:ext cx="9144000" cy="2895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Meiosis is preceded by normal interphase (G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, S, G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Chromosome replication in S phase makes identical </a:t>
            </a:r>
            <a:r>
              <a:rPr lang="en-US" sz="2800" i="1" u="sng" dirty="0" smtClean="0"/>
              <a:t>sister</a:t>
            </a:r>
            <a:r>
              <a:rPr lang="en-US" sz="2800" i="1" dirty="0" smtClean="0"/>
              <a:t> </a:t>
            </a:r>
            <a:r>
              <a:rPr lang="en-US" sz="2800" i="1" u="sng" dirty="0" smtClean="0"/>
              <a:t>chromatids</a:t>
            </a:r>
            <a:endParaRPr lang="en-US" sz="2800" u="sng" dirty="0" smtClean="0"/>
          </a:p>
          <a:p>
            <a:r>
              <a:rPr lang="en-US" sz="2800" dirty="0" smtClean="0"/>
              <a:t>Sister chromatids remain attached at the centromere</a:t>
            </a:r>
          </a:p>
        </p:txBody>
      </p:sp>
    </p:spTree>
    <p:extLst>
      <p:ext uri="{BB962C8B-B14F-4D97-AF65-F5344CB8AC3E}">
        <p14:creationId xmlns:p14="http://schemas.microsoft.com/office/powerpoint/2010/main" val="2197357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459" y="2057400"/>
            <a:ext cx="7552164" cy="3256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6CB255"/>
                </a:solidFill>
              </a:rPr>
              <a:t>Prophase I</a:t>
            </a:r>
            <a:endParaRPr lang="en-US" b="1" dirty="0">
              <a:solidFill>
                <a:srgbClr val="6CB25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4800600" cy="5181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Homologous chromosomes pair and the </a:t>
            </a:r>
            <a:r>
              <a:rPr lang="en-US" b="1" i="1" dirty="0" err="1" smtClean="0"/>
              <a:t>synaptonemal</a:t>
            </a:r>
            <a:r>
              <a:rPr lang="en-US" b="1" i="1" dirty="0" smtClean="0"/>
              <a:t> complex</a:t>
            </a:r>
            <a:r>
              <a:rPr lang="en-US" dirty="0" smtClean="0"/>
              <a:t> holds them close together in </a:t>
            </a:r>
            <a:r>
              <a:rPr lang="en-US" b="1" i="1" dirty="0" smtClean="0"/>
              <a:t>synapsis</a:t>
            </a:r>
          </a:p>
          <a:p>
            <a:r>
              <a:rPr lang="en-US" dirty="0" smtClean="0"/>
              <a:t>Segments of chromosomes can be exchanged through </a:t>
            </a:r>
            <a:r>
              <a:rPr lang="en-US" b="1" i="1" dirty="0" smtClean="0"/>
              <a:t>crossing over</a:t>
            </a:r>
          </a:p>
          <a:p>
            <a:r>
              <a:rPr lang="en-US" dirty="0" smtClean="0"/>
              <a:t>Visible structures at cross over points are called </a:t>
            </a:r>
            <a:r>
              <a:rPr lang="en-US" b="1" i="1" dirty="0" err="1" smtClean="0"/>
              <a:t>chiasmata</a:t>
            </a:r>
            <a:endParaRPr lang="en-US" b="1" i="1" dirty="0"/>
          </a:p>
          <a:p>
            <a:r>
              <a:rPr lang="en-US" dirty="0" smtClean="0"/>
              <a:t>The four chromatids held together by </a:t>
            </a:r>
            <a:r>
              <a:rPr lang="en-US" dirty="0" err="1" smtClean="0"/>
              <a:t>chiasmata</a:t>
            </a:r>
            <a:r>
              <a:rPr lang="en-US" dirty="0" smtClean="0"/>
              <a:t> are called a </a:t>
            </a:r>
            <a:r>
              <a:rPr lang="en-US" b="1" i="1" dirty="0" smtClean="0"/>
              <a:t>tetrad</a:t>
            </a:r>
          </a:p>
        </p:txBody>
      </p:sp>
    </p:spTree>
    <p:extLst>
      <p:ext uri="{BB962C8B-B14F-4D97-AF65-F5344CB8AC3E}">
        <p14:creationId xmlns:p14="http://schemas.microsoft.com/office/powerpoint/2010/main" val="2964292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6CB255"/>
                </a:solidFill>
              </a:rPr>
              <a:t>Crossover Exchanges Genetic Material</a:t>
            </a:r>
            <a:endParaRPr lang="en-US" b="1" dirty="0">
              <a:solidFill>
                <a:srgbClr val="6CB255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4000"/>
            <a:ext cx="8167955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96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err="1" smtClean="0">
                <a:solidFill>
                  <a:srgbClr val="6CB255"/>
                </a:solidFill>
              </a:rPr>
              <a:t>Prometaphase</a:t>
            </a:r>
            <a:r>
              <a:rPr lang="en-US" b="1" dirty="0" smtClean="0">
                <a:solidFill>
                  <a:srgbClr val="6CB255"/>
                </a:solidFill>
              </a:rPr>
              <a:t> I</a:t>
            </a:r>
            <a:endParaRPr lang="en-US" b="1" dirty="0">
              <a:solidFill>
                <a:srgbClr val="6CB25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51054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Spindle </a:t>
            </a:r>
            <a:r>
              <a:rPr lang="en-US" dirty="0"/>
              <a:t>fiber microtubules </a:t>
            </a:r>
            <a:r>
              <a:rPr lang="en-US" dirty="0" smtClean="0"/>
              <a:t>attach to </a:t>
            </a:r>
            <a:r>
              <a:rPr lang="en-US" dirty="0"/>
              <a:t>the kinetochore proteins at the centromeres 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Homologs still held together at </a:t>
            </a:r>
            <a:r>
              <a:rPr lang="en-US" dirty="0" err="1" smtClean="0"/>
              <a:t>chiasmata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Nuclear membrane is completely broken down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38660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ssent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830</Words>
  <Application>Microsoft Macintosh PowerPoint</Application>
  <PresentationFormat>On-screen Show (4:3)</PresentationFormat>
  <Paragraphs>95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 Black</vt:lpstr>
      <vt:lpstr>Times New Roman</vt:lpstr>
      <vt:lpstr>Arial</vt:lpstr>
      <vt:lpstr>Office Theme</vt:lpstr>
      <vt:lpstr>Essential</vt:lpstr>
      <vt:lpstr>PowerPoint Presentation</vt:lpstr>
      <vt:lpstr>Sexual Reproduction</vt:lpstr>
      <vt:lpstr>The Process of Meiosis</vt:lpstr>
      <vt:lpstr>Meiosis reduces the number of chromosomes by ½ to produce haploid (1n) cells</vt:lpstr>
      <vt:lpstr>Diploid Meiosis</vt:lpstr>
      <vt:lpstr>Meiosis I</vt:lpstr>
      <vt:lpstr>Prophase I</vt:lpstr>
      <vt:lpstr>Crossover Exchanges Genetic Material</vt:lpstr>
      <vt:lpstr>Prometaphase I</vt:lpstr>
      <vt:lpstr>Metaphase I</vt:lpstr>
      <vt:lpstr>Anaphase I</vt:lpstr>
      <vt:lpstr>Telophase I and Cytokinesis</vt:lpstr>
      <vt:lpstr>Plants versus Animals</vt:lpstr>
      <vt:lpstr>Meiosis Animation</vt:lpstr>
      <vt:lpstr>Diploid Meiosis 2</vt:lpstr>
      <vt:lpstr>Prophase II</vt:lpstr>
      <vt:lpstr>Prometaphase II</vt:lpstr>
      <vt:lpstr>The process of chromosome alignment differs between meiosis I and meiosis II </vt:lpstr>
      <vt:lpstr>Metaphase II and Anaphase II</vt:lpstr>
      <vt:lpstr>Telophase II and Cytokinesis</vt:lpstr>
      <vt:lpstr>Comparing Meiosis to Mitosis</vt:lpstr>
      <vt:lpstr>Comparing Meiosis to Mitosis</vt:lpstr>
      <vt:lpstr>Sexual Reproduction </vt:lpstr>
      <vt:lpstr>Life Cycles of Sexually Reproducing Organisms</vt:lpstr>
      <vt:lpstr>Diploid-Dominant Life Cycle</vt:lpstr>
      <vt:lpstr>Haploid-Dominant Life Cycle</vt:lpstr>
      <vt:lpstr>Haploid-Dominant Life Cycle</vt:lpstr>
      <vt:lpstr>Alternation of Generations</vt:lpstr>
      <vt:lpstr>Alternation of Generations</vt:lpstr>
    </vt:vector>
  </TitlesOfParts>
  <Company>Valdosta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Meiosis and Sexual Reproduction</dc:title>
  <dc:creator>reviewer</dc:creator>
  <cp:lastModifiedBy>Microsoft Office User</cp:lastModifiedBy>
  <cp:revision>69</cp:revision>
  <dcterms:created xsi:type="dcterms:W3CDTF">2015-07-16T16:07:15Z</dcterms:created>
  <dcterms:modified xsi:type="dcterms:W3CDTF">2018-08-14T15:07:04Z</dcterms:modified>
</cp:coreProperties>
</file>