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5" r:id="rId7"/>
    <p:sldId id="263" r:id="rId8"/>
    <p:sldId id="266" r:id="rId9"/>
    <p:sldId id="267" r:id="rId10"/>
    <p:sldId id="269"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5" d="100"/>
          <a:sy n="65" d="100"/>
        </p:scale>
        <p:origin x="2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6240-B62E-4035-B94B-DC68DA2815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B3CB28-5141-4D9B-91EA-FF0AA2133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3BE06C-E37D-4A3A-9C02-BFB89366F6ED}"/>
              </a:ext>
            </a:extLst>
          </p:cNvPr>
          <p:cNvSpPr>
            <a:spLocks noGrp="1"/>
          </p:cNvSpPr>
          <p:nvPr>
            <p:ph type="dt" sz="half" idx="10"/>
          </p:nvPr>
        </p:nvSpPr>
        <p:spPr/>
        <p:txBody>
          <a:bodyPr/>
          <a:lstStyle/>
          <a:p>
            <a:fld id="{FE31FEED-ED8D-41F1-8F48-A5230BAB6E54}" type="datetimeFigureOut">
              <a:rPr lang="en-US" smtClean="0"/>
              <a:t>9/3/2023</a:t>
            </a:fld>
            <a:endParaRPr lang="en-US"/>
          </a:p>
        </p:txBody>
      </p:sp>
      <p:sp>
        <p:nvSpPr>
          <p:cNvPr id="5" name="Footer Placeholder 4">
            <a:extLst>
              <a:ext uri="{FF2B5EF4-FFF2-40B4-BE49-F238E27FC236}">
                <a16:creationId xmlns:a16="http://schemas.microsoft.com/office/drawing/2014/main" id="{E0BA1B52-0070-4BC1-B537-83A7D1EC3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8D83E-9B9C-49F6-95CE-AA694BBDDFC6}"/>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37486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9C3E9-5333-4D19-88EC-3D3D30A14B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8B9725-EF2C-4997-9133-19AE7A68A4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BBB0D-9878-4F2D-90C6-697749D7DD44}"/>
              </a:ext>
            </a:extLst>
          </p:cNvPr>
          <p:cNvSpPr>
            <a:spLocks noGrp="1"/>
          </p:cNvSpPr>
          <p:nvPr>
            <p:ph type="dt" sz="half" idx="10"/>
          </p:nvPr>
        </p:nvSpPr>
        <p:spPr/>
        <p:txBody>
          <a:bodyPr/>
          <a:lstStyle/>
          <a:p>
            <a:fld id="{FE31FEED-ED8D-41F1-8F48-A5230BAB6E54}" type="datetimeFigureOut">
              <a:rPr lang="en-US" smtClean="0"/>
              <a:t>9/3/2023</a:t>
            </a:fld>
            <a:endParaRPr lang="en-US"/>
          </a:p>
        </p:txBody>
      </p:sp>
      <p:sp>
        <p:nvSpPr>
          <p:cNvPr id="5" name="Footer Placeholder 4">
            <a:extLst>
              <a:ext uri="{FF2B5EF4-FFF2-40B4-BE49-F238E27FC236}">
                <a16:creationId xmlns:a16="http://schemas.microsoft.com/office/drawing/2014/main" id="{F27A204A-73EB-4445-AA5E-8BB9A46E8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6A3BC-7B0B-420B-B3B0-62D28EE9C4A1}"/>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323947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8F622-B852-47ED-8A36-B757E1C0F9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BDCDB3-7626-42A6-9ABB-1887596F21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79418-F50E-459D-A55D-50D143AB7270}"/>
              </a:ext>
            </a:extLst>
          </p:cNvPr>
          <p:cNvSpPr>
            <a:spLocks noGrp="1"/>
          </p:cNvSpPr>
          <p:nvPr>
            <p:ph type="dt" sz="half" idx="10"/>
          </p:nvPr>
        </p:nvSpPr>
        <p:spPr/>
        <p:txBody>
          <a:bodyPr/>
          <a:lstStyle/>
          <a:p>
            <a:fld id="{FE31FEED-ED8D-41F1-8F48-A5230BAB6E54}" type="datetimeFigureOut">
              <a:rPr lang="en-US" smtClean="0"/>
              <a:t>9/3/2023</a:t>
            </a:fld>
            <a:endParaRPr lang="en-US"/>
          </a:p>
        </p:txBody>
      </p:sp>
      <p:sp>
        <p:nvSpPr>
          <p:cNvPr id="5" name="Footer Placeholder 4">
            <a:extLst>
              <a:ext uri="{FF2B5EF4-FFF2-40B4-BE49-F238E27FC236}">
                <a16:creationId xmlns:a16="http://schemas.microsoft.com/office/drawing/2014/main" id="{D7C7474B-ACC1-4347-94A7-D899D6E71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665A4-49BC-4D9B-A14B-60D3AADE76AF}"/>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67011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D5C0-7D1F-4F2A-B145-D05019294F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1FDF3F-8517-418A-BDF9-8F0956830F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816AD8-435E-4A64-AA11-61CCF23B2A88}"/>
              </a:ext>
            </a:extLst>
          </p:cNvPr>
          <p:cNvSpPr>
            <a:spLocks noGrp="1"/>
          </p:cNvSpPr>
          <p:nvPr>
            <p:ph type="dt" sz="half" idx="10"/>
          </p:nvPr>
        </p:nvSpPr>
        <p:spPr/>
        <p:txBody>
          <a:bodyPr/>
          <a:lstStyle/>
          <a:p>
            <a:fld id="{FE31FEED-ED8D-41F1-8F48-A5230BAB6E54}" type="datetimeFigureOut">
              <a:rPr lang="en-US" smtClean="0"/>
              <a:t>9/3/2023</a:t>
            </a:fld>
            <a:endParaRPr lang="en-US"/>
          </a:p>
        </p:txBody>
      </p:sp>
      <p:sp>
        <p:nvSpPr>
          <p:cNvPr id="5" name="Footer Placeholder 4">
            <a:extLst>
              <a:ext uri="{FF2B5EF4-FFF2-40B4-BE49-F238E27FC236}">
                <a16:creationId xmlns:a16="http://schemas.microsoft.com/office/drawing/2014/main" id="{0C1ADED3-6E79-46EB-8AEE-2E069FE64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F0363-970D-4EC5-942F-40D2985DEB31}"/>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82833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D1E78-DB1D-40D8-A26D-3AC5EA440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0CF935-82DF-418C-A4B6-E54E12579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508507-04E7-462A-A52C-A58294DD7798}"/>
              </a:ext>
            </a:extLst>
          </p:cNvPr>
          <p:cNvSpPr>
            <a:spLocks noGrp="1"/>
          </p:cNvSpPr>
          <p:nvPr>
            <p:ph type="dt" sz="half" idx="10"/>
          </p:nvPr>
        </p:nvSpPr>
        <p:spPr/>
        <p:txBody>
          <a:bodyPr/>
          <a:lstStyle/>
          <a:p>
            <a:fld id="{FE31FEED-ED8D-41F1-8F48-A5230BAB6E54}" type="datetimeFigureOut">
              <a:rPr lang="en-US" smtClean="0"/>
              <a:t>9/3/2023</a:t>
            </a:fld>
            <a:endParaRPr lang="en-US"/>
          </a:p>
        </p:txBody>
      </p:sp>
      <p:sp>
        <p:nvSpPr>
          <p:cNvPr id="5" name="Footer Placeholder 4">
            <a:extLst>
              <a:ext uri="{FF2B5EF4-FFF2-40B4-BE49-F238E27FC236}">
                <a16:creationId xmlns:a16="http://schemas.microsoft.com/office/drawing/2014/main" id="{164C5668-2BB5-4742-9756-B21585EDA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69659-8AC9-44CA-A2E9-D1CD6782612A}"/>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64059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0D18-BAD2-4029-BFDE-3B2B01237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B4BBAF-5DEB-4BD0-A09B-70F5D2F91C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306529-4131-4DFA-8C5B-88908D0902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7106-71EB-4B39-A5B4-1BF9E54E8C67}"/>
              </a:ext>
            </a:extLst>
          </p:cNvPr>
          <p:cNvSpPr>
            <a:spLocks noGrp="1"/>
          </p:cNvSpPr>
          <p:nvPr>
            <p:ph type="dt" sz="half" idx="10"/>
          </p:nvPr>
        </p:nvSpPr>
        <p:spPr/>
        <p:txBody>
          <a:bodyPr/>
          <a:lstStyle/>
          <a:p>
            <a:fld id="{FE31FEED-ED8D-41F1-8F48-A5230BAB6E54}" type="datetimeFigureOut">
              <a:rPr lang="en-US" smtClean="0"/>
              <a:t>9/3/2023</a:t>
            </a:fld>
            <a:endParaRPr lang="en-US"/>
          </a:p>
        </p:txBody>
      </p:sp>
      <p:sp>
        <p:nvSpPr>
          <p:cNvPr id="6" name="Footer Placeholder 5">
            <a:extLst>
              <a:ext uri="{FF2B5EF4-FFF2-40B4-BE49-F238E27FC236}">
                <a16:creationId xmlns:a16="http://schemas.microsoft.com/office/drawing/2014/main" id="{7B49797E-76D8-496B-B661-D17C9A3372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FDD2D-724E-4803-B049-DC5BFA32A375}"/>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8002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B730-6AE0-49F5-B529-7F86ACA5B5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84A1F3-DCE9-40EA-B3DB-FF8DF119B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E1F51E-0240-43AD-A155-47B03D2832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C1A632-E501-40F5-8A1B-F624ECECD2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BB720F-2A23-4C23-A859-21E7CF97098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98CD6C-193F-4148-8E20-D174EDD92281}"/>
              </a:ext>
            </a:extLst>
          </p:cNvPr>
          <p:cNvSpPr>
            <a:spLocks noGrp="1"/>
          </p:cNvSpPr>
          <p:nvPr>
            <p:ph type="dt" sz="half" idx="10"/>
          </p:nvPr>
        </p:nvSpPr>
        <p:spPr/>
        <p:txBody>
          <a:bodyPr/>
          <a:lstStyle/>
          <a:p>
            <a:fld id="{FE31FEED-ED8D-41F1-8F48-A5230BAB6E54}" type="datetimeFigureOut">
              <a:rPr lang="en-US" smtClean="0"/>
              <a:t>9/3/2023</a:t>
            </a:fld>
            <a:endParaRPr lang="en-US"/>
          </a:p>
        </p:txBody>
      </p:sp>
      <p:sp>
        <p:nvSpPr>
          <p:cNvPr id="8" name="Footer Placeholder 7">
            <a:extLst>
              <a:ext uri="{FF2B5EF4-FFF2-40B4-BE49-F238E27FC236}">
                <a16:creationId xmlns:a16="http://schemas.microsoft.com/office/drawing/2014/main" id="{902256D8-EF08-4EDD-B1A6-19F30DB258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C43CAB-AF7A-41BB-B0B3-0F1F09140ABD}"/>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179717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43AD-E160-435D-8ECA-3FCD84BAFD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D10B6E-FDDD-47B7-A7BD-DED04AA37374}"/>
              </a:ext>
            </a:extLst>
          </p:cNvPr>
          <p:cNvSpPr>
            <a:spLocks noGrp="1"/>
          </p:cNvSpPr>
          <p:nvPr>
            <p:ph type="dt" sz="half" idx="10"/>
          </p:nvPr>
        </p:nvSpPr>
        <p:spPr/>
        <p:txBody>
          <a:bodyPr/>
          <a:lstStyle/>
          <a:p>
            <a:fld id="{FE31FEED-ED8D-41F1-8F48-A5230BAB6E54}" type="datetimeFigureOut">
              <a:rPr lang="en-US" smtClean="0"/>
              <a:t>9/3/2023</a:t>
            </a:fld>
            <a:endParaRPr lang="en-US"/>
          </a:p>
        </p:txBody>
      </p:sp>
      <p:sp>
        <p:nvSpPr>
          <p:cNvPr id="4" name="Footer Placeholder 3">
            <a:extLst>
              <a:ext uri="{FF2B5EF4-FFF2-40B4-BE49-F238E27FC236}">
                <a16:creationId xmlns:a16="http://schemas.microsoft.com/office/drawing/2014/main" id="{658AA109-B9CA-4E28-BA93-ADC283B767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988A9A-D515-4D7B-90F0-3D9D1B7A42AD}"/>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353917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C50DC-6CDB-4799-BA85-676C590D5564}"/>
              </a:ext>
            </a:extLst>
          </p:cNvPr>
          <p:cNvSpPr>
            <a:spLocks noGrp="1"/>
          </p:cNvSpPr>
          <p:nvPr>
            <p:ph type="dt" sz="half" idx="10"/>
          </p:nvPr>
        </p:nvSpPr>
        <p:spPr/>
        <p:txBody>
          <a:bodyPr/>
          <a:lstStyle/>
          <a:p>
            <a:fld id="{FE31FEED-ED8D-41F1-8F48-A5230BAB6E54}" type="datetimeFigureOut">
              <a:rPr lang="en-US" smtClean="0"/>
              <a:t>9/3/2023</a:t>
            </a:fld>
            <a:endParaRPr lang="en-US"/>
          </a:p>
        </p:txBody>
      </p:sp>
      <p:sp>
        <p:nvSpPr>
          <p:cNvPr id="3" name="Footer Placeholder 2">
            <a:extLst>
              <a:ext uri="{FF2B5EF4-FFF2-40B4-BE49-F238E27FC236}">
                <a16:creationId xmlns:a16="http://schemas.microsoft.com/office/drawing/2014/main" id="{6011808B-53C0-4F1D-8C5A-AF5D9A46BB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5EF839-503D-4F06-A40F-DBEE6ED4B8DB}"/>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416323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4A207-FE9E-4695-9B2A-CB028BA86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7AB933-F0EC-47A8-9410-A147E55A4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199B39-8BBE-4C82-BAE1-52F2E62F3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92256F-5FAE-46F4-8C71-7613C7A3CC05}"/>
              </a:ext>
            </a:extLst>
          </p:cNvPr>
          <p:cNvSpPr>
            <a:spLocks noGrp="1"/>
          </p:cNvSpPr>
          <p:nvPr>
            <p:ph type="dt" sz="half" idx="10"/>
          </p:nvPr>
        </p:nvSpPr>
        <p:spPr/>
        <p:txBody>
          <a:bodyPr/>
          <a:lstStyle/>
          <a:p>
            <a:fld id="{FE31FEED-ED8D-41F1-8F48-A5230BAB6E54}" type="datetimeFigureOut">
              <a:rPr lang="en-US" smtClean="0"/>
              <a:t>9/3/2023</a:t>
            </a:fld>
            <a:endParaRPr lang="en-US"/>
          </a:p>
        </p:txBody>
      </p:sp>
      <p:sp>
        <p:nvSpPr>
          <p:cNvPr id="6" name="Footer Placeholder 5">
            <a:extLst>
              <a:ext uri="{FF2B5EF4-FFF2-40B4-BE49-F238E27FC236}">
                <a16:creationId xmlns:a16="http://schemas.microsoft.com/office/drawing/2014/main" id="{C4338EEB-FD01-4FD8-AD7D-537CD5F4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440A5-498E-4D5E-BED7-719E43997670}"/>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423834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BD8C-286D-43AF-8ECE-B9FA1BA91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81864A-23F8-43F4-A531-D4E6ED0DB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D25EE3-394B-4056-BE8B-D64DDBCAE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E652B1-845C-4832-BBC6-8AA5B065ECCA}"/>
              </a:ext>
            </a:extLst>
          </p:cNvPr>
          <p:cNvSpPr>
            <a:spLocks noGrp="1"/>
          </p:cNvSpPr>
          <p:nvPr>
            <p:ph type="dt" sz="half" idx="10"/>
          </p:nvPr>
        </p:nvSpPr>
        <p:spPr/>
        <p:txBody>
          <a:bodyPr/>
          <a:lstStyle/>
          <a:p>
            <a:fld id="{FE31FEED-ED8D-41F1-8F48-A5230BAB6E54}" type="datetimeFigureOut">
              <a:rPr lang="en-US" smtClean="0"/>
              <a:t>9/3/2023</a:t>
            </a:fld>
            <a:endParaRPr lang="en-US"/>
          </a:p>
        </p:txBody>
      </p:sp>
      <p:sp>
        <p:nvSpPr>
          <p:cNvPr id="6" name="Footer Placeholder 5">
            <a:extLst>
              <a:ext uri="{FF2B5EF4-FFF2-40B4-BE49-F238E27FC236}">
                <a16:creationId xmlns:a16="http://schemas.microsoft.com/office/drawing/2014/main" id="{49C00D28-2365-430E-8256-0762031E6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46C5E7-173C-4656-BA72-9EBFA4E1E179}"/>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174245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3C7EE1-2CBA-4176-BCFE-CB557BE1CA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5527F3-0493-4665-A0B9-C1F8A5099E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735ED-6D53-41FF-BFCA-DDDF1C4F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1FEED-ED8D-41F1-8F48-A5230BAB6E54}" type="datetimeFigureOut">
              <a:rPr lang="en-US" smtClean="0"/>
              <a:t>9/3/2023</a:t>
            </a:fld>
            <a:endParaRPr lang="en-US"/>
          </a:p>
        </p:txBody>
      </p:sp>
      <p:sp>
        <p:nvSpPr>
          <p:cNvPr id="5" name="Footer Placeholder 4">
            <a:extLst>
              <a:ext uri="{FF2B5EF4-FFF2-40B4-BE49-F238E27FC236}">
                <a16:creationId xmlns:a16="http://schemas.microsoft.com/office/drawing/2014/main" id="{73C9E8A3-2309-4D26-8F98-44BA4EE0C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E79ABF-F31A-46A9-AC3D-842230CDC4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15942-45F1-4081-B6CD-07922AD89C98}" type="slidenum">
              <a:rPr lang="en-US" smtClean="0"/>
              <a:t>‹#›</a:t>
            </a:fld>
            <a:endParaRPr lang="en-US"/>
          </a:p>
        </p:txBody>
      </p:sp>
    </p:spTree>
    <p:extLst>
      <p:ext uri="{BB962C8B-B14F-4D97-AF65-F5344CB8AC3E}">
        <p14:creationId xmlns:p14="http://schemas.microsoft.com/office/powerpoint/2010/main" val="4201679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57A747-938A-44AD-A3BE-97D58613A0D3}"/>
              </a:ext>
            </a:extLst>
          </p:cNvPr>
          <p:cNvPicPr>
            <a:picLocks noChangeAspect="1"/>
          </p:cNvPicPr>
          <p:nvPr/>
        </p:nvPicPr>
        <p:blipFill>
          <a:blip r:embed="rId2"/>
          <a:stretch>
            <a:fillRect/>
          </a:stretch>
        </p:blipFill>
        <p:spPr>
          <a:xfrm>
            <a:off x="262450" y="880023"/>
            <a:ext cx="3446044" cy="4733526"/>
          </a:xfrm>
          <a:prstGeom prst="rect">
            <a:avLst/>
          </a:prstGeom>
        </p:spPr>
      </p:pic>
      <p:sp>
        <p:nvSpPr>
          <p:cNvPr id="5" name="Title 1">
            <a:extLst>
              <a:ext uri="{FF2B5EF4-FFF2-40B4-BE49-F238E27FC236}">
                <a16:creationId xmlns:a16="http://schemas.microsoft.com/office/drawing/2014/main" id="{54B774A5-2536-4566-8FC5-5BCADBD580F9}"/>
              </a:ext>
            </a:extLst>
          </p:cNvPr>
          <p:cNvSpPr txBox="1">
            <a:spLocks/>
          </p:cNvSpPr>
          <p:nvPr/>
        </p:nvSpPr>
        <p:spPr>
          <a:xfrm>
            <a:off x="-1718913" y="218538"/>
            <a:ext cx="9674942" cy="783211"/>
          </a:xfrm>
          <a:prstGeom prst="rect">
            <a:avLst/>
          </a:prstGeom>
          <a:effectLst>
            <a:glow rad="101600">
              <a:schemeClr val="accent4">
                <a:satMod val="175000"/>
                <a:alpha val="40000"/>
              </a:schemeClr>
            </a:glow>
            <a:outerShdw blurRad="50800" dist="38100" algn="l"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t>Biochemical Cycles </a:t>
            </a:r>
          </a:p>
        </p:txBody>
      </p:sp>
      <p:sp>
        <p:nvSpPr>
          <p:cNvPr id="6" name="Text Placeholder 2">
            <a:extLst>
              <a:ext uri="{FF2B5EF4-FFF2-40B4-BE49-F238E27FC236}">
                <a16:creationId xmlns:a16="http://schemas.microsoft.com/office/drawing/2014/main" id="{B8F3E78A-A6CB-47B0-866B-C6EEE5CEFC9B}"/>
              </a:ext>
            </a:extLst>
          </p:cNvPr>
          <p:cNvSpPr txBox="1">
            <a:spLocks/>
          </p:cNvSpPr>
          <p:nvPr/>
        </p:nvSpPr>
        <p:spPr>
          <a:xfrm>
            <a:off x="3590507" y="1001749"/>
            <a:ext cx="8221056" cy="54027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200" b="1" dirty="0">
                <a:latin typeface="+mj-lt"/>
                <a:cs typeface="Arial" panose="020B0604020202020204" pitchFamily="34" charset="0"/>
              </a:rPr>
              <a:t>Chapter 7 Learning Objectives</a:t>
            </a:r>
          </a:p>
          <a:p>
            <a:pPr marL="0" indent="0">
              <a:lnSpc>
                <a:spcPct val="100000"/>
              </a:lnSpc>
              <a:buNone/>
            </a:pPr>
            <a:r>
              <a:rPr lang="en-US" sz="2400" i="1" dirty="0"/>
              <a:t>After completing this chapter, you will be able to:</a:t>
            </a:r>
          </a:p>
          <a:p>
            <a:pPr marL="0" marR="0" indent="0">
              <a:lnSpc>
                <a:spcPct val="106000"/>
              </a:lnSpc>
              <a:spcBef>
                <a:spcPts val="0"/>
              </a:spcBef>
              <a:spcAft>
                <a:spcPts val="0"/>
              </a:spcAft>
              <a:buNone/>
            </a:pPr>
            <a:endParaRPr lang="en-US" sz="2300" dirty="0">
              <a:ea typeface="Lora-Regular"/>
              <a:cs typeface="Times New Roman" panose="02020603050405020304" pitchFamily="18" charset="0"/>
            </a:endParaRPr>
          </a:p>
          <a:p>
            <a:pPr marL="0" marR="0">
              <a:lnSpc>
                <a:spcPct val="106000"/>
              </a:lnSpc>
              <a:spcBef>
                <a:spcPts val="0"/>
              </a:spcBef>
              <a:spcAft>
                <a:spcPts val="0"/>
              </a:spcAft>
            </a:pPr>
            <a:r>
              <a:rPr lang="en-US" sz="2400" dirty="0">
                <a:effectLst/>
                <a:ea typeface="Lora-Regular"/>
                <a:cs typeface="Times New Roman" panose="02020603050405020304" pitchFamily="18" charset="0"/>
              </a:rPr>
              <a:t>Explain what nutrients are and give examples.</a:t>
            </a:r>
          </a:p>
          <a:p>
            <a:pPr marL="0" marR="0">
              <a:lnSpc>
                <a:spcPct val="106000"/>
              </a:lnSpc>
              <a:spcBef>
                <a:spcPts val="0"/>
              </a:spcBef>
              <a:spcAft>
                <a:spcPts val="0"/>
              </a:spcAft>
            </a:pPr>
            <a:endParaRPr lang="en-US" sz="2400" dirty="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400" dirty="0">
                <a:effectLst/>
                <a:ea typeface="Calibri" panose="020F0502020204030204" pitchFamily="34" charset="0"/>
                <a:cs typeface="Times New Roman" panose="02020603050405020304" pitchFamily="18" charset="0"/>
              </a:rPr>
              <a:t>Discuss the concept of nutrient cycling and describe important </a:t>
            </a:r>
          </a:p>
          <a:p>
            <a:pPr marL="0" marR="0" indent="0">
              <a:lnSpc>
                <a:spcPct val="106000"/>
              </a:lnSpc>
              <a:spcBef>
                <a:spcPts val="0"/>
              </a:spcBef>
              <a:spcAft>
                <a:spcPts val="0"/>
              </a:spcAft>
              <a:buNone/>
            </a:pPr>
            <a:r>
              <a:rPr lang="en-US" sz="2400" dirty="0">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compartments and fluxes.</a:t>
            </a:r>
            <a:endParaRPr lang="en-US" sz="2400" spc="-5" dirty="0">
              <a:latin typeface="Cambria" panose="02040503050406030204" pitchFamily="18" charset="0"/>
              <a:ea typeface="Cambria" panose="02040503050406030204" pitchFamily="18" charset="0"/>
              <a:cs typeface="Times New Roman" panose="02020603050405020304" pitchFamily="18" charset="0"/>
            </a:endParaRPr>
          </a:p>
          <a:p>
            <a:pPr marL="0" marR="0" indent="0">
              <a:lnSpc>
                <a:spcPct val="106000"/>
              </a:lnSpc>
              <a:spcBef>
                <a:spcPts val="0"/>
              </a:spcBef>
              <a:spcAft>
                <a:spcPts val="0"/>
              </a:spcAft>
              <a:buNone/>
            </a:pPr>
            <a:endParaRPr lang="en-US" sz="1800" spc="-5" dirty="0">
              <a:effectLst/>
              <a:latin typeface="Cambria" panose="02040503050406030204" pitchFamily="18" charset="0"/>
              <a:ea typeface="Cambria" panose="02040503050406030204" pitchFamily="18" charset="0"/>
              <a:cs typeface="Times New Roman" panose="02020603050405020304" pitchFamily="18" charset="0"/>
            </a:endParaRPr>
          </a:p>
          <a:p>
            <a:pPr>
              <a:lnSpc>
                <a:spcPct val="106000"/>
              </a:lnSpc>
              <a:spcBef>
                <a:spcPts val="0"/>
              </a:spcBef>
            </a:pPr>
            <a:r>
              <a:rPr lang="en-US" sz="2400" spc="-5" dirty="0">
                <a:effectLst/>
                <a:latin typeface="Calibri" panose="020F0502020204030204" pitchFamily="34" charset="0"/>
                <a:ea typeface="Cambria" panose="02040503050406030204" pitchFamily="18" charset="0"/>
                <a:cs typeface="Calibri" panose="020F0502020204030204" pitchFamily="34" charset="0"/>
              </a:rPr>
              <a:t>Describe</a:t>
            </a:r>
            <a:r>
              <a:rPr lang="en-US" sz="2400" spc="-35" dirty="0">
                <a:effectLst/>
                <a:latin typeface="Calibri" panose="020F0502020204030204" pitchFamily="34" charset="0"/>
                <a:ea typeface="Cambria" panose="02040503050406030204" pitchFamily="18" charset="0"/>
                <a:cs typeface="Calibri" panose="020F0502020204030204" pitchFamily="34" charset="0"/>
              </a:rPr>
              <a:t> </a:t>
            </a:r>
            <a:r>
              <a:rPr lang="en-US" sz="2400" spc="-5" dirty="0">
                <a:effectLst/>
                <a:latin typeface="Calibri" panose="020F0502020204030204" pitchFamily="34" charset="0"/>
                <a:ea typeface="Cambria" panose="02040503050406030204" pitchFamily="18" charset="0"/>
                <a:cs typeface="Calibri" panose="020F0502020204030204" pitchFamily="34" charset="0"/>
              </a:rPr>
              <a:t>factors</a:t>
            </a:r>
            <a:r>
              <a:rPr lang="en-US" sz="2400" spc="-35" dirty="0">
                <a:effectLst/>
                <a:latin typeface="Calibri" panose="020F0502020204030204" pitchFamily="34" charset="0"/>
                <a:ea typeface="Cambria" panose="02040503050406030204" pitchFamily="18" charset="0"/>
                <a:cs typeface="Calibri" panose="020F0502020204030204" pitchFamily="34" charset="0"/>
              </a:rPr>
              <a:t> </a:t>
            </a:r>
            <a:r>
              <a:rPr lang="en-US" sz="2400" spc="-5" dirty="0">
                <a:effectLst/>
                <a:latin typeface="Calibri" panose="020F0502020204030204" pitchFamily="34" charset="0"/>
                <a:ea typeface="Cambria" panose="02040503050406030204" pitchFamily="18" charset="0"/>
                <a:cs typeface="Calibri" panose="020F0502020204030204" pitchFamily="34" charset="0"/>
              </a:rPr>
              <a:t>that</a:t>
            </a:r>
            <a:r>
              <a:rPr lang="en-US" sz="2400" spc="-35" dirty="0">
                <a:effectLst/>
                <a:latin typeface="Calibri" panose="020F0502020204030204" pitchFamily="34" charset="0"/>
                <a:ea typeface="Cambria" panose="02040503050406030204" pitchFamily="18" charset="0"/>
                <a:cs typeface="Calibri" panose="020F0502020204030204" pitchFamily="34" charset="0"/>
              </a:rPr>
              <a:t> </a:t>
            </a:r>
            <a:r>
              <a:rPr lang="en-US" sz="2400" spc="-5" dirty="0">
                <a:effectLst/>
                <a:latin typeface="Calibri" panose="020F0502020204030204" pitchFamily="34" charset="0"/>
                <a:ea typeface="Cambria" panose="02040503050406030204" pitchFamily="18" charset="0"/>
                <a:cs typeface="Calibri" panose="020F0502020204030204" pitchFamily="34" charset="0"/>
              </a:rPr>
              <a:t>affect</a:t>
            </a:r>
            <a:r>
              <a:rPr lang="en-US" sz="2400" spc="-35" dirty="0">
                <a:effectLst/>
                <a:latin typeface="Calibri" panose="020F0502020204030204" pitchFamily="34" charset="0"/>
                <a:ea typeface="Cambria" panose="02040503050406030204" pitchFamily="18" charset="0"/>
                <a:cs typeface="Calibri" panose="020F0502020204030204" pitchFamily="34" charset="0"/>
              </a:rPr>
              <a:t> </a:t>
            </a:r>
            <a:r>
              <a:rPr lang="en-US" sz="2400" spc="-5" dirty="0">
                <a:effectLst/>
                <a:latin typeface="Calibri" panose="020F0502020204030204" pitchFamily="34" charset="0"/>
                <a:ea typeface="Cambria" panose="02040503050406030204" pitchFamily="18" charset="0"/>
                <a:cs typeface="Calibri" panose="020F0502020204030204" pitchFamily="34" charset="0"/>
              </a:rPr>
              <a:t>the</a:t>
            </a:r>
            <a:r>
              <a:rPr lang="en-US" sz="2400" spc="-35" dirty="0">
                <a:effectLst/>
                <a:latin typeface="Calibri" panose="020F0502020204030204" pitchFamily="34" charset="0"/>
                <a:ea typeface="Cambria" panose="02040503050406030204" pitchFamily="18" charset="0"/>
                <a:cs typeface="Calibri" panose="020F0502020204030204" pitchFamily="34" charset="0"/>
              </a:rPr>
              <a:t> </a:t>
            </a:r>
            <a:r>
              <a:rPr lang="en-US" sz="2400" spc="-5" dirty="0">
                <a:effectLst/>
                <a:latin typeface="Calibri" panose="020F0502020204030204" pitchFamily="34" charset="0"/>
                <a:ea typeface="Cambria" panose="02040503050406030204" pitchFamily="18" charset="0"/>
                <a:cs typeface="Calibri" panose="020F0502020204030204" pitchFamily="34" charset="0"/>
              </a:rPr>
              <a:t>development</a:t>
            </a:r>
            <a:r>
              <a:rPr lang="en-US" sz="2400" spc="-35" dirty="0">
                <a:effectLst/>
                <a:latin typeface="Calibri" panose="020F0502020204030204" pitchFamily="34" charset="0"/>
                <a:ea typeface="Cambria" panose="02040503050406030204" pitchFamily="18" charset="0"/>
                <a:cs typeface="Calibri" panose="020F0502020204030204" pitchFamily="34" charset="0"/>
              </a:rPr>
              <a:t> </a:t>
            </a:r>
            <a:r>
              <a:rPr lang="en-US" sz="2400" spc="-5" dirty="0">
                <a:effectLst/>
                <a:latin typeface="Calibri" panose="020F0502020204030204" pitchFamily="34" charset="0"/>
                <a:ea typeface="Cambria" panose="02040503050406030204" pitchFamily="18" charset="0"/>
                <a:cs typeface="Calibri" panose="020F0502020204030204" pitchFamily="34" charset="0"/>
              </a:rPr>
              <a:t>of</a:t>
            </a:r>
            <a:r>
              <a:rPr lang="en-US" sz="2400" spc="-35" dirty="0">
                <a:effectLst/>
                <a:latin typeface="Calibri" panose="020F0502020204030204" pitchFamily="34" charset="0"/>
                <a:ea typeface="Cambria" panose="02040503050406030204" pitchFamily="18" charset="0"/>
                <a:cs typeface="Calibri" panose="020F0502020204030204" pitchFamily="34" charset="0"/>
              </a:rPr>
              <a:t> </a:t>
            </a:r>
            <a:r>
              <a:rPr lang="en-US" sz="2400" spc="-5" dirty="0">
                <a:effectLst/>
                <a:latin typeface="Calibri" panose="020F0502020204030204" pitchFamily="34" charset="0"/>
                <a:ea typeface="Cambria" panose="02040503050406030204" pitchFamily="18" charset="0"/>
                <a:cs typeface="Calibri" panose="020F0502020204030204" pitchFamily="34" charset="0"/>
              </a:rPr>
              <a:t>major</a:t>
            </a:r>
            <a:r>
              <a:rPr lang="en-US" sz="2400" spc="-35" dirty="0">
                <a:effectLst/>
                <a:latin typeface="Calibri" panose="020F0502020204030204" pitchFamily="34" charset="0"/>
                <a:ea typeface="Cambria" panose="02040503050406030204" pitchFamily="18" charset="0"/>
                <a:cs typeface="Calibri" panose="020F0502020204030204" pitchFamily="34" charset="0"/>
              </a:rPr>
              <a:t> </a:t>
            </a:r>
            <a:r>
              <a:rPr lang="en-US" sz="2400" spc="-5" dirty="0">
                <a:effectLst/>
                <a:latin typeface="Calibri" panose="020F0502020204030204" pitchFamily="34" charset="0"/>
                <a:ea typeface="Cambria" panose="02040503050406030204" pitchFamily="18" charset="0"/>
                <a:cs typeface="Calibri" panose="020F0502020204030204" pitchFamily="34" charset="0"/>
              </a:rPr>
              <a:t>soil</a:t>
            </a:r>
            <a:r>
              <a:rPr lang="en-US" sz="2400" spc="-35" dirty="0">
                <a:effectLst/>
                <a:latin typeface="Calibri" panose="020F0502020204030204" pitchFamily="34" charset="0"/>
                <a:ea typeface="Cambria" panose="02040503050406030204" pitchFamily="18" charset="0"/>
                <a:cs typeface="Calibri" panose="020F0502020204030204" pitchFamily="34" charset="0"/>
              </a:rPr>
              <a:t> </a:t>
            </a:r>
            <a:r>
              <a:rPr lang="en-US" sz="2400" spc="-10" dirty="0">
                <a:effectLst/>
                <a:latin typeface="Calibri" panose="020F0502020204030204" pitchFamily="34" charset="0"/>
                <a:ea typeface="Cambria" panose="02040503050406030204" pitchFamily="18" charset="0"/>
                <a:cs typeface="Calibri" panose="020F0502020204030204" pitchFamily="34" charset="0"/>
              </a:rPr>
              <a:t>types.</a:t>
            </a:r>
            <a:endParaRPr lang="en-US" sz="2400" spc="-5" dirty="0">
              <a:latin typeface="Calibri" panose="020F0502020204030204" pitchFamily="34" charset="0"/>
              <a:ea typeface="Cambria" panose="02040503050406030204" pitchFamily="18" charset="0"/>
              <a:cs typeface="Calibri" panose="020F0502020204030204" pitchFamily="34" charset="0"/>
            </a:endParaRPr>
          </a:p>
          <a:p>
            <a:pPr>
              <a:lnSpc>
                <a:spcPct val="106000"/>
              </a:lnSpc>
              <a:spcBef>
                <a:spcPts val="0"/>
              </a:spcBef>
            </a:pPr>
            <a:endParaRPr lang="en-US" sz="2400" spc="-5" dirty="0">
              <a:effectLst/>
              <a:latin typeface="Calibri" panose="020F0502020204030204" pitchFamily="34" charset="0"/>
              <a:ea typeface="Cambria" panose="02040503050406030204" pitchFamily="18" charset="0"/>
              <a:cs typeface="Calibri" panose="020F0502020204030204" pitchFamily="34" charset="0"/>
            </a:endParaRPr>
          </a:p>
          <a:p>
            <a:pPr>
              <a:lnSpc>
                <a:spcPct val="106000"/>
              </a:lnSpc>
              <a:spcBef>
                <a:spcPts val="0"/>
              </a:spcBef>
            </a:pPr>
            <a:r>
              <a:rPr lang="en-US" sz="2400" spc="-5" dirty="0">
                <a:effectLst/>
                <a:ea typeface="Cambria" panose="02040503050406030204" pitchFamily="18" charset="0"/>
                <a:cs typeface="Cambria" panose="02040503050406030204" pitchFamily="18" charset="0"/>
              </a:rPr>
              <a:t>Describe</a:t>
            </a:r>
            <a:r>
              <a:rPr lang="en-US" sz="2400" spc="-35" dirty="0">
                <a:effectLst/>
                <a:ea typeface="Cambria" panose="02040503050406030204" pitchFamily="18" charset="0"/>
                <a:cs typeface="Cambria" panose="02040503050406030204" pitchFamily="18" charset="0"/>
              </a:rPr>
              <a:t> </a:t>
            </a:r>
            <a:r>
              <a:rPr lang="en-US" sz="2400" spc="-5" dirty="0">
                <a:effectLst/>
                <a:ea typeface="Cambria" panose="02040503050406030204" pitchFamily="18" charset="0"/>
                <a:cs typeface="Cambria" panose="02040503050406030204" pitchFamily="18" charset="0"/>
              </a:rPr>
              <a:t>the</a:t>
            </a:r>
            <a:r>
              <a:rPr lang="en-US" sz="2400" spc="-35" dirty="0">
                <a:effectLst/>
                <a:ea typeface="Cambria" panose="02040503050406030204" pitchFamily="18" charset="0"/>
                <a:cs typeface="Cambria" panose="02040503050406030204" pitchFamily="18" charset="0"/>
              </a:rPr>
              <a:t> </a:t>
            </a:r>
            <a:r>
              <a:rPr lang="en-US" sz="2400" spc="-5" dirty="0">
                <a:effectLst/>
                <a:ea typeface="Cambria" panose="02040503050406030204" pitchFamily="18" charset="0"/>
                <a:cs typeface="Cambria" panose="02040503050406030204" pitchFamily="18" charset="0"/>
              </a:rPr>
              <a:t>cycles</a:t>
            </a:r>
            <a:r>
              <a:rPr lang="en-US" sz="2400" spc="-35" dirty="0">
                <a:effectLst/>
                <a:ea typeface="Cambria" panose="02040503050406030204" pitchFamily="18" charset="0"/>
                <a:cs typeface="Cambria" panose="02040503050406030204" pitchFamily="18" charset="0"/>
              </a:rPr>
              <a:t> </a:t>
            </a:r>
            <a:r>
              <a:rPr lang="en-US" sz="2400" spc="-5" dirty="0">
                <a:effectLst/>
                <a:ea typeface="Cambria" panose="02040503050406030204" pitchFamily="18" charset="0"/>
                <a:cs typeface="Cambria" panose="02040503050406030204" pitchFamily="18" charset="0"/>
              </a:rPr>
              <a:t>of</a:t>
            </a:r>
            <a:r>
              <a:rPr lang="en-US" sz="2400" spc="-35" dirty="0">
                <a:effectLst/>
                <a:ea typeface="Cambria" panose="02040503050406030204" pitchFamily="18" charset="0"/>
                <a:cs typeface="Cambria" panose="02040503050406030204" pitchFamily="18" charset="0"/>
              </a:rPr>
              <a:t> </a:t>
            </a:r>
            <a:r>
              <a:rPr lang="en-US" sz="2400" spc="-5" dirty="0">
                <a:effectLst/>
                <a:ea typeface="Cambria" panose="02040503050406030204" pitchFamily="18" charset="0"/>
                <a:cs typeface="Cambria" panose="02040503050406030204" pitchFamily="18" charset="0"/>
              </a:rPr>
              <a:t>carbon,</a:t>
            </a:r>
            <a:r>
              <a:rPr lang="en-US" sz="2400" spc="-35" dirty="0">
                <a:effectLst/>
                <a:ea typeface="Cambria" panose="02040503050406030204" pitchFamily="18" charset="0"/>
                <a:cs typeface="Cambria" panose="02040503050406030204" pitchFamily="18" charset="0"/>
              </a:rPr>
              <a:t> </a:t>
            </a:r>
            <a:r>
              <a:rPr lang="en-US" sz="2400" spc="-5" dirty="0">
                <a:effectLst/>
                <a:ea typeface="Cambria" panose="02040503050406030204" pitchFamily="18" charset="0"/>
                <a:cs typeface="Cambria" panose="02040503050406030204" pitchFamily="18" charset="0"/>
              </a:rPr>
              <a:t>nitrogen,</a:t>
            </a:r>
            <a:r>
              <a:rPr lang="en-US" sz="2400" spc="-35" dirty="0">
                <a:effectLst/>
                <a:ea typeface="Cambria" panose="02040503050406030204" pitchFamily="18" charset="0"/>
                <a:cs typeface="Cambria" panose="02040503050406030204" pitchFamily="18" charset="0"/>
              </a:rPr>
              <a:t> </a:t>
            </a:r>
            <a:r>
              <a:rPr lang="en-US" sz="2400" spc="-5" dirty="0">
                <a:effectLst/>
                <a:ea typeface="Cambria" panose="02040503050406030204" pitchFamily="18" charset="0"/>
                <a:cs typeface="Cambria" panose="02040503050406030204" pitchFamily="18" charset="0"/>
              </a:rPr>
              <a:t>phosphorus,</a:t>
            </a:r>
            <a:r>
              <a:rPr lang="en-US" sz="2400" spc="-35" dirty="0">
                <a:effectLst/>
                <a:ea typeface="Cambria" panose="02040503050406030204" pitchFamily="18" charset="0"/>
                <a:cs typeface="Cambria" panose="02040503050406030204" pitchFamily="18" charset="0"/>
              </a:rPr>
              <a:t> </a:t>
            </a:r>
            <a:r>
              <a:rPr lang="en-US" sz="2400" spc="-5" dirty="0">
                <a:effectLst/>
                <a:ea typeface="Cambria" panose="02040503050406030204" pitchFamily="18" charset="0"/>
                <a:cs typeface="Cambria" panose="02040503050406030204" pitchFamily="18" charset="0"/>
              </a:rPr>
              <a:t>and</a:t>
            </a:r>
            <a:r>
              <a:rPr lang="en-US" sz="2400" spc="-35" dirty="0">
                <a:effectLst/>
                <a:ea typeface="Cambria" panose="02040503050406030204" pitchFamily="18" charset="0"/>
                <a:cs typeface="Cambria" panose="02040503050406030204" pitchFamily="18" charset="0"/>
              </a:rPr>
              <a:t> </a:t>
            </a:r>
            <a:r>
              <a:rPr lang="en-US" sz="2400" spc="-10" dirty="0">
                <a:effectLst/>
                <a:ea typeface="Cambria" panose="02040503050406030204" pitchFamily="18" charset="0"/>
                <a:cs typeface="Cambria" panose="02040503050406030204" pitchFamily="18" charset="0"/>
              </a:rPr>
              <a:t>sulfur.</a:t>
            </a:r>
            <a:endParaRPr lang="en-US" sz="2400" dirty="0">
              <a:effectLst/>
              <a:ea typeface="Cambria" panose="02040503050406030204" pitchFamily="18" charset="0"/>
              <a:cs typeface="Cambria" panose="02040503050406030204" pitchFamily="18" charset="0"/>
            </a:endParaRPr>
          </a:p>
          <a:p>
            <a:pPr marL="0" indent="0">
              <a:lnSpc>
                <a:spcPct val="100000"/>
              </a:lnSpc>
              <a:spcBef>
                <a:spcPts val="0"/>
              </a:spcBef>
              <a:buNone/>
            </a:pPr>
            <a:endParaRPr lang="en-US" sz="2400" dirty="0"/>
          </a:p>
          <a:p>
            <a:pPr marL="0" indent="0">
              <a:buNone/>
            </a:pPr>
            <a:endParaRPr lang="en-US" alt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7577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6728DF-BAE8-8BCF-ED28-D88FE0AF71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757" y="678426"/>
            <a:ext cx="5956454" cy="5243051"/>
          </a:xfrm>
          <a:prstGeom prst="rect">
            <a:avLst/>
          </a:prstGeom>
          <a:noFill/>
          <a:ln>
            <a:noFill/>
          </a:ln>
        </p:spPr>
      </p:pic>
      <p:sp>
        <p:nvSpPr>
          <p:cNvPr id="8" name="TextBox 7">
            <a:extLst>
              <a:ext uri="{FF2B5EF4-FFF2-40B4-BE49-F238E27FC236}">
                <a16:creationId xmlns:a16="http://schemas.microsoft.com/office/drawing/2014/main" id="{DDE295C1-1CEF-CA46-DDB0-4E374AA90DDF}"/>
              </a:ext>
            </a:extLst>
          </p:cNvPr>
          <p:cNvSpPr txBox="1"/>
          <p:nvPr/>
        </p:nvSpPr>
        <p:spPr>
          <a:xfrm>
            <a:off x="2938617" y="2388926"/>
            <a:ext cx="6098458"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The </a:t>
            </a:r>
            <a:r>
              <a:rPr lang="en-US" sz="1800" dirty="0" err="1">
                <a:effectLst>
                  <a:outerShdw blurRad="38100" dist="38100" dir="2700000" algn="tl">
                    <a:srgbClr val="000000">
                      <a:alpha val="43137"/>
                    </a:srgbClr>
                  </a:outerShdw>
                </a:effectLst>
              </a:rPr>
              <a:t>The</a:t>
            </a:r>
            <a:endParaRPr lang="en-US" dirty="0"/>
          </a:p>
        </p:txBody>
      </p:sp>
      <p:sp>
        <p:nvSpPr>
          <p:cNvPr id="9" name="TextBox 8">
            <a:extLst>
              <a:ext uri="{FF2B5EF4-FFF2-40B4-BE49-F238E27FC236}">
                <a16:creationId xmlns:a16="http://schemas.microsoft.com/office/drawing/2014/main" id="{26146EF9-2A1C-9D8D-8C5E-E56F2C0E8507}"/>
              </a:ext>
            </a:extLst>
          </p:cNvPr>
          <p:cNvSpPr txBox="1"/>
          <p:nvPr/>
        </p:nvSpPr>
        <p:spPr>
          <a:xfrm>
            <a:off x="-147485" y="108068"/>
            <a:ext cx="5084331" cy="707886"/>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rPr>
              <a:t>The Sulfur Cycle</a:t>
            </a:r>
          </a:p>
        </p:txBody>
      </p:sp>
      <p:sp>
        <p:nvSpPr>
          <p:cNvPr id="11" name="TextBox 10">
            <a:extLst>
              <a:ext uri="{FF2B5EF4-FFF2-40B4-BE49-F238E27FC236}">
                <a16:creationId xmlns:a16="http://schemas.microsoft.com/office/drawing/2014/main" id="{2D01B3BF-B143-84EF-E76E-69D3A46A643C}"/>
              </a:ext>
            </a:extLst>
          </p:cNvPr>
          <p:cNvSpPr txBox="1"/>
          <p:nvPr/>
        </p:nvSpPr>
        <p:spPr>
          <a:xfrm>
            <a:off x="6181468" y="815954"/>
            <a:ext cx="5638032" cy="5909310"/>
          </a:xfrm>
          <a:prstGeom prst="rect">
            <a:avLst/>
          </a:prstGeom>
          <a:noFill/>
        </p:spPr>
        <p:txBody>
          <a:bodyPr wrap="square" rtlCol="0">
            <a:spAutoFit/>
          </a:bodyPr>
          <a:lstStyle/>
          <a:p>
            <a:pPr marL="342900" marR="0" indent="-342900">
              <a:spcBef>
                <a:spcPts val="0"/>
              </a:spcBef>
              <a:spcAft>
                <a:spcPts val="0"/>
              </a:spcAft>
              <a:buClr>
                <a:schemeClr val="tx1"/>
              </a:buClr>
              <a:buFont typeface="Arial" panose="020B0604020202020204" pitchFamily="34" charset="0"/>
              <a:buChar char="•"/>
            </a:pPr>
            <a:r>
              <a:rPr lang="en-US" sz="2400" b="1" dirty="0">
                <a:solidFill>
                  <a:schemeClr val="accent4">
                    <a:lumMod val="75000"/>
                  </a:schemeClr>
                </a:solidFill>
                <a:effectLst/>
                <a:ea typeface="Cambria" panose="02040503050406030204" pitchFamily="18" charset="0"/>
                <a:cs typeface="Cambria" panose="02040503050406030204" pitchFamily="18" charset="0"/>
              </a:rPr>
              <a:t>Sulfur</a:t>
            </a:r>
            <a:r>
              <a:rPr lang="en-US" sz="2400" dirty="0">
                <a:effectLst/>
                <a:ea typeface="Cambria" panose="02040503050406030204" pitchFamily="18" charset="0"/>
                <a:cs typeface="Cambria" panose="02040503050406030204" pitchFamily="18" charset="0"/>
              </a:rPr>
              <a:t> flows between the ocean, soil, rocks, atmosphere, and living organisms.  Sulfur compounds enters the atmosphere from the activity of volcanic eruptions, fossil fuel emissions, and </a:t>
            </a:r>
            <a:r>
              <a:rPr lang="en-US" sz="2400" dirty="0">
                <a:effectLst/>
                <a:ea typeface="Cambria" panose="02040503050406030204" pitchFamily="18" charset="0"/>
                <a:cs typeface="Calibri" panose="020F0502020204030204" pitchFamily="34" charset="0"/>
              </a:rPr>
              <a:t>decomposition</a:t>
            </a:r>
            <a:r>
              <a:rPr lang="en-US" sz="2400" dirty="0">
                <a:effectLst/>
                <a:ea typeface="Cambria" panose="02040503050406030204" pitchFamily="18" charset="0"/>
                <a:cs typeface="Cambria" panose="02040503050406030204" pitchFamily="18" charset="0"/>
              </a:rPr>
              <a:t> of organic materials in wetlands.</a:t>
            </a:r>
          </a:p>
          <a:p>
            <a:pPr marL="342900" marR="0" indent="-342900">
              <a:spcBef>
                <a:spcPts val="0"/>
              </a:spcBef>
              <a:spcAft>
                <a:spcPts val="0"/>
              </a:spcAft>
              <a:buClr>
                <a:schemeClr val="tx1"/>
              </a:buClr>
              <a:buFont typeface="Arial" panose="020B0604020202020204" pitchFamily="34" charset="0"/>
              <a:buChar char="•"/>
            </a:pPr>
            <a:endParaRPr lang="en-US" sz="2400" dirty="0">
              <a:ea typeface="Cambria" panose="02040503050406030204" pitchFamily="18" charset="0"/>
              <a:cs typeface="Cambria" panose="02040503050406030204" pitchFamily="18" charset="0"/>
            </a:endParaRPr>
          </a:p>
          <a:p>
            <a:pPr marL="342900" marR="0" indent="-342900">
              <a:spcBef>
                <a:spcPts val="0"/>
              </a:spcBef>
              <a:spcAft>
                <a:spcPts val="0"/>
              </a:spcAft>
              <a:buClr>
                <a:schemeClr val="tx1"/>
              </a:buClr>
              <a:buFont typeface="Arial" panose="020B0604020202020204" pitchFamily="34" charset="0"/>
              <a:buChar char="•"/>
            </a:pPr>
            <a:r>
              <a:rPr lang="en-US" sz="2400" dirty="0">
                <a:effectLst/>
                <a:latin typeface="Calibri" panose="020F0502020204030204" pitchFamily="34" charset="0"/>
                <a:ea typeface="Cambria" panose="02040503050406030204" pitchFamily="18" charset="0"/>
                <a:cs typeface="Calibri" panose="020F0502020204030204" pitchFamily="34" charset="0"/>
              </a:rPr>
              <a:t>Soil microorganisms oxidize organic </a:t>
            </a:r>
            <a:r>
              <a:rPr lang="en-US" sz="2400" dirty="0">
                <a:solidFill>
                  <a:schemeClr val="accent4">
                    <a:lumMod val="75000"/>
                  </a:schemeClr>
                </a:solidFill>
                <a:effectLst/>
                <a:latin typeface="Calibri" panose="020F0502020204030204" pitchFamily="34" charset="0"/>
                <a:ea typeface="Cambria" panose="02040503050406030204" pitchFamily="18" charset="0"/>
                <a:cs typeface="Calibri" panose="020F0502020204030204" pitchFamily="34" charset="0"/>
              </a:rPr>
              <a:t>sulfur</a:t>
            </a:r>
            <a:r>
              <a:rPr lang="en-US" sz="2400" dirty="0">
                <a:effectLst/>
                <a:latin typeface="Calibri" panose="020F0502020204030204" pitchFamily="34" charset="0"/>
                <a:ea typeface="Cambria" panose="02040503050406030204" pitchFamily="18" charset="0"/>
                <a:cs typeface="Calibri" panose="020F0502020204030204" pitchFamily="34" charset="0"/>
              </a:rPr>
              <a:t> to </a:t>
            </a:r>
            <a:r>
              <a:rPr lang="en-US" sz="2400" dirty="0">
                <a:solidFill>
                  <a:schemeClr val="accent4">
                    <a:lumMod val="75000"/>
                  </a:schemeClr>
                </a:solidFill>
                <a:effectLst/>
                <a:latin typeface="Calibri" panose="020F0502020204030204" pitchFamily="34" charset="0"/>
                <a:ea typeface="Cambria" panose="02040503050406030204" pitchFamily="18" charset="0"/>
                <a:cs typeface="Calibri" panose="020F0502020204030204" pitchFamily="34" charset="0"/>
              </a:rPr>
              <a:t>sulphate</a:t>
            </a:r>
            <a:r>
              <a:rPr lang="en-US" sz="2400" dirty="0">
                <a:effectLst/>
                <a:latin typeface="Calibri" panose="020F0502020204030204" pitchFamily="34" charset="0"/>
                <a:ea typeface="Cambria" panose="02040503050406030204" pitchFamily="18" charset="0"/>
                <a:cs typeface="Calibri" panose="020F0502020204030204" pitchFamily="34" charset="0"/>
              </a:rPr>
              <a:t>, an ion that plants can use in their nutrition.  Most emissions of </a:t>
            </a:r>
            <a:r>
              <a:rPr lang="en-US" sz="2400" b="1" dirty="0">
                <a:solidFill>
                  <a:schemeClr val="accent4">
                    <a:lumMod val="75000"/>
                  </a:schemeClr>
                </a:solidFill>
                <a:effectLst/>
                <a:latin typeface="Calibri" panose="020F0502020204030204" pitchFamily="34" charset="0"/>
                <a:ea typeface="Cambria" panose="02040503050406030204" pitchFamily="18" charset="0"/>
                <a:cs typeface="Calibri" panose="020F0502020204030204" pitchFamily="34" charset="0"/>
              </a:rPr>
              <a:t>SO</a:t>
            </a:r>
            <a:r>
              <a:rPr lang="en-US" sz="2400" b="1" baseline="-25000" dirty="0">
                <a:solidFill>
                  <a:schemeClr val="accent4">
                    <a:lumMod val="75000"/>
                  </a:schemeClr>
                </a:solidFill>
                <a:effectLst/>
                <a:latin typeface="Calibri" panose="020F0502020204030204" pitchFamily="34" charset="0"/>
                <a:ea typeface="Cambria" panose="02040503050406030204" pitchFamily="18" charset="0"/>
                <a:cs typeface="Calibri" panose="020F0502020204030204" pitchFamily="34" charset="0"/>
              </a:rPr>
              <a:t>2</a:t>
            </a:r>
            <a:r>
              <a:rPr lang="en-US" sz="2400" spc="-15"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to the atmosphere are associated with human activities, but almost all </a:t>
            </a:r>
            <a:r>
              <a:rPr lang="en-US" sz="2400" b="1" dirty="0">
                <a:solidFill>
                  <a:schemeClr val="accent4">
                    <a:lumMod val="75000"/>
                  </a:schemeClr>
                </a:solidFill>
                <a:effectLst/>
                <a:latin typeface="Calibri" panose="020F0502020204030204" pitchFamily="34" charset="0"/>
                <a:ea typeface="Cambria" panose="02040503050406030204" pitchFamily="18" charset="0"/>
                <a:cs typeface="Calibri" panose="020F0502020204030204" pitchFamily="34" charset="0"/>
              </a:rPr>
              <a:t>H</a:t>
            </a:r>
            <a:r>
              <a:rPr lang="en-US" sz="2400" b="1" baseline="-25000" dirty="0">
                <a:solidFill>
                  <a:schemeClr val="accent4">
                    <a:lumMod val="75000"/>
                  </a:schemeClr>
                </a:solidFill>
                <a:effectLst/>
                <a:latin typeface="Calibri" panose="020F0502020204030204" pitchFamily="34" charset="0"/>
                <a:ea typeface="Cambria" panose="02040503050406030204" pitchFamily="18" charset="0"/>
                <a:cs typeface="Calibri" panose="020F0502020204030204" pitchFamily="34" charset="0"/>
              </a:rPr>
              <a:t>2</a:t>
            </a:r>
            <a:r>
              <a:rPr lang="en-US" sz="2400" b="1" dirty="0">
                <a:solidFill>
                  <a:schemeClr val="accent4">
                    <a:lumMod val="75000"/>
                  </a:schemeClr>
                </a:solidFill>
                <a:effectLst/>
                <a:latin typeface="Calibri" panose="020F0502020204030204" pitchFamily="34" charset="0"/>
                <a:ea typeface="Cambria" panose="02040503050406030204" pitchFamily="18" charset="0"/>
                <a:cs typeface="Calibri" panose="020F0502020204030204" pitchFamily="34" charset="0"/>
              </a:rPr>
              <a:t>S</a:t>
            </a:r>
            <a:r>
              <a:rPr lang="en-US" sz="2400" b="1"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emissions are natural.  					</a:t>
            </a:r>
            <a:r>
              <a:rPr lang="en-US" sz="2400" dirty="0">
                <a:effectLst/>
                <a:ea typeface="Cambria" panose="02040503050406030204" pitchFamily="18" charset="0"/>
                <a:cs typeface="Cambria" panose="02040503050406030204" pitchFamily="18" charset="0"/>
              </a:rPr>
              <a:t>	</a:t>
            </a:r>
          </a:p>
          <a:p>
            <a:pPr marL="0" marR="0">
              <a:spcBef>
                <a:spcPts val="0"/>
              </a:spcBef>
              <a:spcAft>
                <a:spcPts val="0"/>
              </a:spcAft>
            </a:pPr>
            <a:r>
              <a:rPr lang="en-US" sz="1800" dirty="0">
                <a:effectLst/>
                <a:latin typeface="Cambria" panose="02040503050406030204" pitchFamily="18" charset="0"/>
                <a:ea typeface="Cambria" panose="02040503050406030204" pitchFamily="18" charset="0"/>
                <a:cs typeface="Cambria" panose="02040503050406030204" pitchFamily="18" charset="0"/>
              </a:rPr>
              <a:t> </a:t>
            </a:r>
          </a:p>
        </p:txBody>
      </p:sp>
      <p:sp>
        <p:nvSpPr>
          <p:cNvPr id="13" name="TextBox 12">
            <a:extLst>
              <a:ext uri="{FF2B5EF4-FFF2-40B4-BE49-F238E27FC236}">
                <a16:creationId xmlns:a16="http://schemas.microsoft.com/office/drawing/2014/main" id="{4C72F45E-3CD3-B95B-A63E-8F1104165EEA}"/>
              </a:ext>
            </a:extLst>
          </p:cNvPr>
          <p:cNvSpPr txBox="1"/>
          <p:nvPr/>
        </p:nvSpPr>
        <p:spPr>
          <a:xfrm>
            <a:off x="372500" y="5906208"/>
            <a:ext cx="5882711" cy="646331"/>
          </a:xfrm>
          <a:prstGeom prst="rect">
            <a:avLst/>
          </a:prstGeom>
          <a:noFill/>
        </p:spPr>
        <p:txBody>
          <a:bodyPr wrap="square">
            <a:spAutoFit/>
          </a:bodyPr>
          <a:lstStyle/>
          <a:p>
            <a:r>
              <a:rPr lang="en-US" sz="1800" dirty="0">
                <a:effectLst/>
                <a:latin typeface="Calibri" panose="020F0502020204030204" pitchFamily="34" charset="0"/>
                <a:ea typeface="Cambria" panose="02040503050406030204" pitchFamily="18" charset="0"/>
                <a:cs typeface="Calibri" panose="020F0502020204030204" pitchFamily="34" charset="0"/>
              </a:rPr>
              <a:t>Figure  7.10.   The Sulfur Cycle.  (Source: Wikipedia Commons)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4420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DF1F1A-D01F-37F4-CA0E-B18BAB98F60C}"/>
              </a:ext>
            </a:extLst>
          </p:cNvPr>
          <p:cNvSpPr>
            <a:spLocks noGrp="1"/>
          </p:cNvSpPr>
          <p:nvPr>
            <p:ph idx="1"/>
          </p:nvPr>
        </p:nvSpPr>
        <p:spPr>
          <a:xfrm>
            <a:off x="4557251" y="294968"/>
            <a:ext cx="7224251" cy="6356555"/>
          </a:xfrm>
        </p:spPr>
        <p:txBody>
          <a:bodyPr>
            <a:normAutofit lnSpcReduction="10000"/>
          </a:bodyPr>
          <a:lstStyle/>
          <a:p>
            <a:r>
              <a:rPr lang="en-US" sz="2400" dirty="0">
                <a:effectLst/>
                <a:latin typeface="Calibri" panose="020F0502020204030204" pitchFamily="34" charset="0"/>
                <a:ea typeface="Cambria" panose="02040503050406030204" pitchFamily="18" charset="0"/>
                <a:cs typeface="Calibri" panose="020F0502020204030204" pitchFamily="34" charset="0"/>
              </a:rPr>
              <a:t> Soil microorganisms oxidize organic sulfur to sulphate, an ion that plants can use in their nutrition.  Most </a:t>
            </a:r>
            <a:r>
              <a:rPr lang="en-US" sz="2400" i="1" dirty="0">
                <a:solidFill>
                  <a:schemeClr val="accent4">
                    <a:lumMod val="75000"/>
                  </a:schemeClr>
                </a:solidFill>
                <a:effectLst/>
                <a:latin typeface="Calibri" panose="020F0502020204030204" pitchFamily="34" charset="0"/>
                <a:ea typeface="Cambria" panose="02040503050406030204" pitchFamily="18" charset="0"/>
                <a:cs typeface="Calibri" panose="020F0502020204030204" pitchFamily="34" charset="0"/>
              </a:rPr>
              <a:t>emissions of SO</a:t>
            </a:r>
            <a:r>
              <a:rPr lang="en-US" sz="2400" i="1" baseline="-25000" dirty="0">
                <a:solidFill>
                  <a:schemeClr val="accent4">
                    <a:lumMod val="75000"/>
                  </a:schemeClr>
                </a:solidFill>
                <a:effectLst/>
                <a:latin typeface="Calibri" panose="020F0502020204030204" pitchFamily="34" charset="0"/>
                <a:ea typeface="Cambria" panose="02040503050406030204" pitchFamily="18" charset="0"/>
                <a:cs typeface="Calibri" panose="020F0502020204030204" pitchFamily="34" charset="0"/>
              </a:rPr>
              <a:t>2</a:t>
            </a:r>
            <a:r>
              <a:rPr lang="en-US" sz="2400" i="1" spc="-15" dirty="0">
                <a:solidFill>
                  <a:schemeClr val="accent4">
                    <a:lumMod val="75000"/>
                  </a:schemeClr>
                </a:solidFill>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to the atmosphere are associated with human activities, but almost all H</a:t>
            </a:r>
            <a:r>
              <a:rPr lang="en-US" sz="2400" baseline="-25000" dirty="0">
                <a:effectLst/>
                <a:latin typeface="Calibri" panose="020F0502020204030204" pitchFamily="34" charset="0"/>
                <a:ea typeface="Cambria" panose="02040503050406030204" pitchFamily="18" charset="0"/>
                <a:cs typeface="Calibri" panose="020F0502020204030204" pitchFamily="34" charset="0"/>
              </a:rPr>
              <a:t>2</a:t>
            </a:r>
            <a:r>
              <a:rPr lang="en-US" sz="2400" dirty="0">
                <a:effectLst/>
                <a:latin typeface="Calibri" panose="020F0502020204030204" pitchFamily="34" charset="0"/>
                <a:ea typeface="Cambria" panose="02040503050406030204" pitchFamily="18" charset="0"/>
                <a:cs typeface="Calibri" panose="020F0502020204030204" pitchFamily="34" charset="0"/>
              </a:rPr>
              <a:t>S emissions are natural. </a:t>
            </a:r>
          </a:p>
          <a:p>
            <a:endParaRPr lang="en-US" sz="2400" dirty="0">
              <a:latin typeface="Calibri" panose="020F0502020204030204" pitchFamily="34" charset="0"/>
              <a:ea typeface="Cambria" panose="02040503050406030204" pitchFamily="18" charset="0"/>
              <a:cs typeface="Calibri" panose="020F0502020204030204" pitchFamily="34" charset="0"/>
            </a:endParaRPr>
          </a:p>
          <a:p>
            <a:r>
              <a:rPr lang="en-US" sz="2400" dirty="0">
                <a:effectLst/>
                <a:latin typeface="Calibri" panose="020F0502020204030204" pitchFamily="34" charset="0"/>
                <a:ea typeface="Cambria" panose="02040503050406030204" pitchFamily="18" charset="0"/>
                <a:cs typeface="Calibri" panose="020F0502020204030204" pitchFamily="34" charset="0"/>
              </a:rPr>
              <a:t>This kind of primary productivity is called </a:t>
            </a:r>
            <a:r>
              <a:rPr lang="en-US" sz="2400" b="1" dirty="0">
                <a:solidFill>
                  <a:schemeClr val="accent4">
                    <a:lumMod val="75000"/>
                  </a:schemeClr>
                </a:solidFill>
                <a:effectLst/>
                <a:latin typeface="Calibri" panose="020F0502020204030204" pitchFamily="34" charset="0"/>
                <a:ea typeface="Cambria" panose="02040503050406030204" pitchFamily="18" charset="0"/>
                <a:cs typeface="Calibri" panose="020F0502020204030204" pitchFamily="34" charset="0"/>
              </a:rPr>
              <a:t>chemosynthesis</a:t>
            </a:r>
            <a:r>
              <a:rPr lang="en-US" sz="2400" dirty="0">
                <a:effectLst/>
                <a:latin typeface="Calibri" panose="020F0502020204030204" pitchFamily="34" charset="0"/>
                <a:ea typeface="Cambria" panose="02040503050406030204" pitchFamily="18" charset="0"/>
                <a:cs typeface="Calibri" panose="020F0502020204030204" pitchFamily="34" charset="0"/>
              </a:rPr>
              <a:t> (in parallel with the photosynthesis of plants). In places where large amounts of sulfide are oxidized, high levels of acidity are associated with the sulphate product, a phenomenon referred to as acid-mine drainage.</a:t>
            </a:r>
          </a:p>
          <a:p>
            <a:pPr marL="0" indent="0">
              <a:buNone/>
            </a:pPr>
            <a:endParaRPr lang="en-US" sz="2400" dirty="0">
              <a:effectLst/>
              <a:latin typeface="Calibri" panose="020F0502020204030204" pitchFamily="34" charset="0"/>
              <a:ea typeface="Cambria" panose="02040503050406030204" pitchFamily="18" charset="0"/>
              <a:cs typeface="Calibri" panose="020F0502020204030204" pitchFamily="34" charset="0"/>
            </a:endParaRPr>
          </a:p>
          <a:p>
            <a:r>
              <a:rPr lang="en-US" sz="2400" dirty="0">
                <a:latin typeface="Calibri" panose="020F0502020204030204" pitchFamily="34" charset="0"/>
                <a:ea typeface="Cambria" panose="02040503050406030204" pitchFamily="18" charset="0"/>
                <a:cs typeface="Calibri" panose="020F0502020204030204" pitchFamily="34" charset="0"/>
              </a:rPr>
              <a:t>S</a:t>
            </a:r>
            <a:r>
              <a:rPr lang="en-US" sz="2400" dirty="0">
                <a:effectLst/>
                <a:latin typeface="Calibri" panose="020F0502020204030204" pitchFamily="34" charset="0"/>
                <a:ea typeface="Cambria" panose="02040503050406030204" pitchFamily="18" charset="0"/>
                <a:cs typeface="Calibri" panose="020F0502020204030204" pitchFamily="34" charset="0"/>
              </a:rPr>
              <a:t>ulfur is also an important mineral commodity, with many industrial uses in manufacturing and as an agricultural</a:t>
            </a:r>
            <a:r>
              <a:rPr lang="en-US" sz="2400" spc="-1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fertilizer.</a:t>
            </a:r>
            <a:r>
              <a:rPr lang="en-US" sz="2400" spc="-1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Most</a:t>
            </a:r>
            <a:r>
              <a:rPr lang="en-US" sz="2400" spc="-1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commercial</a:t>
            </a:r>
            <a:r>
              <a:rPr lang="en-US" sz="2400" spc="-1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sulphur</a:t>
            </a:r>
            <a:r>
              <a:rPr lang="en-US" sz="2400" spc="-1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is</a:t>
            </a:r>
            <a:r>
              <a:rPr lang="en-US" sz="2400" spc="-1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obtained</a:t>
            </a:r>
            <a:r>
              <a:rPr lang="en-US" sz="2400" spc="-1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by</a:t>
            </a:r>
            <a:r>
              <a:rPr lang="en-US" sz="2400" spc="-1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cleaning</a:t>
            </a:r>
            <a:r>
              <a:rPr lang="en-US" sz="2400" spc="-1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“sour”</a:t>
            </a:r>
            <a:r>
              <a:rPr lang="en-US" sz="2400" spc="-1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natural</a:t>
            </a:r>
            <a:r>
              <a:rPr lang="en-US" sz="2400" spc="-1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gas</a:t>
            </a:r>
            <a:r>
              <a:rPr lang="en-US" sz="2400" spc="-1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a:t>
            </a:r>
            <a:r>
              <a:rPr lang="en-US" sz="2400" b="1" dirty="0">
                <a:solidFill>
                  <a:schemeClr val="accent2">
                    <a:lumMod val="75000"/>
                  </a:schemeClr>
                </a:solidFill>
                <a:effectLst/>
                <a:latin typeface="Calibri" panose="020F0502020204030204" pitchFamily="34" charset="0"/>
                <a:ea typeface="Cambria" panose="02040503050406030204" pitchFamily="18" charset="0"/>
                <a:cs typeface="Calibri" panose="020F0502020204030204" pitchFamily="34" charset="0"/>
              </a:rPr>
              <a:t>methane,</a:t>
            </a:r>
            <a:r>
              <a:rPr lang="en-US" sz="2400" b="1" spc="-10" dirty="0">
                <a:solidFill>
                  <a:schemeClr val="accent2">
                    <a:lumMod val="75000"/>
                  </a:schemeClr>
                </a:solidFill>
                <a:effectLst/>
                <a:latin typeface="Calibri" panose="020F0502020204030204" pitchFamily="34" charset="0"/>
                <a:ea typeface="Cambria" panose="02040503050406030204" pitchFamily="18" charset="0"/>
                <a:cs typeface="Calibri" panose="020F0502020204030204" pitchFamily="34" charset="0"/>
              </a:rPr>
              <a:t> </a:t>
            </a:r>
            <a:r>
              <a:rPr lang="en-US" sz="2400" b="1" dirty="0">
                <a:solidFill>
                  <a:schemeClr val="accent2">
                    <a:lumMod val="75000"/>
                  </a:schemeClr>
                </a:solidFill>
                <a:effectLst/>
                <a:latin typeface="Calibri" panose="020F0502020204030204" pitchFamily="34" charset="0"/>
                <a:ea typeface="Cambria" panose="02040503050406030204" pitchFamily="18" charset="0"/>
                <a:cs typeface="Calibri" panose="020F0502020204030204" pitchFamily="34" charset="0"/>
              </a:rPr>
              <a:t>CH</a:t>
            </a:r>
            <a:r>
              <a:rPr lang="en-US" sz="2400" b="1" baseline="-25000" dirty="0">
                <a:solidFill>
                  <a:schemeClr val="accent2">
                    <a:lumMod val="75000"/>
                  </a:schemeClr>
                </a:solidFill>
                <a:effectLst/>
                <a:latin typeface="Calibri" panose="020F0502020204030204" pitchFamily="34" charset="0"/>
                <a:ea typeface="Cambria" panose="02040503050406030204" pitchFamily="18" charset="0"/>
                <a:cs typeface="Calibri" panose="020F0502020204030204" pitchFamily="34" charset="0"/>
              </a:rPr>
              <a:t>4</a:t>
            </a:r>
            <a:r>
              <a:rPr lang="en-US" sz="2400" dirty="0">
                <a:effectLst/>
                <a:latin typeface="Calibri" panose="020F0502020204030204" pitchFamily="34" charset="0"/>
                <a:ea typeface="Cambria" panose="02040503050406030204" pitchFamily="18" charset="0"/>
                <a:cs typeface="Calibri" panose="020F0502020204030204" pitchFamily="34" charset="0"/>
              </a:rPr>
              <a:t>)</a:t>
            </a:r>
            <a:r>
              <a:rPr lang="en-US" sz="2400" spc="-1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of</a:t>
            </a:r>
            <a:r>
              <a:rPr lang="en-US" sz="2400" spc="-1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its </a:t>
            </a:r>
            <a:r>
              <a:rPr lang="en-US" sz="2400" dirty="0">
                <a:solidFill>
                  <a:schemeClr val="accent4">
                    <a:lumMod val="75000"/>
                  </a:schemeClr>
                </a:solidFill>
                <a:effectLst/>
                <a:latin typeface="Calibri" panose="020F0502020204030204" pitchFamily="34" charset="0"/>
                <a:ea typeface="Cambria" panose="02040503050406030204" pitchFamily="18" charset="0"/>
                <a:cs typeface="Calibri" panose="020F0502020204030204" pitchFamily="34" charset="0"/>
              </a:rPr>
              <a:t>H</a:t>
            </a:r>
            <a:r>
              <a:rPr lang="en-US" sz="2400" baseline="-25000" dirty="0">
                <a:solidFill>
                  <a:schemeClr val="accent4">
                    <a:lumMod val="75000"/>
                  </a:schemeClr>
                </a:solidFill>
                <a:effectLst/>
                <a:latin typeface="Calibri" panose="020F0502020204030204" pitchFamily="34" charset="0"/>
                <a:ea typeface="Cambria" panose="02040503050406030204" pitchFamily="18" charset="0"/>
                <a:cs typeface="Calibri" panose="020F0502020204030204" pitchFamily="34" charset="0"/>
              </a:rPr>
              <a:t>2</a:t>
            </a:r>
            <a:r>
              <a:rPr lang="en-US" sz="2400" dirty="0">
                <a:solidFill>
                  <a:schemeClr val="accent4">
                    <a:lumMod val="75000"/>
                  </a:schemeClr>
                </a:solidFill>
                <a:effectLst/>
                <a:latin typeface="Calibri" panose="020F0502020204030204" pitchFamily="34" charset="0"/>
                <a:ea typeface="Cambria" panose="02040503050406030204" pitchFamily="18" charset="0"/>
                <a:cs typeface="Calibri" panose="020F0502020204030204" pitchFamily="34" charset="0"/>
              </a:rPr>
              <a:t>S</a:t>
            </a:r>
            <a:r>
              <a:rPr lang="en-US" sz="2400" dirty="0">
                <a:effectLst/>
                <a:latin typeface="Calibri" panose="020F0502020204030204" pitchFamily="34" charset="0"/>
                <a:ea typeface="Cambria" panose="02040503050406030204" pitchFamily="18" charset="0"/>
                <a:cs typeface="Calibri" panose="020F0502020204030204" pitchFamily="34" charset="0"/>
              </a:rPr>
              <a:t> content and by removing </a:t>
            </a:r>
            <a:r>
              <a:rPr lang="en-US" sz="2400" dirty="0">
                <a:solidFill>
                  <a:schemeClr val="accent4">
                    <a:lumMod val="75000"/>
                  </a:schemeClr>
                </a:solidFill>
                <a:effectLst/>
                <a:latin typeface="Calibri" panose="020F0502020204030204" pitchFamily="34" charset="0"/>
                <a:ea typeface="Cambria" panose="02040503050406030204" pitchFamily="18" charset="0"/>
                <a:cs typeface="Calibri" panose="020F0502020204030204" pitchFamily="34" charset="0"/>
              </a:rPr>
              <a:t>SO</a:t>
            </a:r>
            <a:r>
              <a:rPr lang="en-US" sz="2400" baseline="-25000" dirty="0">
                <a:solidFill>
                  <a:schemeClr val="accent4">
                    <a:lumMod val="75000"/>
                  </a:schemeClr>
                </a:solidFill>
                <a:effectLst/>
                <a:latin typeface="Calibri" panose="020F0502020204030204" pitchFamily="34" charset="0"/>
                <a:ea typeface="Cambria" panose="02040503050406030204" pitchFamily="18" charset="0"/>
                <a:cs typeface="Calibri" panose="020F0502020204030204" pitchFamily="34" charset="0"/>
              </a:rPr>
              <a:t>2</a:t>
            </a:r>
            <a:r>
              <a:rPr lang="en-US" sz="2400" dirty="0">
                <a:effectLst/>
                <a:latin typeface="Calibri" panose="020F0502020204030204" pitchFamily="34" charset="0"/>
                <a:ea typeface="Cambria" panose="02040503050406030204" pitchFamily="18" charset="0"/>
                <a:cs typeface="Calibri" panose="020F0502020204030204" pitchFamily="34" charset="0"/>
              </a:rPr>
              <a:t> from waste gases at metal smelters.</a:t>
            </a:r>
          </a:p>
          <a:p>
            <a:pPr marL="0" indent="0">
              <a:buNone/>
            </a:pPr>
            <a:endParaRPr lang="en-US" sz="2400" dirty="0">
              <a:effectLst/>
              <a:latin typeface="Calibri" panose="020F0502020204030204" pitchFamily="34" charset="0"/>
              <a:ea typeface="Cambria" panose="02040503050406030204" pitchFamily="18"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ACD511FE-F13E-6624-4FB9-0F6B1CCD1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22" y="1238864"/>
            <a:ext cx="4277328" cy="38788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13D50F8-DA9F-48E8-F89A-7607E028B44D}"/>
              </a:ext>
            </a:extLst>
          </p:cNvPr>
          <p:cNvSpPr txBox="1"/>
          <p:nvPr/>
        </p:nvSpPr>
        <p:spPr>
          <a:xfrm>
            <a:off x="279922" y="5309419"/>
            <a:ext cx="4277329" cy="646331"/>
          </a:xfrm>
          <a:prstGeom prst="rect">
            <a:avLst/>
          </a:prstGeom>
          <a:noFill/>
        </p:spPr>
        <p:txBody>
          <a:bodyPr wrap="square" rtlCol="0">
            <a:spAutoFit/>
          </a:bodyPr>
          <a:lstStyle/>
          <a:p>
            <a:r>
              <a:rPr lang="en-US" dirty="0"/>
              <a:t>Acid –Mine Drainage. (Source: Jack W. Pearce, CC BY-SA 2.0 </a:t>
            </a:r>
          </a:p>
        </p:txBody>
      </p:sp>
    </p:spTree>
    <p:extLst>
      <p:ext uri="{BB962C8B-B14F-4D97-AF65-F5344CB8AC3E}">
        <p14:creationId xmlns:p14="http://schemas.microsoft.com/office/powerpoint/2010/main" val="158458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C1EF5C-4DBD-59E0-7888-28ED961D85E9}"/>
              </a:ext>
            </a:extLst>
          </p:cNvPr>
          <p:cNvPicPr>
            <a:picLocks noChangeAspect="1"/>
          </p:cNvPicPr>
          <p:nvPr/>
        </p:nvPicPr>
        <p:blipFill>
          <a:blip r:embed="rId2"/>
          <a:stretch>
            <a:fillRect/>
          </a:stretch>
        </p:blipFill>
        <p:spPr>
          <a:xfrm>
            <a:off x="127817" y="1190705"/>
            <a:ext cx="6725265" cy="4531670"/>
          </a:xfrm>
          <a:prstGeom prst="rect">
            <a:avLst/>
          </a:prstGeom>
        </p:spPr>
      </p:pic>
      <p:sp>
        <p:nvSpPr>
          <p:cNvPr id="7" name="TextBox 6">
            <a:extLst>
              <a:ext uri="{FF2B5EF4-FFF2-40B4-BE49-F238E27FC236}">
                <a16:creationId xmlns:a16="http://schemas.microsoft.com/office/drawing/2014/main" id="{A79CF15D-FB88-B9E0-044B-0718CCBBBE93}"/>
              </a:ext>
            </a:extLst>
          </p:cNvPr>
          <p:cNvSpPr txBox="1"/>
          <p:nvPr/>
        </p:nvSpPr>
        <p:spPr>
          <a:xfrm>
            <a:off x="7256205" y="75502"/>
            <a:ext cx="4645743" cy="6782498"/>
          </a:xfrm>
          <a:prstGeom prst="rect">
            <a:avLst/>
          </a:prstGeom>
          <a:noFill/>
        </p:spPr>
        <p:txBody>
          <a:bodyPr wrap="square" rtlCol="0">
            <a:spAutoFit/>
          </a:bodyPr>
          <a:lstStyle/>
          <a:p>
            <a:pPr marL="73025" marR="64135" indent="228600" algn="just">
              <a:lnSpc>
                <a:spcPts val="1035"/>
              </a:lnSpc>
              <a:spcBef>
                <a:spcPts val="0"/>
              </a:spcBef>
              <a:spcAft>
                <a:spcPts val="0"/>
              </a:spcAft>
            </a:pPr>
            <a:endParaRPr lang="en-US" sz="1800" dirty="0">
              <a:effectLst/>
              <a:latin typeface="Cambria" panose="02040503050406030204" pitchFamily="18" charset="0"/>
              <a:ea typeface="Cambria" panose="02040503050406030204" pitchFamily="18" charset="0"/>
              <a:cs typeface="Cambria" panose="02040503050406030204" pitchFamily="18" charset="0"/>
            </a:endParaRPr>
          </a:p>
          <a:p>
            <a:pPr marL="342900" marR="64135" lvl="0" indent="-342900">
              <a:spcBef>
                <a:spcPts val="0"/>
              </a:spcBef>
              <a:spcAft>
                <a:spcPts val="0"/>
              </a:spcAft>
              <a:buFont typeface="Symbol" panose="05050102010706020507" pitchFamily="18" charset="2"/>
              <a:buChar char=""/>
              <a:tabLst>
                <a:tab pos="292100" algn="l"/>
              </a:tabLst>
            </a:pPr>
            <a:r>
              <a:rPr lang="en-US" sz="2300" b="1" i="1" dirty="0">
                <a:solidFill>
                  <a:schemeClr val="accent2">
                    <a:lumMod val="75000"/>
                  </a:schemeClr>
                </a:solidFill>
                <a:effectLst/>
                <a:ea typeface="Cambria" panose="02040503050406030204" pitchFamily="18" charset="0"/>
                <a:cs typeface="Cambria" panose="02040503050406030204" pitchFamily="18" charset="0"/>
              </a:rPr>
              <a:t>The</a:t>
            </a:r>
            <a:r>
              <a:rPr lang="en-US" sz="2300" b="1" i="1" spc="180" dirty="0">
                <a:solidFill>
                  <a:schemeClr val="accent2">
                    <a:lumMod val="75000"/>
                  </a:schemeClr>
                </a:solidFill>
                <a:effectLst/>
                <a:ea typeface="Cambria" panose="02040503050406030204" pitchFamily="18" charset="0"/>
                <a:cs typeface="Cambria" panose="02040503050406030204" pitchFamily="18" charset="0"/>
              </a:rPr>
              <a:t> </a:t>
            </a:r>
            <a:r>
              <a:rPr lang="en-US" sz="2300" b="1" i="1" dirty="0">
                <a:solidFill>
                  <a:schemeClr val="accent2">
                    <a:lumMod val="75000"/>
                  </a:schemeClr>
                </a:solidFill>
                <a:effectLst/>
                <a:ea typeface="Cambria" panose="02040503050406030204" pitchFamily="18" charset="0"/>
                <a:cs typeface="Cambria" panose="02040503050406030204" pitchFamily="18" charset="0"/>
              </a:rPr>
              <a:t>atmosphere</a:t>
            </a:r>
            <a:r>
              <a:rPr lang="en-US" sz="2300" b="1" i="1" spc="180" dirty="0">
                <a:solidFill>
                  <a:schemeClr val="accent2">
                    <a:lumMod val="75000"/>
                  </a:schemeClr>
                </a:solidFill>
                <a:effectLst/>
                <a:ea typeface="Cambria" panose="02040503050406030204" pitchFamily="18" charset="0"/>
                <a:cs typeface="Cambria" panose="02040503050406030204" pitchFamily="18" charset="0"/>
              </a:rPr>
              <a:t> </a:t>
            </a:r>
            <a:r>
              <a:rPr lang="en-US" sz="2300" dirty="0">
                <a:effectLst/>
                <a:ea typeface="Cambria" panose="02040503050406030204" pitchFamily="18" charset="0"/>
                <a:cs typeface="Cambria" panose="02040503050406030204" pitchFamily="18" charset="0"/>
              </a:rPr>
              <a:t>consists</a:t>
            </a:r>
            <a:r>
              <a:rPr lang="en-US" sz="2300" spc="205" dirty="0">
                <a:effectLst/>
                <a:ea typeface="Cambria" panose="02040503050406030204" pitchFamily="18" charset="0"/>
                <a:cs typeface="Cambria" panose="02040503050406030204" pitchFamily="18" charset="0"/>
              </a:rPr>
              <a:t> </a:t>
            </a:r>
            <a:r>
              <a:rPr lang="en-US" sz="2300" dirty="0">
                <a:effectLst/>
                <a:ea typeface="Cambria" panose="02040503050406030204" pitchFamily="18" charset="0"/>
                <a:cs typeface="Cambria" panose="02040503050406030204" pitchFamily="18" charset="0"/>
              </a:rPr>
              <a:t>of</a:t>
            </a:r>
            <a:r>
              <a:rPr lang="en-US" sz="2300" spc="200" dirty="0">
                <a:effectLst/>
                <a:ea typeface="Cambria" panose="02040503050406030204" pitchFamily="18" charset="0"/>
                <a:cs typeface="Cambria" panose="02040503050406030204" pitchFamily="18" charset="0"/>
              </a:rPr>
              <a:t> </a:t>
            </a:r>
            <a:r>
              <a:rPr lang="en-US" sz="2300" dirty="0">
                <a:effectLst/>
                <a:ea typeface="Cambria" panose="02040503050406030204" pitchFamily="18" charset="0"/>
                <a:cs typeface="Cambria" panose="02040503050406030204" pitchFamily="18" charset="0"/>
              </a:rPr>
              <a:t>gases</a:t>
            </a:r>
            <a:r>
              <a:rPr lang="en-US" sz="2300" spc="205" dirty="0">
                <a:effectLst/>
                <a:ea typeface="Cambria" panose="02040503050406030204" pitchFamily="18" charset="0"/>
                <a:cs typeface="Cambria" panose="02040503050406030204" pitchFamily="18" charset="0"/>
              </a:rPr>
              <a:t> </a:t>
            </a:r>
            <a:r>
              <a:rPr lang="en-US" sz="2300" dirty="0">
                <a:effectLst/>
                <a:ea typeface="Cambria" panose="02040503050406030204" pitchFamily="18" charset="0"/>
                <a:cs typeface="Cambria" panose="02040503050406030204" pitchFamily="18" charset="0"/>
              </a:rPr>
              <a:t>and</a:t>
            </a:r>
            <a:r>
              <a:rPr lang="en-US" sz="2300" spc="205" dirty="0">
                <a:effectLst/>
                <a:ea typeface="Cambria" panose="02040503050406030204" pitchFamily="18" charset="0"/>
                <a:cs typeface="Cambria" panose="02040503050406030204" pitchFamily="18" charset="0"/>
              </a:rPr>
              <a:t> </a:t>
            </a:r>
            <a:r>
              <a:rPr lang="en-US" sz="2300" dirty="0">
                <a:effectLst/>
                <a:ea typeface="Cambria" panose="02040503050406030204" pitchFamily="18" charset="0"/>
                <a:cs typeface="Cambria" panose="02040503050406030204" pitchFamily="18" charset="0"/>
              </a:rPr>
              <a:t>small</a:t>
            </a:r>
            <a:r>
              <a:rPr lang="en-US" sz="2300" spc="205" dirty="0">
                <a:effectLst/>
                <a:ea typeface="Cambria" panose="02040503050406030204" pitchFamily="18" charset="0"/>
                <a:cs typeface="Cambria" panose="02040503050406030204" pitchFamily="18" charset="0"/>
              </a:rPr>
              <a:t> </a:t>
            </a:r>
            <a:r>
              <a:rPr lang="en-US" sz="2300" dirty="0">
                <a:effectLst/>
                <a:ea typeface="Cambria" panose="02040503050406030204" pitchFamily="18" charset="0"/>
                <a:cs typeface="Cambria" panose="02040503050406030204" pitchFamily="18" charset="0"/>
              </a:rPr>
              <a:t>concentrations</a:t>
            </a:r>
            <a:r>
              <a:rPr lang="en-US" sz="2300" spc="205" dirty="0">
                <a:effectLst/>
                <a:ea typeface="Cambria" panose="02040503050406030204" pitchFamily="18" charset="0"/>
                <a:cs typeface="Cambria" panose="02040503050406030204" pitchFamily="18" charset="0"/>
              </a:rPr>
              <a:t> </a:t>
            </a:r>
            <a:r>
              <a:rPr lang="en-US" sz="2300" dirty="0">
                <a:effectLst/>
                <a:ea typeface="Cambria" panose="02040503050406030204" pitchFamily="18" charset="0"/>
                <a:cs typeface="Cambria" panose="02040503050406030204" pitchFamily="18" charset="0"/>
              </a:rPr>
              <a:t>of</a:t>
            </a:r>
            <a:r>
              <a:rPr lang="en-US" sz="2300" spc="205" dirty="0">
                <a:effectLst/>
                <a:ea typeface="Cambria" panose="02040503050406030204" pitchFamily="18" charset="0"/>
                <a:cs typeface="Cambria" panose="02040503050406030204" pitchFamily="18" charset="0"/>
              </a:rPr>
              <a:t> </a:t>
            </a:r>
            <a:r>
              <a:rPr lang="en-US" sz="2300" dirty="0">
                <a:effectLst/>
                <a:ea typeface="Cambria" panose="02040503050406030204" pitchFamily="18" charset="0"/>
                <a:cs typeface="Cambria" panose="02040503050406030204" pitchFamily="18" charset="0"/>
              </a:rPr>
              <a:t>suspended</a:t>
            </a:r>
            <a:r>
              <a:rPr lang="en-US" sz="2300" spc="200" dirty="0">
                <a:effectLst/>
                <a:ea typeface="Cambria" panose="02040503050406030204" pitchFamily="18" charset="0"/>
                <a:cs typeface="Cambria" panose="02040503050406030204" pitchFamily="18" charset="0"/>
              </a:rPr>
              <a:t> </a:t>
            </a:r>
            <a:r>
              <a:rPr lang="en-US" sz="2300" dirty="0">
                <a:effectLst/>
                <a:ea typeface="Cambria" panose="02040503050406030204" pitchFamily="18" charset="0"/>
                <a:cs typeface="Cambria" panose="02040503050406030204" pitchFamily="18" charset="0"/>
              </a:rPr>
              <a:t>particulates</a:t>
            </a:r>
            <a:r>
              <a:rPr lang="en-US" sz="2300" spc="205" dirty="0">
                <a:effectLst/>
                <a:ea typeface="Cambria" panose="02040503050406030204" pitchFamily="18" charset="0"/>
                <a:cs typeface="Cambria" panose="02040503050406030204" pitchFamily="18" charset="0"/>
              </a:rPr>
              <a:t> </a:t>
            </a:r>
            <a:r>
              <a:rPr lang="en-US" sz="2300" dirty="0">
                <a:effectLst/>
                <a:ea typeface="Cambria" panose="02040503050406030204" pitchFamily="18" charset="0"/>
                <a:cs typeface="Cambria" panose="02040503050406030204" pitchFamily="18" charset="0"/>
              </a:rPr>
              <a:t>and</a:t>
            </a:r>
            <a:r>
              <a:rPr lang="en-US" sz="2300" spc="205" dirty="0">
                <a:effectLst/>
                <a:ea typeface="Cambria" panose="02040503050406030204" pitchFamily="18" charset="0"/>
                <a:cs typeface="Cambria" panose="02040503050406030204" pitchFamily="18" charset="0"/>
              </a:rPr>
              <a:t> </a:t>
            </a:r>
            <a:r>
              <a:rPr lang="en-US" sz="2300" dirty="0">
                <a:effectLst/>
                <a:ea typeface="Cambria" panose="02040503050406030204" pitchFamily="18" charset="0"/>
                <a:cs typeface="Cambria" panose="02040503050406030204" pitchFamily="18" charset="0"/>
              </a:rPr>
              <a:t>water</a:t>
            </a:r>
            <a:r>
              <a:rPr lang="en-US" sz="2300" spc="205" dirty="0">
                <a:effectLst/>
                <a:ea typeface="Cambria" panose="02040503050406030204" pitchFamily="18" charset="0"/>
                <a:cs typeface="Cambria" panose="02040503050406030204" pitchFamily="18" charset="0"/>
              </a:rPr>
              <a:t> </a:t>
            </a:r>
            <a:r>
              <a:rPr lang="en-US" sz="2300" spc="-10" dirty="0">
                <a:effectLst/>
                <a:ea typeface="Cambria" panose="02040503050406030204" pitchFamily="18" charset="0"/>
                <a:cs typeface="Cambria" panose="02040503050406030204" pitchFamily="18" charset="0"/>
              </a:rPr>
              <a:t>vapor.</a:t>
            </a:r>
          </a:p>
          <a:p>
            <a:pPr marL="342900" marR="64135" lvl="0" indent="-342900">
              <a:spcBef>
                <a:spcPts val="0"/>
              </a:spcBef>
              <a:spcAft>
                <a:spcPts val="0"/>
              </a:spcAft>
              <a:buFont typeface="Symbol" panose="05050102010706020507" pitchFamily="18" charset="2"/>
              <a:buChar char=""/>
              <a:tabLst>
                <a:tab pos="292100" algn="l"/>
              </a:tabLst>
            </a:pPr>
            <a:endParaRPr lang="en-US" sz="2300" dirty="0">
              <a:effectLst/>
              <a:ea typeface="Cambria" panose="02040503050406030204" pitchFamily="18" charset="0"/>
              <a:cs typeface="Cambria" panose="02040503050406030204" pitchFamily="18" charset="0"/>
            </a:endParaRPr>
          </a:p>
          <a:p>
            <a:pPr marL="342900" marR="64135" lvl="0" indent="-342900">
              <a:spcBef>
                <a:spcPts val="225"/>
              </a:spcBef>
              <a:spcAft>
                <a:spcPts val="0"/>
              </a:spcAft>
              <a:buFont typeface="Symbol" panose="05050102010706020507" pitchFamily="18" charset="2"/>
              <a:buChar char=""/>
              <a:tabLst>
                <a:tab pos="292100" algn="l"/>
              </a:tabLst>
            </a:pPr>
            <a:r>
              <a:rPr lang="en-US" sz="2300" b="1" i="1" dirty="0">
                <a:solidFill>
                  <a:schemeClr val="accent2">
                    <a:lumMod val="75000"/>
                  </a:schemeClr>
                </a:solidFill>
                <a:effectLst/>
                <a:ea typeface="Cambria" panose="02040503050406030204" pitchFamily="18" charset="0"/>
                <a:cs typeface="Cambria" panose="02040503050406030204" pitchFamily="18" charset="0"/>
              </a:rPr>
              <a:t>Rocks</a:t>
            </a:r>
            <a:r>
              <a:rPr lang="en-US" sz="2300" b="1" i="1" spc="-10" dirty="0">
                <a:solidFill>
                  <a:schemeClr val="accent2">
                    <a:lumMod val="75000"/>
                  </a:schemeClr>
                </a:solidFill>
                <a:effectLst/>
                <a:ea typeface="Cambria" panose="02040503050406030204" pitchFamily="18" charset="0"/>
                <a:cs typeface="Cambria" panose="02040503050406030204" pitchFamily="18" charset="0"/>
              </a:rPr>
              <a:t> </a:t>
            </a:r>
            <a:r>
              <a:rPr lang="en-US" sz="2300" b="1" i="1" dirty="0">
                <a:solidFill>
                  <a:schemeClr val="accent2">
                    <a:lumMod val="75000"/>
                  </a:schemeClr>
                </a:solidFill>
                <a:effectLst/>
                <a:ea typeface="Cambria" panose="02040503050406030204" pitchFamily="18" charset="0"/>
                <a:cs typeface="Cambria" panose="02040503050406030204" pitchFamily="18" charset="0"/>
              </a:rPr>
              <a:t>and</a:t>
            </a:r>
            <a:r>
              <a:rPr lang="en-US" sz="2300" b="1" i="1" spc="-5" dirty="0">
                <a:solidFill>
                  <a:schemeClr val="accent2">
                    <a:lumMod val="75000"/>
                  </a:schemeClr>
                </a:solidFill>
                <a:effectLst/>
                <a:ea typeface="Cambria" panose="02040503050406030204" pitchFamily="18" charset="0"/>
                <a:cs typeface="Cambria" panose="02040503050406030204" pitchFamily="18" charset="0"/>
              </a:rPr>
              <a:t> </a:t>
            </a:r>
            <a:r>
              <a:rPr lang="en-US" sz="2300" b="1" i="1" dirty="0">
                <a:solidFill>
                  <a:schemeClr val="accent2">
                    <a:lumMod val="75000"/>
                  </a:schemeClr>
                </a:solidFill>
                <a:effectLst/>
                <a:ea typeface="Cambria" panose="02040503050406030204" pitchFamily="18" charset="0"/>
                <a:cs typeface="Cambria" panose="02040503050406030204" pitchFamily="18" charset="0"/>
              </a:rPr>
              <a:t>soil </a:t>
            </a:r>
            <a:r>
              <a:rPr lang="en-US" sz="2300" dirty="0">
                <a:effectLst/>
                <a:ea typeface="Cambria" panose="02040503050406030204" pitchFamily="18" charset="0"/>
                <a:cs typeface="Cambria" panose="02040503050406030204" pitchFamily="18" charset="0"/>
              </a:rPr>
              <a:t>consist</a:t>
            </a:r>
            <a:r>
              <a:rPr lang="en-US" sz="2300" spc="15" dirty="0">
                <a:effectLst/>
                <a:ea typeface="Cambria" panose="02040503050406030204" pitchFamily="18" charset="0"/>
                <a:cs typeface="Cambria" panose="02040503050406030204" pitchFamily="18" charset="0"/>
              </a:rPr>
              <a:t> </a:t>
            </a:r>
            <a:r>
              <a:rPr lang="en-US" sz="2300" dirty="0">
                <a:effectLst/>
                <a:ea typeface="Cambria" panose="02040503050406030204" pitchFamily="18" charset="0"/>
                <a:cs typeface="Cambria" panose="02040503050406030204" pitchFamily="18" charset="0"/>
              </a:rPr>
              <a:t>of</a:t>
            </a:r>
            <a:r>
              <a:rPr lang="en-US" sz="2300" spc="20" dirty="0">
                <a:effectLst/>
                <a:ea typeface="Cambria" panose="02040503050406030204" pitchFamily="18" charset="0"/>
                <a:cs typeface="Cambria" panose="02040503050406030204" pitchFamily="18" charset="0"/>
              </a:rPr>
              <a:t> </a:t>
            </a:r>
            <a:r>
              <a:rPr lang="en-US" sz="2300" dirty="0">
                <a:effectLst/>
                <a:ea typeface="Cambria" panose="02040503050406030204" pitchFamily="18" charset="0"/>
                <a:cs typeface="Cambria" panose="02040503050406030204" pitchFamily="18" charset="0"/>
              </a:rPr>
              <a:t>insoluble</a:t>
            </a:r>
            <a:r>
              <a:rPr lang="en-US" sz="2300" spc="20" dirty="0">
                <a:effectLst/>
                <a:ea typeface="Cambria" panose="02040503050406030204" pitchFamily="18" charset="0"/>
                <a:cs typeface="Cambria" panose="02040503050406030204" pitchFamily="18" charset="0"/>
              </a:rPr>
              <a:t> </a:t>
            </a:r>
            <a:r>
              <a:rPr lang="en-US" sz="2300" dirty="0">
                <a:effectLst/>
                <a:ea typeface="Cambria" panose="02040503050406030204" pitchFamily="18" charset="0"/>
                <a:cs typeface="Cambria" panose="02040503050406030204" pitchFamily="18" charset="0"/>
              </a:rPr>
              <a:t>minerals</a:t>
            </a:r>
            <a:r>
              <a:rPr lang="en-US" sz="2300" spc="20" dirty="0">
                <a:effectLst/>
                <a:ea typeface="Cambria" panose="02040503050406030204" pitchFamily="18" charset="0"/>
                <a:cs typeface="Cambria" panose="02040503050406030204" pitchFamily="18" charset="0"/>
              </a:rPr>
              <a:t> </a:t>
            </a:r>
            <a:r>
              <a:rPr lang="en-US" sz="2300" dirty="0">
                <a:effectLst/>
                <a:ea typeface="Cambria" panose="02040503050406030204" pitchFamily="18" charset="0"/>
                <a:cs typeface="Cambria" panose="02040503050406030204" pitchFamily="18" charset="0"/>
              </a:rPr>
              <a:t>that</a:t>
            </a:r>
            <a:r>
              <a:rPr lang="en-US" sz="2300" spc="20" dirty="0">
                <a:effectLst/>
                <a:ea typeface="Cambria" panose="02040503050406030204" pitchFamily="18" charset="0"/>
                <a:cs typeface="Cambria" panose="02040503050406030204" pitchFamily="18" charset="0"/>
              </a:rPr>
              <a:t> </a:t>
            </a:r>
            <a:r>
              <a:rPr lang="en-US" sz="2300" dirty="0">
                <a:effectLst/>
                <a:ea typeface="Cambria" panose="02040503050406030204" pitchFamily="18" charset="0"/>
                <a:cs typeface="Cambria" panose="02040503050406030204" pitchFamily="18" charset="0"/>
              </a:rPr>
              <a:t>are</a:t>
            </a:r>
            <a:r>
              <a:rPr lang="en-US" sz="2300" spc="20" dirty="0">
                <a:effectLst/>
                <a:ea typeface="Cambria" panose="02040503050406030204" pitchFamily="18" charset="0"/>
                <a:cs typeface="Cambria" panose="02040503050406030204" pitchFamily="18" charset="0"/>
              </a:rPr>
              <a:t> </a:t>
            </a:r>
            <a:r>
              <a:rPr lang="en-US" sz="2300" dirty="0">
                <a:effectLst/>
                <a:ea typeface="Cambria" panose="02040503050406030204" pitchFamily="18" charset="0"/>
                <a:cs typeface="Cambria" panose="02040503050406030204" pitchFamily="18" charset="0"/>
              </a:rPr>
              <a:t>not</a:t>
            </a:r>
            <a:r>
              <a:rPr lang="en-US" sz="2300" spc="20" dirty="0">
                <a:effectLst/>
                <a:ea typeface="Cambria" panose="02040503050406030204" pitchFamily="18" charset="0"/>
                <a:cs typeface="Cambria" panose="02040503050406030204" pitchFamily="18" charset="0"/>
              </a:rPr>
              <a:t> </a:t>
            </a:r>
            <a:r>
              <a:rPr lang="en-US" sz="2300" dirty="0">
                <a:effectLst/>
                <a:ea typeface="Cambria" panose="02040503050406030204" pitchFamily="18" charset="0"/>
                <a:cs typeface="Cambria" panose="02040503050406030204" pitchFamily="18" charset="0"/>
              </a:rPr>
              <a:t>directly</a:t>
            </a:r>
            <a:r>
              <a:rPr lang="en-US" sz="2300" spc="20" dirty="0">
                <a:effectLst/>
                <a:ea typeface="Cambria" panose="02040503050406030204" pitchFamily="18" charset="0"/>
                <a:cs typeface="Cambria" panose="02040503050406030204" pitchFamily="18" charset="0"/>
              </a:rPr>
              <a:t> </a:t>
            </a:r>
            <a:r>
              <a:rPr lang="en-US" sz="2300" dirty="0">
                <a:effectLst/>
                <a:ea typeface="Cambria" panose="02040503050406030204" pitchFamily="18" charset="0"/>
                <a:cs typeface="Cambria" panose="02040503050406030204" pitchFamily="18" charset="0"/>
              </a:rPr>
              <a:t>available</a:t>
            </a:r>
            <a:r>
              <a:rPr lang="en-US" sz="2300" spc="20" dirty="0">
                <a:effectLst/>
                <a:ea typeface="Cambria" panose="02040503050406030204" pitchFamily="18" charset="0"/>
                <a:cs typeface="Cambria" panose="02040503050406030204" pitchFamily="18" charset="0"/>
              </a:rPr>
              <a:t> </a:t>
            </a:r>
            <a:r>
              <a:rPr lang="en-US" sz="2300" dirty="0">
                <a:effectLst/>
                <a:ea typeface="Cambria" panose="02040503050406030204" pitchFamily="18" charset="0"/>
                <a:cs typeface="Cambria" panose="02040503050406030204" pitchFamily="18" charset="0"/>
              </a:rPr>
              <a:t>for</a:t>
            </a:r>
            <a:r>
              <a:rPr lang="en-US" sz="2300" spc="20" dirty="0">
                <a:effectLst/>
                <a:ea typeface="Cambria" panose="02040503050406030204" pitchFamily="18" charset="0"/>
                <a:cs typeface="Cambria" panose="02040503050406030204" pitchFamily="18" charset="0"/>
              </a:rPr>
              <a:t> </a:t>
            </a:r>
            <a:r>
              <a:rPr lang="en-US" sz="2300" dirty="0">
                <a:effectLst/>
                <a:ea typeface="Cambria" panose="02040503050406030204" pitchFamily="18" charset="0"/>
                <a:cs typeface="Cambria" panose="02040503050406030204" pitchFamily="18" charset="0"/>
              </a:rPr>
              <a:t>uptake</a:t>
            </a:r>
            <a:r>
              <a:rPr lang="en-US" sz="2300" spc="20" dirty="0">
                <a:effectLst/>
                <a:ea typeface="Cambria" panose="02040503050406030204" pitchFamily="18" charset="0"/>
                <a:cs typeface="Cambria" panose="02040503050406030204" pitchFamily="18" charset="0"/>
              </a:rPr>
              <a:t> </a:t>
            </a:r>
            <a:r>
              <a:rPr lang="en-US" sz="2300" dirty="0">
                <a:effectLst/>
                <a:ea typeface="Cambria" panose="02040503050406030204" pitchFamily="18" charset="0"/>
                <a:cs typeface="Cambria" panose="02040503050406030204" pitchFamily="18" charset="0"/>
              </a:rPr>
              <a:t>by</a:t>
            </a:r>
            <a:r>
              <a:rPr lang="en-US" sz="2300" spc="20" dirty="0">
                <a:effectLst/>
                <a:ea typeface="Cambria" panose="02040503050406030204" pitchFamily="18" charset="0"/>
                <a:cs typeface="Cambria" panose="02040503050406030204" pitchFamily="18" charset="0"/>
              </a:rPr>
              <a:t> </a:t>
            </a:r>
            <a:r>
              <a:rPr lang="en-US" sz="2300" spc="-10" dirty="0">
                <a:effectLst/>
                <a:ea typeface="Cambria" panose="02040503050406030204" pitchFamily="18" charset="0"/>
                <a:cs typeface="Cambria" panose="02040503050406030204" pitchFamily="18" charset="0"/>
              </a:rPr>
              <a:t>organisms.</a:t>
            </a:r>
          </a:p>
          <a:p>
            <a:pPr marL="342900" marR="64135" lvl="0" indent="-342900">
              <a:spcBef>
                <a:spcPts val="225"/>
              </a:spcBef>
              <a:spcAft>
                <a:spcPts val="0"/>
              </a:spcAft>
              <a:buFont typeface="Symbol" panose="05050102010706020507" pitchFamily="18" charset="2"/>
              <a:buChar char=""/>
              <a:tabLst>
                <a:tab pos="292100" algn="l"/>
              </a:tabLst>
            </a:pPr>
            <a:endParaRPr lang="en-US" sz="2300" dirty="0">
              <a:effectLst/>
              <a:ea typeface="Cambria" panose="02040503050406030204" pitchFamily="18" charset="0"/>
              <a:cs typeface="Cambria" panose="02040503050406030204" pitchFamily="18" charset="0"/>
            </a:endParaRPr>
          </a:p>
          <a:p>
            <a:pPr marL="342900" marR="64135" lvl="0" indent="-342900">
              <a:lnSpc>
                <a:spcPct val="122000"/>
              </a:lnSpc>
              <a:spcBef>
                <a:spcPts val="225"/>
              </a:spcBef>
              <a:spcAft>
                <a:spcPts val="0"/>
              </a:spcAft>
              <a:buFont typeface="Symbol" panose="05050102010706020507" pitchFamily="18" charset="2"/>
              <a:buChar char=""/>
              <a:tabLst>
                <a:tab pos="292100" algn="l"/>
              </a:tabLst>
            </a:pPr>
            <a:r>
              <a:rPr lang="en-US" sz="2300" b="1" i="1" dirty="0">
                <a:solidFill>
                  <a:schemeClr val="accent2">
                    <a:lumMod val="75000"/>
                  </a:schemeClr>
                </a:solidFill>
                <a:effectLst/>
                <a:ea typeface="Cambria" panose="02040503050406030204" pitchFamily="18" charset="0"/>
                <a:cs typeface="Cambria" panose="02040503050406030204" pitchFamily="18" charset="0"/>
              </a:rPr>
              <a:t>Available nutrients </a:t>
            </a:r>
            <a:r>
              <a:rPr lang="en-US" sz="2300" dirty="0">
                <a:effectLst/>
                <a:ea typeface="Cambria" panose="02040503050406030204" pitchFamily="18" charset="0"/>
                <a:cs typeface="Cambria" panose="02040503050406030204" pitchFamily="18" charset="0"/>
              </a:rPr>
              <a:t>are present in chemical forms that are water soluble to some degree, so they can be absorbed by organisms from their environment and contribute to their mineral nutrition.</a:t>
            </a:r>
          </a:p>
          <a:p>
            <a:endParaRPr lang="en-US" dirty="0"/>
          </a:p>
        </p:txBody>
      </p:sp>
      <p:sp>
        <p:nvSpPr>
          <p:cNvPr id="8" name="TextBox 7">
            <a:extLst>
              <a:ext uri="{FF2B5EF4-FFF2-40B4-BE49-F238E27FC236}">
                <a16:creationId xmlns:a16="http://schemas.microsoft.com/office/drawing/2014/main" id="{8287198F-EFFA-5C7B-D30F-26C6CF72EBC0}"/>
              </a:ext>
            </a:extLst>
          </p:cNvPr>
          <p:cNvSpPr txBox="1"/>
          <p:nvPr/>
        </p:nvSpPr>
        <p:spPr>
          <a:xfrm>
            <a:off x="127817" y="75502"/>
            <a:ext cx="6120582" cy="1323439"/>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rPr>
              <a:t>Four  Major Ecosystem Compartments</a:t>
            </a:r>
          </a:p>
        </p:txBody>
      </p:sp>
      <p:sp>
        <p:nvSpPr>
          <p:cNvPr id="10" name="TextBox 9">
            <a:extLst>
              <a:ext uri="{FF2B5EF4-FFF2-40B4-BE49-F238E27FC236}">
                <a16:creationId xmlns:a16="http://schemas.microsoft.com/office/drawing/2014/main" id="{63640DAD-DA29-0B2D-3D38-3E60860EB12B}"/>
              </a:ext>
            </a:extLst>
          </p:cNvPr>
          <p:cNvSpPr txBox="1"/>
          <p:nvPr/>
        </p:nvSpPr>
        <p:spPr>
          <a:xfrm>
            <a:off x="290052" y="5873259"/>
            <a:ext cx="6597442" cy="584775"/>
          </a:xfrm>
          <a:prstGeom prst="rect">
            <a:avLst/>
          </a:prstGeom>
          <a:noFill/>
        </p:spPr>
        <p:txBody>
          <a:bodyPr wrap="square">
            <a:spAutoFit/>
          </a:bodyPr>
          <a:lstStyle/>
          <a:p>
            <a:r>
              <a:rPr lang="en-US" sz="1600" spc="185" dirty="0">
                <a:effectLst/>
                <a:latin typeface="Cambria" panose="02040503050406030204" pitchFamily="18" charset="0"/>
                <a:ea typeface="Cambria" panose="02040503050406030204" pitchFamily="18" charset="0"/>
                <a:cs typeface="Cambria" panose="02040503050406030204" pitchFamily="18" charset="0"/>
              </a:rPr>
              <a:t>(</a:t>
            </a:r>
            <a:r>
              <a:rPr lang="en-US" sz="1600" dirty="0">
                <a:effectLst/>
                <a:latin typeface="Cambria" panose="02040503050406030204" pitchFamily="18" charset="0"/>
                <a:ea typeface="Cambria" panose="02040503050406030204" pitchFamily="18" charset="0"/>
                <a:cs typeface="Cambria" panose="02040503050406030204" pitchFamily="18" charset="0"/>
              </a:rPr>
              <a:t>Source: Waneene C. Dorsey, Grambling State University.</a:t>
            </a:r>
            <a:r>
              <a:rPr lang="en-US" sz="1600" spc="185" dirty="0">
                <a:effectLst/>
                <a:latin typeface="Cambria" panose="02040503050406030204" pitchFamily="18" charset="0"/>
                <a:ea typeface="Cambria" panose="02040503050406030204" pitchFamily="18" charset="0"/>
                <a:cs typeface="Cambria" panose="02040503050406030204" pitchFamily="18" charset="0"/>
              </a:rPr>
              <a:t> </a:t>
            </a:r>
            <a:r>
              <a:rPr lang="en-US" sz="1600" dirty="0">
                <a:effectLst/>
                <a:latin typeface="Cambria" panose="02040503050406030204" pitchFamily="18" charset="0"/>
                <a:ea typeface="Cambria" panose="02040503050406030204" pitchFamily="18" charset="0"/>
                <a:cs typeface="Cambria" panose="02040503050406030204" pitchFamily="18" charset="0"/>
              </a:rPr>
              <a:t>Adapted</a:t>
            </a:r>
            <a:r>
              <a:rPr lang="en-US" sz="1600" spc="185" dirty="0">
                <a:effectLst/>
                <a:latin typeface="Cambria" panose="02040503050406030204" pitchFamily="18" charset="0"/>
                <a:ea typeface="Cambria" panose="02040503050406030204" pitchFamily="18" charset="0"/>
                <a:cs typeface="Cambria" panose="02040503050406030204" pitchFamily="18" charset="0"/>
              </a:rPr>
              <a:t> </a:t>
            </a:r>
            <a:r>
              <a:rPr lang="en-US" sz="1600" dirty="0">
                <a:effectLst/>
                <a:latin typeface="Cambria" panose="02040503050406030204" pitchFamily="18" charset="0"/>
                <a:ea typeface="Cambria" panose="02040503050406030204" pitchFamily="18" charset="0"/>
                <a:cs typeface="Cambria" panose="02040503050406030204" pitchFamily="18" charset="0"/>
              </a:rPr>
              <a:t>from</a:t>
            </a:r>
            <a:r>
              <a:rPr lang="en-US" sz="1600" spc="185" dirty="0">
                <a:effectLst/>
                <a:latin typeface="Cambria" panose="02040503050406030204" pitchFamily="18" charset="0"/>
                <a:ea typeface="Cambria" panose="02040503050406030204" pitchFamily="18" charset="0"/>
                <a:cs typeface="Cambria" panose="02040503050406030204" pitchFamily="18" charset="0"/>
              </a:rPr>
              <a:t> </a:t>
            </a:r>
            <a:r>
              <a:rPr lang="en-US" sz="1600" dirty="0">
                <a:effectLst/>
                <a:latin typeface="Cambria" panose="02040503050406030204" pitchFamily="18" charset="0"/>
                <a:ea typeface="Cambria" panose="02040503050406030204" pitchFamily="18" charset="0"/>
                <a:cs typeface="Cambria" panose="02040503050406030204" pitchFamily="18" charset="0"/>
              </a:rPr>
              <a:t>Likens</a:t>
            </a:r>
            <a:r>
              <a:rPr lang="en-US" sz="1600" spc="185" dirty="0">
                <a:effectLst/>
                <a:latin typeface="Cambria" panose="02040503050406030204" pitchFamily="18" charset="0"/>
                <a:ea typeface="Cambria" panose="02040503050406030204" pitchFamily="18" charset="0"/>
                <a:cs typeface="Cambria" panose="02040503050406030204" pitchFamily="18" charset="0"/>
              </a:rPr>
              <a:t> </a:t>
            </a:r>
            <a:r>
              <a:rPr lang="en-US" sz="1600" dirty="0">
                <a:effectLst/>
                <a:latin typeface="Cambria" panose="02040503050406030204" pitchFamily="18" charset="0"/>
                <a:ea typeface="Cambria" panose="02040503050406030204" pitchFamily="18" charset="0"/>
                <a:cs typeface="Cambria" panose="02040503050406030204" pitchFamily="18" charset="0"/>
              </a:rPr>
              <a:t>et </a:t>
            </a:r>
            <a:r>
              <a:rPr lang="en-US" sz="1600" spc="-25" dirty="0">
                <a:effectLst/>
                <a:latin typeface="Cambria" panose="02040503050406030204" pitchFamily="18" charset="0"/>
                <a:ea typeface="Cambria" panose="02040503050406030204" pitchFamily="18" charset="0"/>
                <a:cs typeface="Cambria" panose="02040503050406030204" pitchFamily="18" charset="0"/>
              </a:rPr>
              <a:t>al., 1977).</a:t>
            </a:r>
            <a:endParaRPr lang="en-US" sz="1600" dirty="0"/>
          </a:p>
        </p:txBody>
      </p:sp>
    </p:spTree>
    <p:extLst>
      <p:ext uri="{BB962C8B-B14F-4D97-AF65-F5344CB8AC3E}">
        <p14:creationId xmlns:p14="http://schemas.microsoft.com/office/powerpoint/2010/main" val="388562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455502-F1D2-6936-BF1A-9B71DD56CF01}"/>
              </a:ext>
            </a:extLst>
          </p:cNvPr>
          <p:cNvSpPr>
            <a:spLocks noGrp="1"/>
          </p:cNvSpPr>
          <p:nvPr>
            <p:ph idx="1"/>
          </p:nvPr>
        </p:nvSpPr>
        <p:spPr>
          <a:xfrm>
            <a:off x="454744" y="772703"/>
            <a:ext cx="10515600" cy="6085297"/>
          </a:xfrm>
        </p:spPr>
        <p:txBody>
          <a:bodyPr>
            <a:normAutofit/>
          </a:bodyPr>
          <a:lstStyle/>
          <a:p>
            <a:r>
              <a:rPr lang="en-US" sz="2400" b="1" i="1" dirty="0">
                <a:solidFill>
                  <a:schemeClr val="accent2">
                    <a:lumMod val="75000"/>
                  </a:schemeClr>
                </a:solidFill>
                <a:effectLst/>
                <a:ea typeface="Cambria" panose="02040503050406030204" pitchFamily="18" charset="0"/>
                <a:cs typeface="Cambria" panose="02040503050406030204" pitchFamily="18" charset="0"/>
              </a:rPr>
              <a:t>The</a:t>
            </a:r>
            <a:r>
              <a:rPr lang="en-US" sz="2400" b="1" i="1" spc="-50" dirty="0">
                <a:solidFill>
                  <a:schemeClr val="accent2">
                    <a:lumMod val="75000"/>
                  </a:schemeClr>
                </a:solidFill>
                <a:effectLst/>
                <a:ea typeface="Cambria" panose="02040503050406030204" pitchFamily="18" charset="0"/>
                <a:cs typeface="Cambria" panose="02040503050406030204" pitchFamily="18" charset="0"/>
              </a:rPr>
              <a:t> </a:t>
            </a:r>
            <a:r>
              <a:rPr lang="en-US" sz="2400" b="1" i="1" dirty="0">
                <a:solidFill>
                  <a:schemeClr val="accent2">
                    <a:lumMod val="75000"/>
                  </a:schemeClr>
                </a:solidFill>
                <a:effectLst/>
                <a:ea typeface="Cambria" panose="02040503050406030204" pitchFamily="18" charset="0"/>
                <a:cs typeface="Cambria" panose="02040503050406030204" pitchFamily="18" charset="0"/>
              </a:rPr>
              <a:t>organic</a:t>
            </a:r>
            <a:r>
              <a:rPr lang="en-US" sz="2400" b="1" i="1" spc="-50" dirty="0">
                <a:solidFill>
                  <a:schemeClr val="accent2">
                    <a:lumMod val="75000"/>
                  </a:schemeClr>
                </a:solidFill>
                <a:effectLst/>
                <a:ea typeface="Cambria" panose="02040503050406030204" pitchFamily="18" charset="0"/>
                <a:cs typeface="Cambria" panose="02040503050406030204" pitchFamily="18" charset="0"/>
              </a:rPr>
              <a:t> </a:t>
            </a:r>
            <a:r>
              <a:rPr lang="en-US" sz="2400" b="1" i="1" dirty="0">
                <a:solidFill>
                  <a:schemeClr val="accent2">
                    <a:lumMod val="75000"/>
                  </a:schemeClr>
                </a:solidFill>
                <a:effectLst/>
                <a:ea typeface="Cambria" panose="02040503050406030204" pitchFamily="18" charset="0"/>
                <a:cs typeface="Cambria" panose="02040503050406030204" pitchFamily="18" charset="0"/>
              </a:rPr>
              <a:t>compartment</a:t>
            </a:r>
            <a:r>
              <a:rPr lang="en-US" sz="2400" b="1" i="1" spc="-50" dirty="0">
                <a:solidFill>
                  <a:schemeClr val="accent2">
                    <a:lumMod val="75000"/>
                  </a:schemeClr>
                </a:solidFill>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consists</a:t>
            </a:r>
            <a:r>
              <a:rPr lang="en-US" sz="2400" spc="-2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of</a:t>
            </a:r>
            <a:r>
              <a:rPr lang="en-US" sz="2400" spc="-2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nutrients</a:t>
            </a:r>
            <a:r>
              <a:rPr lang="en-US" sz="2400" spc="-2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present</a:t>
            </a:r>
            <a:r>
              <a:rPr lang="en-US" sz="2400" spc="-2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within</a:t>
            </a:r>
            <a:r>
              <a:rPr lang="en-US" sz="2400" spc="-2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living</a:t>
            </a:r>
            <a:r>
              <a:rPr lang="en-US" sz="2400" spc="-2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and</a:t>
            </a:r>
            <a:r>
              <a:rPr lang="en-US" sz="2400" spc="-2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dead</a:t>
            </a:r>
            <a:r>
              <a:rPr lang="en-US" sz="2400" spc="-2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organic</a:t>
            </a:r>
            <a:r>
              <a:rPr lang="en-US" sz="2400" spc="-2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matter.</a:t>
            </a:r>
            <a:r>
              <a:rPr lang="en-US" sz="2400" spc="-2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This compartment</a:t>
            </a:r>
            <a:r>
              <a:rPr lang="en-US" sz="2400" spc="-5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can</a:t>
            </a:r>
            <a:r>
              <a:rPr lang="en-US" sz="2400" spc="-5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be</a:t>
            </a:r>
            <a:r>
              <a:rPr lang="en-US" sz="2400" spc="-5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divided</a:t>
            </a:r>
            <a:r>
              <a:rPr lang="en-US" sz="2400" spc="-5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into</a:t>
            </a:r>
            <a:r>
              <a:rPr lang="en-US" sz="2400" spc="-5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three</a:t>
            </a:r>
            <a:r>
              <a:rPr lang="en-US" sz="2400" spc="-5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functional</a:t>
            </a:r>
            <a:r>
              <a:rPr lang="en-US" sz="2400" spc="-5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groups:</a:t>
            </a:r>
            <a:r>
              <a:rPr lang="en-US" sz="2400" spc="-55" dirty="0">
                <a:effectLst/>
                <a:ea typeface="Cambria" panose="02040503050406030204" pitchFamily="18" charset="0"/>
                <a:cs typeface="Cambria" panose="02040503050406030204" pitchFamily="18" charset="0"/>
              </a:rPr>
              <a:t> </a:t>
            </a:r>
            <a:endParaRPr lang="en-US" sz="2400" dirty="0">
              <a:effectLst/>
              <a:ea typeface="Cambria" panose="02040503050406030204" pitchFamily="18" charset="0"/>
              <a:cs typeface="Cambria" panose="02040503050406030204" pitchFamily="18" charset="0"/>
            </a:endParaRPr>
          </a:p>
          <a:p>
            <a:pPr marL="0" indent="0">
              <a:buNone/>
            </a:pPr>
            <a:r>
              <a:rPr lang="en-US" sz="2400" dirty="0">
                <a:effectLst/>
                <a:ea typeface="Cambria" panose="02040503050406030204" pitchFamily="18" charset="0"/>
                <a:cs typeface="Cambria" panose="02040503050406030204" pitchFamily="18" charset="0"/>
              </a:rPr>
              <a:t>	a)</a:t>
            </a:r>
            <a:r>
              <a:rPr lang="en-US" sz="2400" spc="-5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living</a:t>
            </a:r>
            <a:r>
              <a:rPr lang="en-US" sz="2400" spc="-5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biomass</a:t>
            </a:r>
            <a:r>
              <a:rPr lang="en-US" sz="2400" spc="-5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of</a:t>
            </a:r>
            <a:r>
              <a:rPr lang="en-US" sz="2400" spc="-5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autotrophs</a:t>
            </a:r>
            <a:r>
              <a:rPr lang="en-US" sz="2400" spc="-5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such</a:t>
            </a:r>
            <a:r>
              <a:rPr lang="en-US" sz="2400" spc="-5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as</a:t>
            </a:r>
            <a:r>
              <a:rPr lang="en-US" sz="2400" spc="-5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plants, algae,</a:t>
            </a:r>
            <a:r>
              <a:rPr lang="en-US" sz="2400" spc="-3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and</a:t>
            </a:r>
            <a:r>
              <a:rPr lang="en-US" sz="2400" spc="-3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autotrophic</a:t>
            </a:r>
            <a:r>
              <a:rPr lang="en-US" sz="2400" spc="-35" dirty="0">
                <a:effectLst/>
                <a:ea typeface="Cambria" panose="02040503050406030204" pitchFamily="18" charset="0"/>
                <a:cs typeface="Cambria" panose="02040503050406030204" pitchFamily="18" charset="0"/>
              </a:rPr>
              <a:t> 	    </a:t>
            </a:r>
          </a:p>
          <a:p>
            <a:pPr marL="0" indent="0">
              <a:buNone/>
            </a:pPr>
            <a:r>
              <a:rPr lang="en-US" sz="2400" spc="-35" dirty="0">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bacteria,</a:t>
            </a:r>
            <a:r>
              <a:rPr lang="en-US" sz="2400" spc="-35" dirty="0">
                <a:effectLst/>
                <a:ea typeface="Cambria" panose="02040503050406030204" pitchFamily="18" charset="0"/>
                <a:cs typeface="Cambria" panose="02040503050406030204" pitchFamily="18" charset="0"/>
              </a:rPr>
              <a:t> </a:t>
            </a:r>
          </a:p>
          <a:p>
            <a:pPr marL="0" indent="0">
              <a:buNone/>
            </a:pPr>
            <a:r>
              <a:rPr lang="en-US" sz="2400" dirty="0">
                <a:effectLst/>
                <a:ea typeface="Cambria" panose="02040503050406030204" pitchFamily="18" charset="0"/>
                <a:cs typeface="Cambria" panose="02040503050406030204" pitchFamily="18" charset="0"/>
              </a:rPr>
              <a:t>	(b)</a:t>
            </a:r>
            <a:r>
              <a:rPr lang="en-US" sz="2400" spc="-3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living</a:t>
            </a:r>
            <a:r>
              <a:rPr lang="en-US" sz="2400" spc="-3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heterotrophs</a:t>
            </a:r>
            <a:r>
              <a:rPr lang="en-US" sz="2400" spc="-3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including</a:t>
            </a:r>
            <a:r>
              <a:rPr lang="en-US" sz="2400" spc="-3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herbivores,</a:t>
            </a:r>
            <a:r>
              <a:rPr lang="en-US" sz="2400" spc="-3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carnivores,</a:t>
            </a:r>
            <a:r>
              <a:rPr lang="en-US" sz="2400" spc="-3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omnivores,</a:t>
            </a:r>
            <a:r>
              <a:rPr lang="en-US" sz="2400" spc="-3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and 		      detritivores, and</a:t>
            </a:r>
          </a:p>
          <a:p>
            <a:pPr marL="0" indent="0">
              <a:buNone/>
            </a:pPr>
            <a:r>
              <a:rPr lang="en-US" sz="2400" dirty="0">
                <a:effectLst/>
                <a:ea typeface="Cambria" panose="02040503050406030204" pitchFamily="18" charset="0"/>
                <a:cs typeface="Cambria" panose="02040503050406030204" pitchFamily="18" charset="0"/>
              </a:rPr>
              <a:t> 	(c) all forms of dead organic matter.</a:t>
            </a:r>
          </a:p>
          <a:p>
            <a:pPr marL="0" indent="0">
              <a:buNone/>
            </a:pPr>
            <a:endParaRPr lang="en-US" sz="2400" dirty="0">
              <a:ea typeface="Cambria" panose="02040503050406030204" pitchFamily="18" charset="0"/>
              <a:cs typeface="Cambria" panose="02040503050406030204" pitchFamily="18" charset="0"/>
            </a:endParaRPr>
          </a:p>
          <a:p>
            <a:r>
              <a:rPr lang="en-US" sz="2400" b="1" i="1" dirty="0">
                <a:solidFill>
                  <a:schemeClr val="accent2">
                    <a:lumMod val="75000"/>
                  </a:schemeClr>
                </a:solidFill>
                <a:effectLst/>
                <a:latin typeface="Calibri" panose="020F0502020204030204" pitchFamily="34" charset="0"/>
                <a:ea typeface="Cambria" panose="02040503050406030204" pitchFamily="18" charset="0"/>
                <a:cs typeface="Calibri" panose="020F0502020204030204" pitchFamily="34" charset="0"/>
              </a:rPr>
              <a:t>Insoluble forms of nutrients </a:t>
            </a:r>
            <a:r>
              <a:rPr lang="en-US" sz="2400" dirty="0">
                <a:effectLst/>
                <a:latin typeface="Calibri" panose="020F0502020204030204" pitchFamily="34" charset="0"/>
                <a:ea typeface="Cambria" panose="02040503050406030204" pitchFamily="18" charset="0"/>
                <a:cs typeface="Calibri" panose="020F0502020204030204" pitchFamily="34" charset="0"/>
              </a:rPr>
              <a:t>in rocks and soil become available for uptake by organisms through various chemical transformations, such as weathering, that render the nutrients soluble in water. This is reversed by reactions that produce insoluble compounds from soluble ones. </a:t>
            </a:r>
          </a:p>
          <a:p>
            <a:endParaRPr lang="en-US" dirty="0"/>
          </a:p>
        </p:txBody>
      </p:sp>
      <p:sp>
        <p:nvSpPr>
          <p:cNvPr id="4" name="Chord 3">
            <a:extLst>
              <a:ext uri="{FF2B5EF4-FFF2-40B4-BE49-F238E27FC236}">
                <a16:creationId xmlns:a16="http://schemas.microsoft.com/office/drawing/2014/main" id="{11B07093-4660-FD4C-CF7C-4FDE955442D2}"/>
              </a:ext>
            </a:extLst>
          </p:cNvPr>
          <p:cNvSpPr/>
          <p:nvPr/>
        </p:nvSpPr>
        <p:spPr>
          <a:xfrm>
            <a:off x="10677831" y="4404852"/>
            <a:ext cx="1059425" cy="1828800"/>
          </a:xfrm>
          <a:prstGeom prst="chord">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hord 6">
            <a:extLst>
              <a:ext uri="{FF2B5EF4-FFF2-40B4-BE49-F238E27FC236}">
                <a16:creationId xmlns:a16="http://schemas.microsoft.com/office/drawing/2014/main" id="{4047327F-065D-BC29-8C85-C6A586485C94}"/>
              </a:ext>
            </a:extLst>
          </p:cNvPr>
          <p:cNvSpPr/>
          <p:nvPr/>
        </p:nvSpPr>
        <p:spPr>
          <a:xfrm rot="14716271">
            <a:off x="10427384" y="1816032"/>
            <a:ext cx="1098850" cy="1861196"/>
          </a:xfrm>
          <a:prstGeom prst="chord">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911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562A2F1A-B73E-4692-2341-6C378D518B4B}"/>
              </a:ext>
            </a:extLst>
          </p:cNvPr>
          <p:cNvPicPr>
            <a:picLocks noChangeAspect="1"/>
          </p:cNvPicPr>
          <p:nvPr/>
        </p:nvPicPr>
        <p:blipFill>
          <a:blip r:embed="rId2" cstate="print"/>
          <a:stretch>
            <a:fillRect/>
          </a:stretch>
        </p:blipFill>
        <p:spPr>
          <a:xfrm>
            <a:off x="383457" y="1260729"/>
            <a:ext cx="5338917" cy="4494636"/>
          </a:xfrm>
          <a:prstGeom prst="rect">
            <a:avLst/>
          </a:prstGeom>
          <a:ln>
            <a:noFill/>
          </a:ln>
        </p:spPr>
      </p:pic>
      <p:sp>
        <p:nvSpPr>
          <p:cNvPr id="7" name="TextBox 6">
            <a:extLst>
              <a:ext uri="{FF2B5EF4-FFF2-40B4-BE49-F238E27FC236}">
                <a16:creationId xmlns:a16="http://schemas.microsoft.com/office/drawing/2014/main" id="{19C6BDFE-9188-788D-A149-81E819A69B64}"/>
              </a:ext>
            </a:extLst>
          </p:cNvPr>
          <p:cNvSpPr txBox="1"/>
          <p:nvPr/>
        </p:nvSpPr>
        <p:spPr>
          <a:xfrm rot="10800000" flipH="1" flipV="1">
            <a:off x="5722374" y="1253355"/>
            <a:ext cx="6091084"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7030A0"/>
                </a:solidFill>
                <a:effectLst/>
                <a:ea typeface="Cambria" panose="02040503050406030204" pitchFamily="18" charset="0"/>
                <a:cs typeface="Cambria" panose="02040503050406030204" pitchFamily="18" charset="0"/>
              </a:rPr>
              <a:t>Soil</a:t>
            </a:r>
            <a:r>
              <a:rPr lang="en-US" sz="2400" spc="-3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is</a:t>
            </a:r>
            <a:r>
              <a:rPr lang="en-US" sz="2400" spc="-3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a</a:t>
            </a:r>
            <a:r>
              <a:rPr lang="en-US" sz="2400" spc="-35" dirty="0">
                <a:effectLst/>
                <a:ea typeface="Cambria" panose="02040503050406030204" pitchFamily="18" charset="0"/>
                <a:cs typeface="Cambria" panose="02040503050406030204" pitchFamily="18" charset="0"/>
              </a:rPr>
              <a:t> dynamic ecosystem that consists of a </a:t>
            </a:r>
            <a:r>
              <a:rPr lang="en-US" sz="2400" dirty="0">
                <a:effectLst/>
                <a:ea typeface="Cambria" panose="02040503050406030204" pitchFamily="18" charset="0"/>
                <a:cs typeface="Cambria" panose="02040503050406030204" pitchFamily="18" charset="0"/>
              </a:rPr>
              <a:t>complex</a:t>
            </a:r>
            <a:r>
              <a:rPr lang="en-US" sz="2400" spc="-3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and</a:t>
            </a:r>
            <a:r>
              <a:rPr lang="en-US" sz="2400" spc="-3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variable</a:t>
            </a:r>
            <a:r>
              <a:rPr lang="en-US" sz="2400" spc="-3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mixture</a:t>
            </a:r>
            <a:r>
              <a:rPr lang="en-US" sz="2400" spc="-3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of</a:t>
            </a:r>
            <a:r>
              <a:rPr lang="en-US" sz="2400" spc="-3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fragmented</a:t>
            </a:r>
            <a:r>
              <a:rPr lang="en-US" sz="2400" spc="-3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rock,</a:t>
            </a:r>
            <a:r>
              <a:rPr lang="en-US" sz="2400" spc="-3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organic</a:t>
            </a:r>
            <a:r>
              <a:rPr lang="en-US" sz="2400" spc="-3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matter,</a:t>
            </a:r>
            <a:r>
              <a:rPr lang="en-US" sz="2400" spc="-3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libri Light" panose="020F0302020204030204" pitchFamily="34" charset="0"/>
              </a:rPr>
              <a:t>moisture</a:t>
            </a:r>
            <a:r>
              <a:rPr lang="en-US" sz="2400" dirty="0">
                <a:effectLst/>
                <a:ea typeface="Cambria" panose="02040503050406030204" pitchFamily="18" charset="0"/>
                <a:cs typeface="Cambria" panose="02040503050406030204" pitchFamily="18" charset="0"/>
              </a:rPr>
              <a:t>,</a:t>
            </a:r>
            <a:r>
              <a:rPr lang="en-US" sz="2400" spc="-3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gases,</a:t>
            </a:r>
            <a:r>
              <a:rPr lang="en-US" sz="2400" spc="-3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and</a:t>
            </a:r>
            <a:r>
              <a:rPr lang="en-US" sz="2400" spc="-3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living</a:t>
            </a:r>
            <a:r>
              <a:rPr lang="en-US" sz="2400" spc="-3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organisms that</a:t>
            </a:r>
            <a:r>
              <a:rPr lang="en-US" sz="2400" spc="-3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covers</a:t>
            </a:r>
            <a:r>
              <a:rPr lang="en-US" sz="2400" spc="-3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almost</a:t>
            </a:r>
            <a:r>
              <a:rPr lang="en-US" sz="2400" spc="-3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all</a:t>
            </a:r>
            <a:r>
              <a:rPr lang="en-US" sz="2400" spc="-3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terrestrial</a:t>
            </a:r>
            <a:r>
              <a:rPr lang="en-US" sz="2400" spc="-2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landscapes.</a:t>
            </a:r>
            <a:r>
              <a:rPr lang="en-US" sz="2400" spc="-30" dirty="0">
                <a:effectLst/>
                <a:ea typeface="Cambria" panose="02040503050406030204" pitchFamily="18" charset="0"/>
                <a:cs typeface="Cambria" panose="02040503050406030204" pitchFamily="18" charset="0"/>
              </a:rPr>
              <a:t> </a:t>
            </a:r>
          </a:p>
          <a:p>
            <a:pPr marL="342900" indent="-342900">
              <a:buFont typeface="Arial" panose="020B0604020202020204" pitchFamily="34" charset="0"/>
              <a:buChar char="•"/>
            </a:pPr>
            <a:endParaRPr lang="en-US" sz="2400" spc="-30" dirty="0">
              <a:ea typeface="Cambria" panose="02040503050406030204" pitchFamily="18" charset="0"/>
              <a:cs typeface="Cambria" panose="02040503050406030204" pitchFamily="18" charset="0"/>
            </a:endParaRPr>
          </a:p>
          <a:p>
            <a:pPr marL="342900" indent="-342900">
              <a:buFont typeface="Arial" panose="020B0604020202020204" pitchFamily="34" charset="0"/>
              <a:buChar char="•"/>
            </a:pPr>
            <a:r>
              <a:rPr lang="en-US" sz="2400" dirty="0">
                <a:solidFill>
                  <a:srgbClr val="7030A0"/>
                </a:solidFill>
                <a:effectLst/>
                <a:ea typeface="Cambria" panose="02040503050406030204" pitchFamily="18" charset="0"/>
                <a:cs typeface="Cambria" panose="02040503050406030204" pitchFamily="18" charset="0"/>
              </a:rPr>
              <a:t>Clay</a:t>
            </a:r>
            <a:r>
              <a:rPr lang="en-US" sz="2400" spc="10" dirty="0">
                <a:solidFill>
                  <a:srgbClr val="7030A0"/>
                </a:solidFill>
                <a:effectLst/>
                <a:ea typeface="Cambria" panose="02040503050406030204" pitchFamily="18" charset="0"/>
                <a:cs typeface="Cambria" panose="02040503050406030204" pitchFamily="18" charset="0"/>
              </a:rPr>
              <a:t> </a:t>
            </a:r>
            <a:r>
              <a:rPr lang="en-US" sz="2400" dirty="0">
                <a:solidFill>
                  <a:srgbClr val="7030A0"/>
                </a:solidFill>
                <a:effectLst/>
                <a:ea typeface="Cambria" panose="02040503050406030204" pitchFamily="18" charset="0"/>
                <a:cs typeface="Cambria" panose="02040503050406030204" pitchFamily="18" charset="0"/>
              </a:rPr>
              <a:t>particles</a:t>
            </a:r>
            <a:r>
              <a:rPr lang="en-US" sz="2400" spc="5" dirty="0">
                <a:solidFill>
                  <a:srgbClr val="7030A0"/>
                </a:solidFill>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have</a:t>
            </a:r>
            <a:r>
              <a:rPr lang="en-US" sz="2400" spc="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a</a:t>
            </a:r>
            <a:r>
              <a:rPr lang="en-US" sz="2400" spc="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diameter</a:t>
            </a:r>
            <a:r>
              <a:rPr lang="en-US" sz="2400" spc="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less</a:t>
            </a:r>
            <a:r>
              <a:rPr lang="en-US" sz="2400" spc="10" dirty="0">
                <a:effectLst/>
                <a:ea typeface="Cambria" panose="02040503050406030204" pitchFamily="18" charset="0"/>
                <a:cs typeface="Cambria" panose="02040503050406030204" pitchFamily="18" charset="0"/>
              </a:rPr>
              <a:t> </a:t>
            </a:r>
            <a:r>
              <a:rPr lang="en-US" sz="2400" spc="-20" dirty="0">
                <a:effectLst/>
                <a:ea typeface="Cambria" panose="02040503050406030204" pitchFamily="18" charset="0"/>
                <a:cs typeface="Cambria" panose="02040503050406030204" pitchFamily="18" charset="0"/>
              </a:rPr>
              <a:t>than</a:t>
            </a:r>
            <a:r>
              <a:rPr lang="en-US" sz="2400" dirty="0">
                <a:effectLst/>
                <a:ea typeface="Cambria" panose="02040503050406030204" pitchFamily="18" charset="0"/>
                <a:cs typeface="Cambria" panose="02040503050406030204" pitchFamily="18" charset="0"/>
              </a:rPr>
              <a:t> 0.002</a:t>
            </a:r>
            <a:r>
              <a:rPr lang="en-US" sz="2400" spc="9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mm,</a:t>
            </a:r>
            <a:r>
              <a:rPr lang="en-US" sz="2400" spc="9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while</a:t>
            </a:r>
            <a:r>
              <a:rPr lang="en-US" sz="2400" spc="95" dirty="0">
                <a:effectLst/>
                <a:ea typeface="Cambria" panose="02040503050406030204" pitchFamily="18" charset="0"/>
                <a:cs typeface="Cambria" panose="02040503050406030204" pitchFamily="18" charset="0"/>
              </a:rPr>
              <a:t> </a:t>
            </a:r>
            <a:r>
              <a:rPr lang="en-US" sz="2400" dirty="0">
                <a:solidFill>
                  <a:srgbClr val="7030A0"/>
                </a:solidFill>
                <a:effectLst/>
                <a:ea typeface="Cambria" panose="02040503050406030204" pitchFamily="18" charset="0"/>
                <a:cs typeface="Cambria" panose="02040503050406030204" pitchFamily="18" charset="0"/>
              </a:rPr>
              <a:t>silt</a:t>
            </a:r>
            <a:r>
              <a:rPr lang="en-US" sz="2400" spc="9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ranges</a:t>
            </a:r>
            <a:r>
              <a:rPr lang="en-US" sz="2400" spc="9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from</a:t>
            </a:r>
            <a:r>
              <a:rPr lang="en-US" sz="2400" spc="9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0.002</a:t>
            </a:r>
            <a:r>
              <a:rPr lang="en-US" sz="2400" spc="9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to</a:t>
            </a:r>
            <a:r>
              <a:rPr lang="en-US" sz="2400" spc="9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0.05</a:t>
            </a:r>
            <a:r>
              <a:rPr lang="en-US" sz="2400" spc="9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mm,</a:t>
            </a:r>
            <a:r>
              <a:rPr lang="en-US" sz="2400" spc="95" dirty="0">
                <a:effectLst/>
                <a:ea typeface="Cambria" panose="02040503050406030204" pitchFamily="18" charset="0"/>
                <a:cs typeface="Cambria" panose="02040503050406030204" pitchFamily="18" charset="0"/>
              </a:rPr>
              <a:t> </a:t>
            </a:r>
            <a:r>
              <a:rPr lang="en-US" sz="2400" dirty="0">
                <a:solidFill>
                  <a:srgbClr val="7030A0"/>
                </a:solidFill>
                <a:effectLst/>
                <a:ea typeface="Cambria" panose="02040503050406030204" pitchFamily="18" charset="0"/>
                <a:cs typeface="Cambria" panose="02040503050406030204" pitchFamily="18" charset="0"/>
              </a:rPr>
              <a:t>sand</a:t>
            </a:r>
            <a:r>
              <a:rPr lang="en-US" sz="2400" spc="9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from</a:t>
            </a:r>
            <a:r>
              <a:rPr lang="en-US" sz="2400" spc="9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0.05</a:t>
            </a:r>
            <a:r>
              <a:rPr lang="en-US" sz="2400" spc="9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to</a:t>
            </a:r>
            <a:r>
              <a:rPr lang="en-US" sz="2400" spc="9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2</a:t>
            </a:r>
            <a:r>
              <a:rPr lang="en-US" sz="2400" spc="9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mm,</a:t>
            </a:r>
            <a:r>
              <a:rPr lang="en-US" sz="2400" spc="95" dirty="0">
                <a:effectLst/>
                <a:ea typeface="Cambria" panose="02040503050406030204" pitchFamily="18" charset="0"/>
                <a:cs typeface="Cambria" panose="02040503050406030204" pitchFamily="18" charset="0"/>
              </a:rPr>
              <a:t> </a:t>
            </a:r>
            <a:r>
              <a:rPr lang="en-US" sz="2400" dirty="0">
                <a:solidFill>
                  <a:srgbClr val="7030A0"/>
                </a:solidFill>
                <a:effectLst/>
                <a:ea typeface="Cambria" panose="02040503050406030204" pitchFamily="18" charset="0"/>
                <a:cs typeface="Cambria" panose="02040503050406030204" pitchFamily="18" charset="0"/>
              </a:rPr>
              <a:t>gravel</a:t>
            </a:r>
            <a:r>
              <a:rPr lang="en-US" sz="2400" spc="9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from</a:t>
            </a:r>
            <a:r>
              <a:rPr lang="en-US" sz="2400" spc="9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2</a:t>
            </a:r>
            <a:r>
              <a:rPr lang="en-US" sz="2400" spc="9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to</a:t>
            </a:r>
            <a:r>
              <a:rPr lang="en-US" sz="2400" spc="9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20</a:t>
            </a:r>
            <a:r>
              <a:rPr lang="en-US" sz="2400" spc="9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mm,</a:t>
            </a:r>
            <a:r>
              <a:rPr lang="en-US" sz="2400" spc="95" dirty="0">
                <a:effectLst/>
                <a:ea typeface="Cambria" panose="02040503050406030204" pitchFamily="18" charset="0"/>
                <a:cs typeface="Cambria" panose="02040503050406030204" pitchFamily="18" charset="0"/>
              </a:rPr>
              <a:t> </a:t>
            </a:r>
            <a:r>
              <a:rPr lang="en-US" sz="2400" spc="-25" dirty="0">
                <a:effectLst/>
                <a:ea typeface="Cambria" panose="02040503050406030204" pitchFamily="18" charset="0"/>
                <a:cs typeface="Cambria" panose="02040503050406030204" pitchFamily="18" charset="0"/>
              </a:rPr>
              <a:t>and</a:t>
            </a:r>
            <a:r>
              <a:rPr lang="en-US" sz="2400" dirty="0">
                <a:effectLst/>
                <a:ea typeface="Cambria" panose="02040503050406030204" pitchFamily="18" charset="0"/>
                <a:cs typeface="Cambria" panose="02040503050406030204" pitchFamily="18" charset="0"/>
              </a:rPr>
              <a:t> </a:t>
            </a:r>
            <a:r>
              <a:rPr lang="en-US" sz="2400" dirty="0">
                <a:solidFill>
                  <a:srgbClr val="7030A0"/>
                </a:solidFill>
                <a:effectLst/>
                <a:ea typeface="Cambria" panose="02040503050406030204" pitchFamily="18" charset="0"/>
                <a:cs typeface="Cambria" panose="02040503050406030204" pitchFamily="18" charset="0"/>
              </a:rPr>
              <a:t>coarse</a:t>
            </a:r>
            <a:r>
              <a:rPr lang="en-US" sz="2400" spc="-40" dirty="0">
                <a:solidFill>
                  <a:srgbClr val="7030A0"/>
                </a:solidFill>
                <a:effectLst/>
                <a:ea typeface="Cambria" panose="02040503050406030204" pitchFamily="18" charset="0"/>
                <a:cs typeface="Cambria" panose="02040503050406030204" pitchFamily="18" charset="0"/>
              </a:rPr>
              <a:t> </a:t>
            </a:r>
            <a:r>
              <a:rPr lang="en-US" sz="2400" dirty="0">
                <a:solidFill>
                  <a:srgbClr val="7030A0"/>
                </a:solidFill>
                <a:effectLst/>
                <a:ea typeface="Cambria" panose="02040503050406030204" pitchFamily="18" charset="0"/>
                <a:cs typeface="Cambria" panose="02040503050406030204" pitchFamily="18" charset="0"/>
              </a:rPr>
              <a:t>gravel</a:t>
            </a:r>
            <a:r>
              <a:rPr lang="en-US" sz="2400" spc="-40" dirty="0">
                <a:solidFill>
                  <a:srgbClr val="7030A0"/>
                </a:solidFill>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and</a:t>
            </a:r>
            <a:r>
              <a:rPr lang="en-US" sz="2400" spc="-40" dirty="0">
                <a:effectLst/>
                <a:ea typeface="Cambria" panose="02040503050406030204" pitchFamily="18" charset="0"/>
                <a:cs typeface="Cambria" panose="02040503050406030204" pitchFamily="18" charset="0"/>
              </a:rPr>
              <a:t> </a:t>
            </a:r>
            <a:r>
              <a:rPr lang="en-US" sz="2400" dirty="0">
                <a:solidFill>
                  <a:srgbClr val="7030A0"/>
                </a:solidFill>
                <a:effectLst/>
                <a:ea typeface="Cambria" panose="02040503050406030204" pitchFamily="18" charset="0"/>
                <a:cs typeface="Cambria" panose="02040503050406030204" pitchFamily="18" charset="0"/>
              </a:rPr>
              <a:t>rubble</a:t>
            </a:r>
            <a:r>
              <a:rPr lang="en-US" sz="2400" spc="-4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are</a:t>
            </a:r>
            <a:r>
              <a:rPr lang="en-US" sz="2400" spc="-4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larger</a:t>
            </a:r>
            <a:r>
              <a:rPr lang="en-US" sz="2400" spc="-4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than</a:t>
            </a:r>
            <a:r>
              <a:rPr lang="en-US" sz="2400" spc="-4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20</a:t>
            </a:r>
            <a:r>
              <a:rPr lang="en-US" sz="2400" spc="-4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mm.</a:t>
            </a:r>
            <a:endParaRPr lang="en-US" sz="2400" spc="-30" dirty="0">
              <a:effectLst/>
              <a:ea typeface="Cambria" panose="02040503050406030204" pitchFamily="18" charset="0"/>
              <a:cs typeface="Cambria" panose="02040503050406030204" pitchFamily="18" charset="0"/>
            </a:endParaRPr>
          </a:p>
          <a:p>
            <a:pPr marL="342900" indent="-342900">
              <a:buFont typeface="Arial" panose="020B0604020202020204" pitchFamily="34" charset="0"/>
              <a:buChar char="•"/>
            </a:pPr>
            <a:endParaRPr lang="en-US" sz="2400" spc="-30" dirty="0">
              <a:ea typeface="Cambria" panose="02040503050406030204" pitchFamily="18" charset="0"/>
            </a:endParaRPr>
          </a:p>
          <a:p>
            <a:pPr marL="342900" indent="-342900">
              <a:buFont typeface="Arial" panose="020B0604020202020204" pitchFamily="34" charset="0"/>
              <a:buChar char="•"/>
            </a:pPr>
            <a:endParaRPr lang="en-US" sz="2400" spc="-30" dirty="0">
              <a:ea typeface="Cambria" panose="02040503050406030204" pitchFamily="18" charset="0"/>
            </a:endParaRPr>
          </a:p>
          <a:p>
            <a:pPr marL="342900" indent="-342900">
              <a:buFont typeface="Arial" panose="020B0604020202020204" pitchFamily="34" charset="0"/>
              <a:buChar char="•"/>
            </a:pPr>
            <a:endParaRPr lang="en-US" sz="2400" dirty="0"/>
          </a:p>
        </p:txBody>
      </p:sp>
      <p:sp>
        <p:nvSpPr>
          <p:cNvPr id="8" name="TextBox 7">
            <a:extLst>
              <a:ext uri="{FF2B5EF4-FFF2-40B4-BE49-F238E27FC236}">
                <a16:creationId xmlns:a16="http://schemas.microsoft.com/office/drawing/2014/main" id="{327C4C4A-4CC7-E9AA-5C24-80FEDCE962BA}"/>
              </a:ext>
            </a:extLst>
          </p:cNvPr>
          <p:cNvSpPr txBox="1"/>
          <p:nvPr/>
        </p:nvSpPr>
        <p:spPr>
          <a:xfrm>
            <a:off x="63908" y="295121"/>
            <a:ext cx="5712543" cy="707886"/>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rPr>
              <a:t>The Soil Ecosystem</a:t>
            </a:r>
          </a:p>
        </p:txBody>
      </p:sp>
      <p:sp>
        <p:nvSpPr>
          <p:cNvPr id="11" name="TextBox 10">
            <a:extLst>
              <a:ext uri="{FF2B5EF4-FFF2-40B4-BE49-F238E27FC236}">
                <a16:creationId xmlns:a16="http://schemas.microsoft.com/office/drawing/2014/main" id="{3DDE3EAA-F473-AD34-6E08-E73606339ECF}"/>
              </a:ext>
            </a:extLst>
          </p:cNvPr>
          <p:cNvSpPr txBox="1"/>
          <p:nvPr/>
        </p:nvSpPr>
        <p:spPr>
          <a:xfrm>
            <a:off x="194190" y="5755365"/>
            <a:ext cx="6098458" cy="1200329"/>
          </a:xfrm>
          <a:prstGeom prst="rect">
            <a:avLst/>
          </a:prstGeom>
          <a:noFill/>
        </p:spPr>
        <p:txBody>
          <a:bodyPr wrap="square">
            <a:spAutoFit/>
          </a:bodyPr>
          <a:lstStyle/>
          <a:p>
            <a:pPr marL="64135" marR="75565" algn="just">
              <a:spcBef>
                <a:spcPts val="0"/>
              </a:spcBef>
              <a:spcAft>
                <a:spcPts val="0"/>
              </a:spcAft>
            </a:pPr>
            <a:r>
              <a:rPr lang="en-US" sz="1800" dirty="0">
                <a:effectLst/>
                <a:latin typeface="Calibri" panose="020F0502020204030204" pitchFamily="34" charset="0"/>
                <a:ea typeface="Cambria" panose="02040503050406030204" pitchFamily="18" charset="0"/>
                <a:cs typeface="Calibri" panose="020F0502020204030204" pitchFamily="34" charset="0"/>
              </a:rPr>
              <a:t>Figure</a:t>
            </a:r>
            <a:r>
              <a:rPr lang="en-US" sz="1800" spc="-40" dirty="0">
                <a:effectLst/>
                <a:latin typeface="Calibri" panose="020F0502020204030204" pitchFamily="34" charset="0"/>
                <a:ea typeface="Cambria" panose="02040503050406030204" pitchFamily="18" charset="0"/>
                <a:cs typeface="Calibri" panose="020F0502020204030204" pitchFamily="34" charset="0"/>
              </a:rPr>
              <a:t> </a:t>
            </a:r>
            <a:r>
              <a:rPr lang="en-US" sz="1800" dirty="0">
                <a:effectLst/>
                <a:latin typeface="Calibri" panose="020F0502020204030204" pitchFamily="34" charset="0"/>
                <a:ea typeface="Cambria" panose="02040503050406030204" pitchFamily="18" charset="0"/>
                <a:cs typeface="Calibri" panose="020F0502020204030204" pitchFamily="34" charset="0"/>
              </a:rPr>
              <a:t>7.3</a:t>
            </a:r>
            <a:r>
              <a:rPr lang="en-US" sz="1800" spc="-40" dirty="0">
                <a:effectLst/>
                <a:latin typeface="Calibri" panose="020F0502020204030204" pitchFamily="34" charset="0"/>
                <a:ea typeface="Cambria" panose="02040503050406030204" pitchFamily="18" charset="0"/>
                <a:cs typeface="Calibri" panose="020F0502020204030204" pitchFamily="34" charset="0"/>
              </a:rPr>
              <a:t> </a:t>
            </a:r>
            <a:r>
              <a:rPr lang="en-US" sz="1800" dirty="0">
                <a:effectLst/>
                <a:latin typeface="Calibri" panose="020F0502020204030204" pitchFamily="34" charset="0"/>
                <a:ea typeface="Cambria" panose="02040503050406030204" pitchFamily="18" charset="0"/>
                <a:cs typeface="Calibri" panose="020F0502020204030204" pitchFamily="34" charset="0"/>
              </a:rPr>
              <a:t>presents</a:t>
            </a:r>
            <a:r>
              <a:rPr lang="en-US" sz="1800" spc="-40" dirty="0">
                <a:effectLst/>
                <a:latin typeface="Calibri" panose="020F0502020204030204" pitchFamily="34" charset="0"/>
                <a:ea typeface="Cambria" panose="02040503050406030204" pitchFamily="18" charset="0"/>
                <a:cs typeface="Calibri" panose="020F0502020204030204" pitchFamily="34" charset="0"/>
              </a:rPr>
              <a:t> </a:t>
            </a:r>
            <a:r>
              <a:rPr lang="en-US" sz="1800" dirty="0">
                <a:effectLst/>
                <a:latin typeface="Calibri" panose="020F0502020204030204" pitchFamily="34" charset="0"/>
                <a:ea typeface="Cambria" panose="02040503050406030204" pitchFamily="18" charset="0"/>
                <a:cs typeface="Calibri" panose="020F0502020204030204" pitchFamily="34" charset="0"/>
              </a:rPr>
              <a:t>a</a:t>
            </a:r>
            <a:r>
              <a:rPr lang="en-US" sz="1800" spc="-40" dirty="0">
                <a:effectLst/>
                <a:latin typeface="Calibri" panose="020F0502020204030204" pitchFamily="34" charset="0"/>
                <a:ea typeface="Cambria" panose="02040503050406030204" pitchFamily="18" charset="0"/>
                <a:cs typeface="Calibri" panose="020F0502020204030204" pitchFamily="34" charset="0"/>
              </a:rPr>
              <a:t> </a:t>
            </a:r>
            <a:r>
              <a:rPr lang="en-US" sz="1800" dirty="0">
                <a:effectLst/>
                <a:latin typeface="Calibri" panose="020F0502020204030204" pitchFamily="34" charset="0"/>
                <a:ea typeface="Cambria" panose="02040503050406030204" pitchFamily="18" charset="0"/>
                <a:cs typeface="Calibri" panose="020F0502020204030204" pitchFamily="34" charset="0"/>
              </a:rPr>
              <a:t>textural</a:t>
            </a:r>
            <a:r>
              <a:rPr lang="en-US" sz="1800" spc="-40" dirty="0">
                <a:effectLst/>
                <a:latin typeface="Calibri" panose="020F0502020204030204" pitchFamily="34" charset="0"/>
                <a:ea typeface="Cambria" panose="02040503050406030204" pitchFamily="18" charset="0"/>
                <a:cs typeface="Calibri" panose="020F0502020204030204" pitchFamily="34" charset="0"/>
              </a:rPr>
              <a:t> </a:t>
            </a:r>
            <a:r>
              <a:rPr lang="en-US" sz="1800" dirty="0">
                <a:effectLst/>
                <a:latin typeface="Calibri" panose="020F0502020204030204" pitchFamily="34" charset="0"/>
                <a:ea typeface="Cambria" panose="02040503050406030204" pitchFamily="18" charset="0"/>
                <a:cs typeface="Calibri" panose="020F0502020204030204" pitchFamily="34" charset="0"/>
              </a:rPr>
              <a:t>classification</a:t>
            </a:r>
            <a:r>
              <a:rPr lang="en-US" sz="1800" spc="-40" dirty="0">
                <a:effectLst/>
                <a:latin typeface="Calibri" panose="020F0502020204030204" pitchFamily="34" charset="0"/>
                <a:ea typeface="Cambria" panose="02040503050406030204" pitchFamily="18" charset="0"/>
                <a:cs typeface="Calibri" panose="020F0502020204030204" pitchFamily="34" charset="0"/>
              </a:rPr>
              <a:t> </a:t>
            </a:r>
            <a:r>
              <a:rPr lang="en-US" sz="1800" dirty="0">
                <a:effectLst/>
                <a:latin typeface="Calibri" panose="020F0502020204030204" pitchFamily="34" charset="0"/>
                <a:ea typeface="Cambria" panose="02040503050406030204" pitchFamily="18" charset="0"/>
                <a:cs typeface="Calibri" panose="020F0502020204030204" pitchFamily="34" charset="0"/>
              </a:rPr>
              <a:t>of</a:t>
            </a:r>
            <a:r>
              <a:rPr lang="en-US" sz="1800" spc="-40" dirty="0">
                <a:effectLst/>
                <a:latin typeface="Calibri" panose="020F0502020204030204" pitchFamily="34" charset="0"/>
                <a:ea typeface="Cambria" panose="02040503050406030204" pitchFamily="18" charset="0"/>
                <a:cs typeface="Calibri" panose="020F0502020204030204" pitchFamily="34" charset="0"/>
              </a:rPr>
              <a:t> </a:t>
            </a:r>
            <a:r>
              <a:rPr lang="en-US" sz="1800" dirty="0">
                <a:effectLst/>
                <a:latin typeface="Calibri" panose="020F0502020204030204" pitchFamily="34" charset="0"/>
                <a:ea typeface="Cambria" panose="02040503050406030204" pitchFamily="18" charset="0"/>
                <a:cs typeface="Calibri" panose="020F0502020204030204" pitchFamily="34" charset="0"/>
              </a:rPr>
              <a:t>soil</a:t>
            </a:r>
            <a:r>
              <a:rPr lang="en-US" sz="1800" spc="-40" dirty="0">
                <a:effectLst/>
                <a:latin typeface="Calibri" panose="020F0502020204030204" pitchFamily="34" charset="0"/>
                <a:ea typeface="Cambria" panose="02040503050406030204" pitchFamily="18" charset="0"/>
                <a:cs typeface="Calibri" panose="020F0502020204030204" pitchFamily="34" charset="0"/>
              </a:rPr>
              <a:t> </a:t>
            </a:r>
            <a:r>
              <a:rPr lang="en-US" sz="1800" dirty="0">
                <a:effectLst/>
                <a:latin typeface="Calibri" panose="020F0502020204030204" pitchFamily="34" charset="0"/>
                <a:ea typeface="Cambria" panose="02040503050406030204" pitchFamily="18" charset="0"/>
                <a:cs typeface="Calibri" panose="020F0502020204030204" pitchFamily="34" charset="0"/>
              </a:rPr>
              <a:t>based</a:t>
            </a:r>
            <a:r>
              <a:rPr lang="en-US" sz="1800" spc="-40" dirty="0">
                <a:effectLst/>
                <a:latin typeface="Calibri" panose="020F0502020204030204" pitchFamily="34" charset="0"/>
                <a:ea typeface="Cambria" panose="02040503050406030204" pitchFamily="18" charset="0"/>
                <a:cs typeface="Calibri" panose="020F0502020204030204" pitchFamily="34" charset="0"/>
              </a:rPr>
              <a:t> </a:t>
            </a:r>
            <a:r>
              <a:rPr lang="en-US" sz="1800" dirty="0">
                <a:effectLst/>
                <a:latin typeface="Calibri" panose="020F0502020204030204" pitchFamily="34" charset="0"/>
                <a:ea typeface="Cambria" panose="02040503050406030204" pitchFamily="18" charset="0"/>
                <a:cs typeface="Calibri" panose="020F0502020204030204" pitchFamily="34" charset="0"/>
              </a:rPr>
              <a:t>on</a:t>
            </a:r>
            <a:r>
              <a:rPr lang="en-US" sz="1800" spc="-40" dirty="0">
                <a:effectLst/>
                <a:latin typeface="Calibri" panose="020F0502020204030204" pitchFamily="34" charset="0"/>
                <a:ea typeface="Cambria" panose="02040503050406030204" pitchFamily="18" charset="0"/>
                <a:cs typeface="Calibri" panose="020F0502020204030204" pitchFamily="34" charset="0"/>
              </a:rPr>
              <a:t> </a:t>
            </a:r>
            <a:r>
              <a:rPr lang="en-US" sz="1800" dirty="0">
                <a:effectLst/>
                <a:latin typeface="Calibri" panose="020F0502020204030204" pitchFamily="34" charset="0"/>
                <a:ea typeface="Cambria" panose="02040503050406030204" pitchFamily="18" charset="0"/>
                <a:cs typeface="Calibri" panose="020F0502020204030204" pitchFamily="34" charset="0"/>
              </a:rPr>
              <a:t>the percentage of clay-, silt-, and sand-sized particles.</a:t>
            </a:r>
          </a:p>
          <a:p>
            <a:pPr marL="0" marR="0">
              <a:spcBef>
                <a:spcPts val="5"/>
              </a:spcBef>
              <a:spcAft>
                <a:spcPts val="0"/>
              </a:spcAft>
            </a:pPr>
            <a:r>
              <a:rPr lang="en-US" sz="1800" dirty="0">
                <a:effectLst/>
                <a:latin typeface="Calibri" panose="020F0502020204030204" pitchFamily="34" charset="0"/>
                <a:ea typeface="Cambria" panose="02040503050406030204" pitchFamily="18" charset="0"/>
                <a:cs typeface="Calibri" panose="020F0502020204030204" pitchFamily="34" charset="0"/>
              </a:rPr>
              <a:t> </a:t>
            </a:r>
          </a:p>
          <a:p>
            <a:pPr marL="0" marR="0">
              <a:spcBef>
                <a:spcPts val="5"/>
              </a:spcBef>
              <a:spcAft>
                <a:spcPts val="0"/>
              </a:spcAft>
            </a:pPr>
            <a:r>
              <a:rPr lang="en-US" sz="1800" dirty="0">
                <a:effectLst/>
                <a:latin typeface="Cambria" panose="02040503050406030204" pitchFamily="18" charset="0"/>
                <a:ea typeface="Cambria" panose="02040503050406030204" pitchFamily="18" charset="0"/>
                <a:cs typeface="Cambria" panose="02040503050406030204" pitchFamily="18" charset="0"/>
              </a:rPr>
              <a:t> </a:t>
            </a:r>
          </a:p>
        </p:txBody>
      </p:sp>
    </p:spTree>
    <p:extLst>
      <p:ext uri="{BB962C8B-B14F-4D97-AF65-F5344CB8AC3E}">
        <p14:creationId xmlns:p14="http://schemas.microsoft.com/office/powerpoint/2010/main" val="1428781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D21F789-F6CF-84DC-80E6-E1C8C2CE15EE}"/>
              </a:ext>
            </a:extLst>
          </p:cNvPr>
          <p:cNvGraphicFramePr>
            <a:graphicFrameLocks noGrp="1"/>
          </p:cNvGraphicFramePr>
          <p:nvPr>
            <p:extLst>
              <p:ext uri="{D42A27DB-BD31-4B8C-83A1-F6EECF244321}">
                <p14:modId xmlns:p14="http://schemas.microsoft.com/office/powerpoint/2010/main" val="3297868983"/>
              </p:ext>
            </p:extLst>
          </p:nvPr>
        </p:nvGraphicFramePr>
        <p:xfrm>
          <a:off x="280239" y="1080511"/>
          <a:ext cx="6961239" cy="4800475"/>
        </p:xfrm>
        <a:graphic>
          <a:graphicData uri="http://schemas.openxmlformats.org/drawingml/2006/table">
            <a:tbl>
              <a:tblPr firstRow="1" firstCol="1" bandRow="1">
                <a:tableStyleId>{91EBBBCC-DAD2-459C-BE2E-F6DE35CF9A28}</a:tableStyleId>
              </a:tblPr>
              <a:tblGrid>
                <a:gridCol w="670423">
                  <a:extLst>
                    <a:ext uri="{9D8B030D-6E8A-4147-A177-3AD203B41FA5}">
                      <a16:colId xmlns:a16="http://schemas.microsoft.com/office/drawing/2014/main" val="1772819027"/>
                    </a:ext>
                  </a:extLst>
                </a:gridCol>
                <a:gridCol w="6290816">
                  <a:extLst>
                    <a:ext uri="{9D8B030D-6E8A-4147-A177-3AD203B41FA5}">
                      <a16:colId xmlns:a16="http://schemas.microsoft.com/office/drawing/2014/main" val="735654693"/>
                    </a:ext>
                  </a:extLst>
                </a:gridCol>
              </a:tblGrid>
              <a:tr h="226958">
                <a:tc gridSpan="2">
                  <a:txBody>
                    <a:bodyPr/>
                    <a:lstStyle/>
                    <a:p>
                      <a:pPr marL="0" marR="0" algn="l">
                        <a:spcBef>
                          <a:spcPts val="0"/>
                        </a:spcBef>
                        <a:spcAft>
                          <a:spcPts val="0"/>
                        </a:spcAft>
                      </a:pPr>
                      <a:r>
                        <a:rPr lang="en-US" sz="1100" dirty="0">
                          <a:effectLst/>
                        </a:rPr>
                        <a:t>Soil Type                                                           Description	                                                       </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743979361"/>
                  </a:ext>
                </a:extLst>
              </a:tr>
              <a:tr h="420388">
                <a:tc>
                  <a:txBody>
                    <a:bodyPr/>
                    <a:lstStyle/>
                    <a:p>
                      <a:pPr marL="0" marR="0" algn="l">
                        <a:spcBef>
                          <a:spcPts val="0"/>
                        </a:spcBef>
                        <a:spcAft>
                          <a:spcPts val="0"/>
                        </a:spcAft>
                      </a:pPr>
                      <a:r>
                        <a:rPr lang="en-US" sz="1000">
                          <a:effectLst/>
                        </a:rPr>
                        <a:t> Alfisol</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l">
                        <a:spcBef>
                          <a:spcPts val="0"/>
                        </a:spcBef>
                        <a:spcAft>
                          <a:spcPts val="0"/>
                        </a:spcAft>
                      </a:pPr>
                      <a:r>
                        <a:rPr lang="en-US" sz="1000" dirty="0">
                          <a:effectLst/>
                        </a:rPr>
                        <a:t>Soils with aluminum and iron composites constitute 10% of worldwide soils.  Horizon layers are the accumulation of clay.</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792246436"/>
                  </a:ext>
                </a:extLst>
              </a:tr>
              <a:tr h="412651">
                <a:tc>
                  <a:txBody>
                    <a:bodyPr/>
                    <a:lstStyle/>
                    <a:p>
                      <a:pPr marL="0" marR="0" algn="l">
                        <a:spcBef>
                          <a:spcPts val="0"/>
                        </a:spcBef>
                        <a:spcAft>
                          <a:spcPts val="0"/>
                        </a:spcAft>
                      </a:pPr>
                      <a:r>
                        <a:rPr lang="en-US" sz="1000">
                          <a:effectLst/>
                        </a:rPr>
                        <a:t>Andisol</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l">
                        <a:spcBef>
                          <a:spcPts val="0"/>
                        </a:spcBef>
                        <a:spcAft>
                          <a:spcPts val="0"/>
                        </a:spcAft>
                      </a:pPr>
                      <a:r>
                        <a:rPr lang="en-US" sz="1000" dirty="0">
                          <a:effectLst/>
                        </a:rPr>
                        <a:t>Young soils are made of volcanic ash and cover 1% of ice-free surfaces around the world.</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3174535287"/>
                  </a:ext>
                </a:extLst>
              </a:tr>
              <a:tr h="293672">
                <a:tc>
                  <a:txBody>
                    <a:bodyPr/>
                    <a:lstStyle/>
                    <a:p>
                      <a:pPr marL="0" marR="0" algn="l">
                        <a:spcBef>
                          <a:spcPts val="0"/>
                        </a:spcBef>
                        <a:spcAft>
                          <a:spcPts val="0"/>
                        </a:spcAft>
                      </a:pPr>
                      <a:r>
                        <a:rPr lang="en-US" sz="1000">
                          <a:effectLst/>
                        </a:rPr>
                        <a:t>Aridisol</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l">
                        <a:spcBef>
                          <a:spcPts val="0"/>
                        </a:spcBef>
                        <a:spcAft>
                          <a:spcPts val="0"/>
                        </a:spcAft>
                      </a:pPr>
                      <a:r>
                        <a:rPr lang="en-US" sz="1000" dirty="0">
                          <a:effectLst/>
                        </a:rPr>
                        <a:t>Soils with salt, gypsum, and carbonate composites are formed under desert or dry conditions. They constitute 12% of soils worldwide. </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451349526"/>
                  </a:ext>
                </a:extLst>
              </a:tr>
              <a:tr h="412651">
                <a:tc>
                  <a:txBody>
                    <a:bodyPr/>
                    <a:lstStyle/>
                    <a:p>
                      <a:pPr marL="0" marR="0" algn="l">
                        <a:spcBef>
                          <a:spcPts val="0"/>
                        </a:spcBef>
                        <a:spcAft>
                          <a:spcPts val="0"/>
                        </a:spcAft>
                      </a:pPr>
                      <a:r>
                        <a:rPr lang="en-US" sz="1000">
                          <a:effectLst/>
                        </a:rPr>
                        <a:t>Entisol</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l">
                        <a:spcBef>
                          <a:spcPts val="0"/>
                        </a:spcBef>
                        <a:spcAft>
                          <a:spcPts val="0"/>
                        </a:spcAft>
                      </a:pPr>
                      <a:r>
                        <a:rPr lang="en-US" sz="1000" dirty="0">
                          <a:effectLst/>
                        </a:rPr>
                        <a:t>Soils are composed of non-layered river and beach sediments with sand and clay composites.  They constitute 18% of worldwide soils.</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1399182295"/>
                  </a:ext>
                </a:extLst>
              </a:tr>
              <a:tr h="412651">
                <a:tc>
                  <a:txBody>
                    <a:bodyPr/>
                    <a:lstStyle/>
                    <a:p>
                      <a:pPr marL="0" marR="0" algn="l">
                        <a:spcBef>
                          <a:spcPts val="0"/>
                        </a:spcBef>
                        <a:spcAft>
                          <a:spcPts val="0"/>
                        </a:spcAft>
                      </a:pPr>
                      <a:r>
                        <a:rPr lang="en-US" sz="1000">
                          <a:effectLst/>
                        </a:rPr>
                        <a:t>Gelisol </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l">
                        <a:spcBef>
                          <a:spcPts val="0"/>
                        </a:spcBef>
                        <a:spcAft>
                          <a:spcPts val="0"/>
                        </a:spcAft>
                      </a:pPr>
                      <a:r>
                        <a:rPr lang="en-US" sz="1000" dirty="0">
                          <a:effectLst/>
                        </a:rPr>
                        <a:t>Frozen soils are found near the Artic and Antarctic regions. Permafrost soil inhibits the growth of most plants. They cover 9% of the Earth.</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2674110276"/>
                  </a:ext>
                </a:extLst>
              </a:tr>
              <a:tr h="206325">
                <a:tc>
                  <a:txBody>
                    <a:bodyPr/>
                    <a:lstStyle/>
                    <a:p>
                      <a:pPr marL="0" marR="0" algn="l">
                        <a:spcBef>
                          <a:spcPts val="0"/>
                        </a:spcBef>
                        <a:spcAft>
                          <a:spcPts val="0"/>
                        </a:spcAft>
                      </a:pPr>
                      <a:r>
                        <a:rPr lang="en-US" sz="1000" dirty="0">
                          <a:effectLst/>
                        </a:rPr>
                        <a:t>Histosol</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l">
                        <a:spcBef>
                          <a:spcPts val="0"/>
                        </a:spcBef>
                        <a:spcAft>
                          <a:spcPts val="0"/>
                        </a:spcAft>
                        <a:tabLst>
                          <a:tab pos="714375" algn="l"/>
                        </a:tabLst>
                      </a:pPr>
                      <a:r>
                        <a:rPr lang="en-US" sz="1000" dirty="0">
                          <a:effectLst/>
                        </a:rPr>
                        <a:t>Referred as bog soils, peat land, and fens that cover 1% of the world.	</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1979630531"/>
                  </a:ext>
                </a:extLst>
              </a:tr>
              <a:tr h="412651">
                <a:tc>
                  <a:txBody>
                    <a:bodyPr/>
                    <a:lstStyle/>
                    <a:p>
                      <a:pPr marL="0" marR="0" algn="l">
                        <a:spcBef>
                          <a:spcPts val="0"/>
                        </a:spcBef>
                        <a:spcAft>
                          <a:spcPts val="0"/>
                        </a:spcAft>
                      </a:pPr>
                      <a:r>
                        <a:rPr lang="en-US" sz="1000">
                          <a:effectLst/>
                        </a:rPr>
                        <a:t>Inceptisol</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l">
                        <a:spcBef>
                          <a:spcPts val="0"/>
                        </a:spcBef>
                        <a:spcAft>
                          <a:spcPts val="0"/>
                        </a:spcAft>
                        <a:tabLst>
                          <a:tab pos="714375" algn="l"/>
                        </a:tabLst>
                      </a:pPr>
                      <a:r>
                        <a:rPr lang="en-US" sz="1000">
                          <a:effectLst/>
                        </a:rPr>
                        <a:t>Young soils that show eroded layers with little eluviation and illuviation.  Inceptisols constitute approximately 15% of the Earth.</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3031010671"/>
                  </a:ext>
                </a:extLst>
              </a:tr>
              <a:tr h="412651">
                <a:tc>
                  <a:txBody>
                    <a:bodyPr/>
                    <a:lstStyle/>
                    <a:p>
                      <a:pPr marL="0" marR="0" algn="l">
                        <a:spcBef>
                          <a:spcPts val="0"/>
                        </a:spcBef>
                        <a:spcAft>
                          <a:spcPts val="0"/>
                        </a:spcAft>
                      </a:pPr>
                      <a:r>
                        <a:rPr lang="en-US" sz="1000">
                          <a:effectLst/>
                        </a:rPr>
                        <a:t>Mollisol</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l">
                        <a:spcBef>
                          <a:spcPts val="0"/>
                        </a:spcBef>
                        <a:spcAft>
                          <a:spcPts val="0"/>
                        </a:spcAft>
                        <a:tabLst>
                          <a:tab pos="714375" algn="l"/>
                        </a:tabLst>
                      </a:pPr>
                      <a:r>
                        <a:rPr lang="en-US" sz="1000">
                          <a:effectLst/>
                        </a:rPr>
                        <a:t>Dark colored soils composed of calcium and magnesium minerals.  Soils are found in grasslands and hardwood forests.  Found in 7% of global soils.</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575354927"/>
                  </a:ext>
                </a:extLst>
              </a:tr>
              <a:tr h="412651">
                <a:tc>
                  <a:txBody>
                    <a:bodyPr/>
                    <a:lstStyle/>
                    <a:p>
                      <a:pPr marL="0" marR="0" algn="l">
                        <a:spcBef>
                          <a:spcPts val="0"/>
                        </a:spcBef>
                        <a:spcAft>
                          <a:spcPts val="0"/>
                        </a:spcAft>
                      </a:pPr>
                      <a:r>
                        <a:rPr lang="en-US" sz="1000">
                          <a:effectLst/>
                        </a:rPr>
                        <a:t>Oxisol</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l">
                        <a:spcBef>
                          <a:spcPts val="0"/>
                        </a:spcBef>
                        <a:spcAft>
                          <a:spcPts val="0"/>
                        </a:spcAft>
                        <a:tabLst>
                          <a:tab pos="714375" algn="l"/>
                        </a:tabLst>
                      </a:pPr>
                      <a:r>
                        <a:rPr lang="en-US" sz="1000" dirty="0">
                          <a:effectLst/>
                        </a:rPr>
                        <a:t>Heavily eroded soils because of tropical heavily.  Soils are composed kaolin or aluminum oxides, and iron and constitute 8% of worldwide soils.</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4137100953"/>
                  </a:ext>
                </a:extLst>
              </a:tr>
              <a:tr h="412651">
                <a:tc>
                  <a:txBody>
                    <a:bodyPr/>
                    <a:lstStyle/>
                    <a:p>
                      <a:pPr marL="0" marR="0" algn="l">
                        <a:spcBef>
                          <a:spcPts val="0"/>
                        </a:spcBef>
                        <a:spcAft>
                          <a:spcPts val="0"/>
                        </a:spcAft>
                      </a:pPr>
                      <a:r>
                        <a:rPr lang="en-US" sz="1000">
                          <a:effectLst/>
                        </a:rPr>
                        <a:t>Spodosol</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l">
                        <a:spcBef>
                          <a:spcPts val="0"/>
                        </a:spcBef>
                        <a:spcAft>
                          <a:spcPts val="0"/>
                        </a:spcAft>
                        <a:tabLst>
                          <a:tab pos="714375" algn="l"/>
                        </a:tabLst>
                      </a:pPr>
                      <a:r>
                        <a:rPr lang="en-US" sz="1000" dirty="0">
                          <a:effectLst/>
                        </a:rPr>
                        <a:t>Soils are found in coniferous and deciduous forests.  They are acidic soils integrated with iron and aluminum minerals that constitute 4% of worldwide soils.</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874991256"/>
                  </a:ext>
                </a:extLst>
              </a:tr>
              <a:tr h="320164">
                <a:tc>
                  <a:txBody>
                    <a:bodyPr/>
                    <a:lstStyle/>
                    <a:p>
                      <a:pPr marL="0" marR="0" algn="l">
                        <a:spcBef>
                          <a:spcPts val="0"/>
                        </a:spcBef>
                        <a:spcAft>
                          <a:spcPts val="0"/>
                        </a:spcAft>
                      </a:pPr>
                      <a:r>
                        <a:rPr lang="en-US" sz="1000">
                          <a:effectLst/>
                        </a:rPr>
                        <a:t>Ultisol</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l">
                        <a:spcBef>
                          <a:spcPts val="0"/>
                        </a:spcBef>
                        <a:spcAft>
                          <a:spcPts val="0"/>
                        </a:spcAft>
                        <a:tabLst>
                          <a:tab pos="714375" algn="l"/>
                        </a:tabLst>
                      </a:pPr>
                      <a:r>
                        <a:rPr lang="en-US" sz="1000">
                          <a:effectLst/>
                        </a:rPr>
                        <a:t>Acidic soils with low mineral depletion in calcium, potassium, and potassium.  Found in 8% worldwide soils.</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2580192003"/>
                  </a:ext>
                </a:extLst>
              </a:tr>
              <a:tr h="206325">
                <a:tc>
                  <a:txBody>
                    <a:bodyPr/>
                    <a:lstStyle/>
                    <a:p>
                      <a:pPr marL="0" marR="0" algn="l">
                        <a:spcBef>
                          <a:spcPts val="0"/>
                        </a:spcBef>
                        <a:spcAft>
                          <a:spcPts val="0"/>
                        </a:spcAft>
                      </a:pPr>
                      <a:r>
                        <a:rPr lang="en-US" sz="1000">
                          <a:effectLst/>
                        </a:rPr>
                        <a:t>Vertisol</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l">
                        <a:spcBef>
                          <a:spcPts val="0"/>
                        </a:spcBef>
                        <a:spcAft>
                          <a:spcPts val="0"/>
                        </a:spcAft>
                        <a:tabLst>
                          <a:tab pos="714375" algn="l"/>
                        </a:tabLst>
                      </a:pPr>
                      <a:r>
                        <a:rPr lang="en-US" sz="1000">
                          <a:effectLst/>
                        </a:rPr>
                        <a:t>Clay-rich soils that swell when wet and shrink when dry.  Occupy 2% of global soils.</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2049153414"/>
                  </a:ext>
                </a:extLst>
              </a:tr>
              <a:tr h="226958">
                <a:tc gridSpan="2">
                  <a:txBody>
                    <a:bodyPr/>
                    <a:lstStyle/>
                    <a:p>
                      <a:pPr marL="0" marR="0" algn="l">
                        <a:spcBef>
                          <a:spcPts val="0"/>
                        </a:spcBef>
                        <a:spcAft>
                          <a:spcPts val="0"/>
                        </a:spcAft>
                      </a:pPr>
                      <a:r>
                        <a:rPr lang="en-US" sz="1100" dirty="0">
                          <a:effectLst/>
                        </a:rPr>
                        <a:t> </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042483525"/>
                  </a:ext>
                </a:extLst>
              </a:tr>
            </a:tbl>
          </a:graphicData>
        </a:graphic>
      </p:graphicFrame>
      <p:pic>
        <p:nvPicPr>
          <p:cNvPr id="6" name="image5.jpeg">
            <a:extLst>
              <a:ext uri="{FF2B5EF4-FFF2-40B4-BE49-F238E27FC236}">
                <a16:creationId xmlns:a16="http://schemas.microsoft.com/office/drawing/2014/main" id="{CDD13B37-0CC8-390D-407D-4D23E33E5E0C}"/>
              </a:ext>
            </a:extLst>
          </p:cNvPr>
          <p:cNvPicPr>
            <a:picLocks noChangeAspect="1"/>
          </p:cNvPicPr>
          <p:nvPr/>
        </p:nvPicPr>
        <p:blipFill>
          <a:blip r:embed="rId2" cstate="print"/>
          <a:stretch>
            <a:fillRect/>
          </a:stretch>
        </p:blipFill>
        <p:spPr>
          <a:xfrm>
            <a:off x="7879835" y="1080511"/>
            <a:ext cx="3730190" cy="4550302"/>
          </a:xfrm>
          <a:prstGeom prst="rect">
            <a:avLst/>
          </a:prstGeom>
        </p:spPr>
      </p:pic>
      <p:sp>
        <p:nvSpPr>
          <p:cNvPr id="8" name="TextBox 7">
            <a:extLst>
              <a:ext uri="{FF2B5EF4-FFF2-40B4-BE49-F238E27FC236}">
                <a16:creationId xmlns:a16="http://schemas.microsoft.com/office/drawing/2014/main" id="{C95B582D-8682-BBE7-5637-A97785DA0155}"/>
              </a:ext>
            </a:extLst>
          </p:cNvPr>
          <p:cNvSpPr txBox="1"/>
          <p:nvPr/>
        </p:nvSpPr>
        <p:spPr>
          <a:xfrm>
            <a:off x="501444" y="144945"/>
            <a:ext cx="6098458" cy="1323439"/>
          </a:xfrm>
          <a:prstGeom prst="rect">
            <a:avLst/>
          </a:prstGeom>
          <a:noFill/>
        </p:spPr>
        <p:txBody>
          <a:bodyPr wrap="square">
            <a:spAutoFit/>
          </a:bodyPr>
          <a:lstStyle/>
          <a:p>
            <a:pPr>
              <a:tabLst>
                <a:tab pos="1186815" algn="l"/>
              </a:tabLst>
            </a:pPr>
            <a:r>
              <a:rPr lang="en-US" sz="2800" b="1" dirty="0">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Table 7.2</a:t>
            </a:r>
            <a:r>
              <a:rPr lang="en-US" sz="2800" dirty="0">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  USDA Soil Taxonomy: Soil Orders and Their Characteristics</a:t>
            </a:r>
          </a:p>
          <a:p>
            <a:pPr marL="0" marR="0">
              <a:spcBef>
                <a:spcPts val="0"/>
              </a:spcBef>
              <a:spcAft>
                <a:spcPts val="0"/>
              </a:spcAft>
              <a:tabLst>
                <a:tab pos="1186815" algn="l"/>
              </a:tabLst>
            </a:pPr>
            <a:endParaRPr lang="en-US" sz="2400" dirty="0">
              <a:effectLst/>
              <a:latin typeface="Cambria" panose="02040503050406030204" pitchFamily="18" charset="0"/>
              <a:ea typeface="Cambria" panose="02040503050406030204" pitchFamily="18" charset="0"/>
              <a:cs typeface="Cambria" panose="02040503050406030204" pitchFamily="18" charset="0"/>
            </a:endParaRPr>
          </a:p>
        </p:txBody>
      </p:sp>
      <p:sp>
        <p:nvSpPr>
          <p:cNvPr id="12" name="TextBox 11">
            <a:extLst>
              <a:ext uri="{FF2B5EF4-FFF2-40B4-BE49-F238E27FC236}">
                <a16:creationId xmlns:a16="http://schemas.microsoft.com/office/drawing/2014/main" id="{40018BDF-EB5B-E998-7072-4D7AFBF44132}"/>
              </a:ext>
            </a:extLst>
          </p:cNvPr>
          <p:cNvSpPr txBox="1"/>
          <p:nvPr/>
        </p:nvSpPr>
        <p:spPr>
          <a:xfrm>
            <a:off x="7761847" y="5729365"/>
            <a:ext cx="4312166" cy="646331"/>
          </a:xfrm>
          <a:prstGeom prst="rect">
            <a:avLst/>
          </a:prstGeom>
          <a:noFill/>
        </p:spPr>
        <p:txBody>
          <a:bodyPr wrap="square">
            <a:spAutoFit/>
          </a:bodyPr>
          <a:lstStyle/>
          <a:p>
            <a:r>
              <a:rPr lang="en-US" sz="1800" dirty="0">
                <a:effectLst/>
                <a:latin typeface="Calibri" panose="020F0502020204030204" pitchFamily="34" charset="0"/>
                <a:ea typeface="Cambria" panose="02040503050406030204" pitchFamily="18" charset="0"/>
                <a:cs typeface="Calibri" panose="020F0502020204030204" pitchFamily="34" charset="0"/>
              </a:rPr>
              <a:t>Figure 7.4.</a:t>
            </a:r>
            <a:r>
              <a:rPr lang="en-US" sz="1800" spc="-40" dirty="0">
                <a:effectLst/>
                <a:latin typeface="Calibri" panose="020F0502020204030204" pitchFamily="34" charset="0"/>
                <a:ea typeface="Cambria" panose="02040503050406030204" pitchFamily="18" charset="0"/>
                <a:cs typeface="Calibri" panose="020F0502020204030204" pitchFamily="34" charset="0"/>
              </a:rPr>
              <a:t> </a:t>
            </a:r>
            <a:r>
              <a:rPr lang="en-US" sz="1800" dirty="0">
                <a:effectLst/>
                <a:latin typeface="Calibri" panose="020F0502020204030204" pitchFamily="34" charset="0"/>
                <a:ea typeface="Cambria" panose="02040503050406030204" pitchFamily="18" charset="0"/>
                <a:cs typeface="Calibri" panose="020F0502020204030204" pitchFamily="34" charset="0"/>
              </a:rPr>
              <a:t>Soil</a:t>
            </a:r>
            <a:r>
              <a:rPr lang="en-US" sz="1800" spc="-40" dirty="0">
                <a:effectLst/>
                <a:latin typeface="Calibri" panose="020F0502020204030204" pitchFamily="34" charset="0"/>
                <a:ea typeface="Cambria" panose="02040503050406030204" pitchFamily="18" charset="0"/>
                <a:cs typeface="Calibri" panose="020F0502020204030204" pitchFamily="34" charset="0"/>
              </a:rPr>
              <a:t> </a:t>
            </a:r>
            <a:r>
              <a:rPr lang="en-US" sz="1800" dirty="0">
                <a:effectLst/>
                <a:latin typeface="Calibri" panose="020F0502020204030204" pitchFamily="34" charset="0"/>
                <a:ea typeface="Cambria" panose="02040503050406030204" pitchFamily="18" charset="0"/>
                <a:cs typeface="Calibri" panose="020F0502020204030204" pitchFamily="34" charset="0"/>
              </a:rPr>
              <a:t>in</a:t>
            </a:r>
            <a:r>
              <a:rPr lang="en-US" sz="1800" spc="-40" dirty="0">
                <a:effectLst/>
                <a:latin typeface="Calibri" panose="020F0502020204030204" pitchFamily="34" charset="0"/>
                <a:ea typeface="Cambria" panose="02040503050406030204" pitchFamily="18" charset="0"/>
                <a:cs typeface="Calibri" panose="020F0502020204030204" pitchFamily="34" charset="0"/>
              </a:rPr>
              <a:t> </a:t>
            </a:r>
            <a:r>
              <a:rPr lang="en-US" sz="1800" dirty="0">
                <a:effectLst/>
                <a:latin typeface="Calibri" panose="020F0502020204030204" pitchFamily="34" charset="0"/>
                <a:ea typeface="Cambria" panose="02040503050406030204" pitchFamily="18" charset="0"/>
                <a:cs typeface="Calibri" panose="020F0502020204030204" pitchFamily="34" charset="0"/>
              </a:rPr>
              <a:t>natural</a:t>
            </a:r>
            <a:r>
              <a:rPr lang="en-US" sz="1800" spc="-40" dirty="0">
                <a:effectLst/>
                <a:latin typeface="Calibri" panose="020F0502020204030204" pitchFamily="34" charset="0"/>
                <a:ea typeface="Cambria" panose="02040503050406030204" pitchFamily="18" charset="0"/>
                <a:cs typeface="Calibri" panose="020F0502020204030204" pitchFamily="34" charset="0"/>
              </a:rPr>
              <a:t> </a:t>
            </a:r>
            <a:r>
              <a:rPr lang="en-US" sz="1800" dirty="0">
                <a:effectLst/>
                <a:latin typeface="Calibri" panose="020F0502020204030204" pitchFamily="34" charset="0"/>
                <a:ea typeface="Cambria" panose="02040503050406030204" pitchFamily="18" charset="0"/>
                <a:cs typeface="Calibri" panose="020F0502020204030204" pitchFamily="34" charset="0"/>
              </a:rPr>
              <a:t>ecosystems</a:t>
            </a:r>
            <a:r>
              <a:rPr lang="en-US" sz="1800" spc="-40" dirty="0">
                <a:effectLst/>
                <a:latin typeface="Calibri" panose="020F0502020204030204" pitchFamily="34" charset="0"/>
                <a:ea typeface="Cambria" panose="02040503050406030204" pitchFamily="18" charset="0"/>
                <a:cs typeface="Calibri" panose="020F0502020204030204" pitchFamily="34" charset="0"/>
              </a:rPr>
              <a:t> </a:t>
            </a:r>
            <a:r>
              <a:rPr lang="en-US" sz="1800" dirty="0">
                <a:effectLst/>
                <a:latin typeface="Calibri" panose="020F0502020204030204" pitchFamily="34" charset="0"/>
                <a:ea typeface="Cambria" panose="02040503050406030204" pitchFamily="18" charset="0"/>
                <a:cs typeface="Calibri" panose="020F0502020204030204" pitchFamily="34" charset="0"/>
              </a:rPr>
              <a:t>often</a:t>
            </a:r>
            <a:r>
              <a:rPr lang="en-US" sz="1800" spc="-40" dirty="0">
                <a:effectLst/>
                <a:latin typeface="Calibri" panose="020F0502020204030204" pitchFamily="34" charset="0"/>
                <a:ea typeface="Cambria" panose="02040503050406030204" pitchFamily="18" charset="0"/>
                <a:cs typeface="Calibri" panose="020F0502020204030204" pitchFamily="34" charset="0"/>
              </a:rPr>
              <a:t> </a:t>
            </a:r>
            <a:r>
              <a:rPr lang="en-US" sz="1800" dirty="0">
                <a:effectLst/>
                <a:latin typeface="Calibri" panose="020F0502020204030204" pitchFamily="34" charset="0"/>
                <a:ea typeface="Cambria" panose="02040503050406030204" pitchFamily="18" charset="0"/>
                <a:cs typeface="Calibri" panose="020F0502020204030204" pitchFamily="34" charset="0"/>
              </a:rPr>
              <a:t>develops</a:t>
            </a:r>
            <a:r>
              <a:rPr lang="en-US" sz="1800" spc="-40" dirty="0">
                <a:effectLst/>
                <a:latin typeface="Calibri" panose="020F0502020204030204" pitchFamily="34" charset="0"/>
                <a:ea typeface="Cambria" panose="02040503050406030204" pitchFamily="18" charset="0"/>
                <a:cs typeface="Calibri" panose="020F0502020204030204" pitchFamily="34" charset="0"/>
              </a:rPr>
              <a:t> </a:t>
            </a:r>
            <a:r>
              <a:rPr lang="en-US" sz="1800" dirty="0">
                <a:effectLst/>
                <a:latin typeface="Calibri" panose="020F0502020204030204" pitchFamily="34" charset="0"/>
                <a:ea typeface="Cambria" panose="02040503050406030204" pitchFamily="18" charset="0"/>
                <a:cs typeface="Calibri" panose="020F0502020204030204" pitchFamily="34" charset="0"/>
              </a:rPr>
              <a:t>a</a:t>
            </a:r>
            <a:r>
              <a:rPr lang="en-US" sz="1800" spc="-40" dirty="0">
                <a:effectLst/>
                <a:latin typeface="Calibri" panose="020F0502020204030204" pitchFamily="34" charset="0"/>
                <a:ea typeface="Cambria" panose="02040503050406030204" pitchFamily="18" charset="0"/>
                <a:cs typeface="Calibri" panose="020F0502020204030204" pitchFamily="34" charset="0"/>
              </a:rPr>
              <a:t> </a:t>
            </a:r>
            <a:r>
              <a:rPr lang="en-US" sz="1800" dirty="0">
                <a:effectLst/>
                <a:latin typeface="Calibri" panose="020F0502020204030204" pitchFamily="34" charset="0"/>
                <a:ea typeface="Cambria" panose="02040503050406030204" pitchFamily="18" charset="0"/>
                <a:cs typeface="Calibri" panose="020F0502020204030204" pitchFamily="34" charset="0"/>
              </a:rPr>
              <a:t>vertical</a:t>
            </a:r>
            <a:r>
              <a:rPr lang="en-US" sz="1800" spc="-40" dirty="0">
                <a:effectLst/>
                <a:latin typeface="Calibri" panose="020F0502020204030204" pitchFamily="34" charset="0"/>
                <a:ea typeface="Cambria" panose="02040503050406030204" pitchFamily="18" charset="0"/>
                <a:cs typeface="Calibri" panose="020F0502020204030204" pitchFamily="34" charset="0"/>
              </a:rPr>
              <a:t> </a:t>
            </a:r>
            <a:r>
              <a:rPr lang="en-US" sz="1800" dirty="0">
                <a:effectLst/>
                <a:latin typeface="Calibri" panose="020F0502020204030204" pitchFamily="34" charset="0"/>
                <a:ea typeface="Cambria" panose="02040503050406030204" pitchFamily="18" charset="0"/>
                <a:cs typeface="Calibri" panose="020F0502020204030204" pitchFamily="34" charset="0"/>
              </a:rPr>
              <a:t>stratification</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en-US" sz="1800" spc="-40" dirty="0">
                <a:effectLst/>
                <a:latin typeface="Cambria" panose="02040503050406030204" pitchFamily="18" charset="0"/>
                <a:ea typeface="Cambria" panose="02040503050406030204" pitchFamily="18" charset="0"/>
                <a:cs typeface="Cambria" panose="02040503050406030204" pitchFamily="18" charset="0"/>
              </a:rPr>
              <a:t> </a:t>
            </a:r>
            <a:endParaRPr lang="en-US" dirty="0"/>
          </a:p>
        </p:txBody>
      </p:sp>
    </p:spTree>
    <p:extLst>
      <p:ext uri="{BB962C8B-B14F-4D97-AF65-F5344CB8AC3E}">
        <p14:creationId xmlns:p14="http://schemas.microsoft.com/office/powerpoint/2010/main" val="2523881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st Carbon Cycle">
            <a:extLst>
              <a:ext uri="{FF2B5EF4-FFF2-40B4-BE49-F238E27FC236}">
                <a16:creationId xmlns:a16="http://schemas.microsoft.com/office/drawing/2014/main" id="{D6803654-B4CF-F902-36FE-0587030094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729" y="1200718"/>
            <a:ext cx="5205130" cy="4328227"/>
          </a:xfrm>
          <a:prstGeom prst="rect">
            <a:avLst/>
          </a:prstGeom>
          <a:noFill/>
          <a:ln>
            <a:noFill/>
          </a:ln>
        </p:spPr>
      </p:pic>
      <p:sp>
        <p:nvSpPr>
          <p:cNvPr id="6" name="TextBox 5">
            <a:extLst>
              <a:ext uri="{FF2B5EF4-FFF2-40B4-BE49-F238E27FC236}">
                <a16:creationId xmlns:a16="http://schemas.microsoft.com/office/drawing/2014/main" id="{28B9F043-DEF0-A65C-C936-791CBBA8C2D1}"/>
              </a:ext>
            </a:extLst>
          </p:cNvPr>
          <p:cNvSpPr txBox="1"/>
          <p:nvPr/>
        </p:nvSpPr>
        <p:spPr>
          <a:xfrm>
            <a:off x="206477" y="252196"/>
            <a:ext cx="5084331" cy="707886"/>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rPr>
              <a:t>The Carbon Cycle</a:t>
            </a:r>
          </a:p>
        </p:txBody>
      </p:sp>
      <p:sp>
        <p:nvSpPr>
          <p:cNvPr id="9" name="TextBox 8">
            <a:extLst>
              <a:ext uri="{FF2B5EF4-FFF2-40B4-BE49-F238E27FC236}">
                <a16:creationId xmlns:a16="http://schemas.microsoft.com/office/drawing/2014/main" id="{19F47E6C-9F5A-BEB9-07C4-3B71A2770317}"/>
              </a:ext>
            </a:extLst>
          </p:cNvPr>
          <p:cNvSpPr txBox="1"/>
          <p:nvPr/>
        </p:nvSpPr>
        <p:spPr>
          <a:xfrm>
            <a:off x="5677859" y="960082"/>
            <a:ext cx="6096000" cy="6370975"/>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n-US" sz="2400" b="1" dirty="0">
                <a:solidFill>
                  <a:srgbClr val="33CCCC"/>
                </a:solidFill>
                <a:effectLst/>
                <a:latin typeface="Calibri" panose="020F0502020204030204" pitchFamily="34" charset="0"/>
                <a:ea typeface="Cambria" panose="02040503050406030204" pitchFamily="18" charset="0"/>
                <a:cs typeface="Calibri" panose="020F0502020204030204" pitchFamily="34" charset="0"/>
              </a:rPr>
              <a:t>Carbon</a:t>
            </a:r>
            <a:r>
              <a:rPr lang="en-US" sz="2400" spc="25"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is</a:t>
            </a:r>
            <a:r>
              <a:rPr lang="en-US" sz="2400" spc="3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one</a:t>
            </a:r>
            <a:r>
              <a:rPr lang="en-US" sz="2400" spc="25"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of</a:t>
            </a:r>
            <a:r>
              <a:rPr lang="en-US" sz="2400" spc="3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the</a:t>
            </a:r>
            <a:r>
              <a:rPr lang="en-US" sz="2400" spc="25"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basic</a:t>
            </a:r>
            <a:r>
              <a:rPr lang="en-US" sz="2400" spc="3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building</a:t>
            </a:r>
            <a:r>
              <a:rPr lang="en-US" sz="2400" spc="25"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blocks</a:t>
            </a:r>
            <a:r>
              <a:rPr lang="en-US" sz="2400" spc="3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of</a:t>
            </a:r>
            <a:r>
              <a:rPr lang="en-US" sz="2400" spc="25"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life</a:t>
            </a:r>
            <a:r>
              <a:rPr lang="en-US" sz="2400" spc="3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and</a:t>
            </a:r>
            <a:r>
              <a:rPr lang="en-US" sz="2400" spc="25"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the</a:t>
            </a:r>
            <a:r>
              <a:rPr lang="en-US" sz="2400" spc="3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most</a:t>
            </a:r>
            <a:r>
              <a:rPr lang="en-US" sz="2400" spc="3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abundant</a:t>
            </a:r>
            <a:r>
              <a:rPr lang="en-US" sz="2400" spc="25"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element</a:t>
            </a:r>
            <a:r>
              <a:rPr lang="en-US" sz="2400" spc="3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in</a:t>
            </a:r>
            <a:r>
              <a:rPr lang="en-US" sz="2400" spc="25"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organisms about</a:t>
            </a:r>
            <a:r>
              <a:rPr lang="en-US" sz="2400" spc="20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half</a:t>
            </a:r>
            <a:r>
              <a:rPr lang="en-US" sz="2400" spc="20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of</a:t>
            </a:r>
            <a:r>
              <a:rPr lang="en-US" sz="2400" spc="20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typical</a:t>
            </a:r>
            <a:r>
              <a:rPr lang="en-US" sz="2400" spc="20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dry</a:t>
            </a:r>
            <a:r>
              <a:rPr lang="en-US" sz="2400" spc="20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biomass.</a:t>
            </a:r>
          </a:p>
          <a:p>
            <a:pPr marL="342900" indent="-342900">
              <a:buClr>
                <a:schemeClr val="tx1"/>
              </a:buClr>
              <a:buFont typeface="Arial" panose="020B0604020202020204" pitchFamily="34" charset="0"/>
              <a:buChar char="•"/>
            </a:pPr>
            <a:endParaRPr lang="en-US" sz="2400" spc="200" dirty="0">
              <a:latin typeface="Calibri" panose="020F0502020204030204" pitchFamily="34" charset="0"/>
              <a:ea typeface="Cambria" panose="02040503050406030204" pitchFamily="18" charset="0"/>
              <a:cs typeface="Calibri" panose="020F0502020204030204" pitchFamily="34" charset="0"/>
            </a:endParaRPr>
          </a:p>
          <a:p>
            <a:pPr marL="342900" indent="-342900">
              <a:buClr>
                <a:schemeClr val="tx1"/>
              </a:buClr>
              <a:buFont typeface="Arial" panose="020B0604020202020204" pitchFamily="34" charset="0"/>
              <a:buChar char="•"/>
            </a:pPr>
            <a:r>
              <a:rPr lang="en-US" sz="2400" dirty="0">
                <a:effectLst/>
                <a:ea typeface="Cambria" panose="02040503050406030204" pitchFamily="18" charset="0"/>
                <a:cs typeface="Cambria" panose="02040503050406030204" pitchFamily="18" charset="0"/>
              </a:rPr>
              <a:t>Overall,  carbon is continuously recycled in the energetic processes occurring in the earth's atmosphere, organic materials on the surface, crust, oceans, soil substratum, and rock. </a:t>
            </a:r>
            <a:r>
              <a:rPr lang="en-US" sz="2400" spc="200" dirty="0">
                <a:effectLst/>
                <a:ea typeface="Cambria" panose="02040503050406030204" pitchFamily="18" charset="0"/>
                <a:cs typeface="Calibri" panose="020F0502020204030204" pitchFamily="34" charset="0"/>
              </a:rPr>
              <a:t> </a:t>
            </a:r>
          </a:p>
          <a:p>
            <a:pPr marL="342900" indent="-342900">
              <a:buClr>
                <a:schemeClr val="tx1"/>
              </a:buClr>
              <a:buFont typeface="Arial" panose="020B0604020202020204" pitchFamily="34" charset="0"/>
              <a:buChar char="•"/>
            </a:pPr>
            <a:endParaRPr lang="en-US" sz="2400" spc="200" dirty="0">
              <a:ea typeface="Cambria" panose="02040503050406030204" pitchFamily="18" charset="0"/>
              <a:cs typeface="Calibri" panose="020F0502020204030204" pitchFamily="34" charset="0"/>
            </a:endParaRPr>
          </a:p>
          <a:p>
            <a:pPr marL="342900" indent="-342900">
              <a:buClr>
                <a:schemeClr val="tx1"/>
              </a:buClr>
              <a:buFont typeface="Arial" panose="020B0604020202020204" pitchFamily="34" charset="0"/>
              <a:buChar char="•"/>
            </a:pPr>
            <a:r>
              <a:rPr lang="en-US" sz="2400" dirty="0">
                <a:effectLst/>
                <a:latin typeface="Calibri" panose="020F0502020204030204" pitchFamily="34" charset="0"/>
                <a:ea typeface="Cambria" panose="02040503050406030204" pitchFamily="18" charset="0"/>
                <a:cs typeface="Calibri" panose="020F0502020204030204" pitchFamily="34" charset="0"/>
              </a:rPr>
              <a:t>Atmospheric CO</a:t>
            </a:r>
            <a:r>
              <a:rPr lang="en-US" sz="2400" baseline="-25000" dirty="0">
                <a:effectLst/>
                <a:latin typeface="Calibri" panose="020F0502020204030204" pitchFamily="34" charset="0"/>
                <a:ea typeface="Cambria" panose="02040503050406030204" pitchFamily="18" charset="0"/>
                <a:cs typeface="Calibri" panose="020F0502020204030204" pitchFamily="34" charset="0"/>
              </a:rPr>
              <a:t>2</a:t>
            </a:r>
            <a:r>
              <a:rPr lang="en-US" sz="2400" spc="-20"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also dissolves into oceanic water, forming the bicarbonate ion (HCO</a:t>
            </a:r>
            <a:r>
              <a:rPr lang="en-US" sz="2400" baseline="-25000" dirty="0">
                <a:effectLst/>
                <a:latin typeface="Calibri" panose="020F0502020204030204" pitchFamily="34" charset="0"/>
                <a:ea typeface="Cambria" panose="02040503050406030204" pitchFamily="18" charset="0"/>
                <a:cs typeface="Calibri" panose="020F0502020204030204" pitchFamily="34" charset="0"/>
              </a:rPr>
              <a:t>3</a:t>
            </a:r>
            <a:r>
              <a:rPr lang="en-US" sz="2400" baseline="30000" dirty="0">
                <a:effectLst/>
                <a:latin typeface="Calibri" panose="020F0502020204030204" pitchFamily="34" charset="0"/>
                <a:ea typeface="Cambria" panose="02040503050406030204" pitchFamily="18" charset="0"/>
                <a:cs typeface="Calibri" panose="020F0502020204030204" pitchFamily="34" charset="0"/>
              </a:rPr>
              <a:t>–</a:t>
            </a:r>
            <a:r>
              <a:rPr lang="en-US" sz="2400" dirty="0">
                <a:effectLst/>
                <a:latin typeface="Calibri" panose="020F0502020204030204" pitchFamily="34" charset="0"/>
                <a:ea typeface="Cambria" panose="02040503050406030204" pitchFamily="18" charset="0"/>
                <a:cs typeface="Calibri" panose="020F0502020204030204" pitchFamily="34" charset="0"/>
              </a:rPr>
              <a:t>), which can be taken up and fixed by photosynthetic algae and bacteria, which are the base of the marine food web. </a:t>
            </a:r>
            <a:endParaRPr lang="en-US" sz="2400" spc="200" dirty="0">
              <a:effectLst/>
              <a:latin typeface="Calibri" panose="020F0502020204030204" pitchFamily="34" charset="0"/>
              <a:ea typeface="Cambria" panose="02040503050406030204" pitchFamily="18" charset="0"/>
              <a:cs typeface="Calibri" panose="020F0502020204030204" pitchFamily="34" charset="0"/>
            </a:endParaRPr>
          </a:p>
          <a:p>
            <a:endParaRPr lang="en-US" sz="2400" spc="200" dirty="0">
              <a:latin typeface="Calibri" panose="020F0502020204030204" pitchFamily="34" charset="0"/>
              <a:ea typeface="Cambria" panose="02040503050406030204" pitchFamily="18"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88563CA-D442-690F-74BD-192797F17696}"/>
              </a:ext>
            </a:extLst>
          </p:cNvPr>
          <p:cNvSpPr txBox="1"/>
          <p:nvPr/>
        </p:nvSpPr>
        <p:spPr>
          <a:xfrm>
            <a:off x="26065" y="5657282"/>
            <a:ext cx="6098458" cy="793102"/>
          </a:xfrm>
          <a:prstGeom prst="rect">
            <a:avLst/>
          </a:prstGeom>
          <a:noFill/>
        </p:spPr>
        <p:txBody>
          <a:bodyPr wrap="square">
            <a:spAutoFit/>
          </a:bodyPr>
          <a:lstStyle/>
          <a:p>
            <a:pPr marL="349250" marR="189230">
              <a:lnSpc>
                <a:spcPct val="132000"/>
              </a:lnSpc>
              <a:tabLst>
                <a:tab pos="5558790" algn="l"/>
              </a:tabLst>
            </a:pPr>
            <a:r>
              <a:rPr lang="en-US" sz="1800" dirty="0">
                <a:effectLst/>
                <a:latin typeface="Calibri" panose="020F0502020204030204" pitchFamily="34" charset="0"/>
                <a:ea typeface="Cambria" panose="02040503050406030204" pitchFamily="18" charset="0"/>
                <a:cs typeface="Calibri" panose="020F0502020204030204" pitchFamily="34" charset="0"/>
              </a:rPr>
              <a:t>(Source: “Fast Carbon Cycle” by Atmospheric Infrared </a:t>
            </a:r>
            <a:r>
              <a:rPr lang="en-US" dirty="0">
                <a:latin typeface="Calibri" panose="020F0502020204030204" pitchFamily="34" charset="0"/>
                <a:ea typeface="Cambria" panose="02040503050406030204" pitchFamily="18" charset="0"/>
                <a:cs typeface="Calibri" panose="020F0502020204030204" pitchFamily="34" charset="0"/>
              </a:rPr>
              <a:t>Sounder, CC-BY-2.0.)</a:t>
            </a:r>
          </a:p>
        </p:txBody>
      </p:sp>
    </p:spTree>
    <p:extLst>
      <p:ext uri="{BB962C8B-B14F-4D97-AF65-F5344CB8AC3E}">
        <p14:creationId xmlns:p14="http://schemas.microsoft.com/office/powerpoint/2010/main" val="584263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of nitrogen cycle above and below ground. Atmospheric nitrogen goes to nitrogen-fixing bacteria in legumes and the soil, then ammonium, then nitrifying bacteria into nitrites then nitrates (which is also produced by lightning), then back to the atmosphere or assimilated by plants, then animals. Nitrogen in animals and plants become ammonium through decomposers (bacteria and fungi).">
            <a:extLst>
              <a:ext uri="{FF2B5EF4-FFF2-40B4-BE49-F238E27FC236}">
                <a16:creationId xmlns:a16="http://schemas.microsoft.com/office/drawing/2014/main" id="{4E89480B-F2FB-B9CF-236B-1B157C3EC4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756" y="1386648"/>
            <a:ext cx="4761412" cy="4498259"/>
          </a:xfrm>
          <a:prstGeom prst="rect">
            <a:avLst/>
          </a:prstGeom>
          <a:noFill/>
          <a:ln>
            <a:noFill/>
          </a:ln>
        </p:spPr>
      </p:pic>
      <p:sp>
        <p:nvSpPr>
          <p:cNvPr id="7" name="TextBox 6">
            <a:extLst>
              <a:ext uri="{FF2B5EF4-FFF2-40B4-BE49-F238E27FC236}">
                <a16:creationId xmlns:a16="http://schemas.microsoft.com/office/drawing/2014/main" id="{3C50BE8F-1513-7D96-A343-07EC50113BC9}"/>
              </a:ext>
            </a:extLst>
          </p:cNvPr>
          <p:cNvSpPr txBox="1"/>
          <p:nvPr/>
        </p:nvSpPr>
        <p:spPr>
          <a:xfrm>
            <a:off x="110988" y="398845"/>
            <a:ext cx="5084331" cy="707886"/>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rPr>
              <a:t>The Nitrogen Cycle</a:t>
            </a:r>
          </a:p>
        </p:txBody>
      </p:sp>
      <p:sp>
        <p:nvSpPr>
          <p:cNvPr id="9" name="TextBox 8">
            <a:extLst>
              <a:ext uri="{FF2B5EF4-FFF2-40B4-BE49-F238E27FC236}">
                <a16:creationId xmlns:a16="http://schemas.microsoft.com/office/drawing/2014/main" id="{85FBA51E-F00E-2961-9D33-3D2A2198E201}"/>
              </a:ext>
            </a:extLst>
          </p:cNvPr>
          <p:cNvSpPr txBox="1"/>
          <p:nvPr/>
        </p:nvSpPr>
        <p:spPr>
          <a:xfrm>
            <a:off x="400524" y="6033910"/>
            <a:ext cx="5085876" cy="923330"/>
          </a:xfrm>
          <a:prstGeom prst="rect">
            <a:avLst/>
          </a:prstGeom>
          <a:noFill/>
        </p:spPr>
        <p:txBody>
          <a:bodyPr wrap="square">
            <a:spAutoFit/>
          </a:bodyPr>
          <a:lstStyle/>
          <a:p>
            <a:r>
              <a:rPr lang="en-US" sz="1800" dirty="0">
                <a:effectLst/>
                <a:latin typeface="Calibri" panose="020F0502020204030204" pitchFamily="34" charset="0"/>
                <a:ea typeface="Cambria" panose="02040503050406030204" pitchFamily="18" charset="0"/>
                <a:cs typeface="Calibri" panose="020F0502020204030204" pitchFamily="34" charset="0"/>
              </a:rPr>
              <a:t>Figure 7.5. Global Nitrogen Cycle. (Source: Nitrogen Cycle, Wikipedia, CC BY-SA 3.0)</a:t>
            </a:r>
          </a:p>
          <a:p>
            <a:pPr marL="0" marR="0">
              <a:spcBef>
                <a:spcPts val="0"/>
              </a:spcBef>
              <a:spcAft>
                <a:spcPts val="0"/>
              </a:spcAft>
            </a:pPr>
            <a:r>
              <a:rPr lang="en-US" sz="1800" dirty="0">
                <a:effectLst/>
                <a:latin typeface="Cambria" panose="02040503050406030204" pitchFamily="18" charset="0"/>
                <a:ea typeface="Cambria" panose="02040503050406030204" pitchFamily="18" charset="0"/>
                <a:cs typeface="Calibri" panose="020F0502020204030204" pitchFamily="34" charset="0"/>
              </a:rPr>
              <a:t> </a:t>
            </a:r>
          </a:p>
        </p:txBody>
      </p:sp>
      <p:sp>
        <p:nvSpPr>
          <p:cNvPr id="17" name="TextBox 16">
            <a:extLst>
              <a:ext uri="{FF2B5EF4-FFF2-40B4-BE49-F238E27FC236}">
                <a16:creationId xmlns:a16="http://schemas.microsoft.com/office/drawing/2014/main" id="{3F0820DE-9949-B991-818D-E91C92ACB4F0}"/>
              </a:ext>
            </a:extLst>
          </p:cNvPr>
          <p:cNvSpPr txBox="1"/>
          <p:nvPr/>
        </p:nvSpPr>
        <p:spPr>
          <a:xfrm>
            <a:off x="5438248" y="1351508"/>
            <a:ext cx="6190996" cy="4893647"/>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C00000"/>
                </a:solidFill>
                <a:effectLst/>
                <a:latin typeface="Calibri" panose="020F0502020204030204" pitchFamily="34" charset="0"/>
                <a:ea typeface="Cambria" panose="02040503050406030204" pitchFamily="18" charset="0"/>
                <a:cs typeface="Calibri" panose="020F0502020204030204" pitchFamily="34" charset="0"/>
              </a:rPr>
              <a:t>Nitrogen</a:t>
            </a:r>
            <a:r>
              <a:rPr lang="en-US" sz="2400" dirty="0">
                <a:effectLst/>
                <a:latin typeface="Calibri" panose="020F0502020204030204" pitchFamily="34" charset="0"/>
                <a:ea typeface="Cambria" panose="02040503050406030204" pitchFamily="18" charset="0"/>
                <a:cs typeface="Calibri" panose="020F0502020204030204" pitchFamily="34" charset="0"/>
              </a:rPr>
              <a:t> occurs in three main compartments: the atmosphere, terrestrial organic material, and oceanic </a:t>
            </a:r>
            <a:r>
              <a:rPr lang="en-US" sz="2400" dirty="0">
                <a:latin typeface="Calibri" panose="020F0502020204030204" pitchFamily="34" charset="0"/>
                <a:ea typeface="Cambria" panose="02040503050406030204" pitchFamily="18" charset="0"/>
                <a:cs typeface="Calibri" panose="020F0502020204030204" pitchFamily="34" charset="0"/>
              </a:rPr>
              <a:t>organic material.  Atmospheric nitrogen </a:t>
            </a:r>
            <a:r>
              <a:rPr lang="en-US" sz="2400" dirty="0">
                <a:effectLst/>
                <a:latin typeface="Calibri" panose="020F0502020204030204" pitchFamily="34" charset="0"/>
                <a:ea typeface="Cambria" panose="02040503050406030204" pitchFamily="18" charset="0"/>
                <a:cs typeface="Calibri" panose="020F0502020204030204" pitchFamily="34" charset="0"/>
              </a:rPr>
              <a:t>must transform into various forms of nitrogen compounds so that it can be used by soil microorganisms. </a:t>
            </a:r>
          </a:p>
          <a:p>
            <a:pPr marL="342900" indent="-342900">
              <a:buFont typeface="Arial" panose="020B0604020202020204" pitchFamily="34" charset="0"/>
              <a:buChar char="•"/>
            </a:pPr>
            <a:endParaRPr lang="en-US" sz="2400" dirty="0">
              <a:latin typeface="Calibri" panose="020F0502020204030204" pitchFamily="34" charset="0"/>
              <a:ea typeface="Cambria" panose="02040503050406030204" pitchFamily="18" charset="0"/>
              <a:cs typeface="Calibri" panose="020F0502020204030204" pitchFamily="34" charset="0"/>
            </a:endParaRPr>
          </a:p>
          <a:p>
            <a:pPr marL="342900" indent="-342900">
              <a:buFont typeface="Arial" panose="020B0604020202020204" pitchFamily="34" charset="0"/>
              <a:buChar char="•"/>
            </a:pPr>
            <a:r>
              <a:rPr lang="en-US" sz="2400" dirty="0">
                <a:effectLst/>
                <a:latin typeface="Calibri" panose="020F0502020204030204" pitchFamily="34" charset="0"/>
                <a:ea typeface="Cambria" panose="02040503050406030204" pitchFamily="18" charset="0"/>
                <a:cs typeface="Calibri" panose="020F0502020204030204" pitchFamily="34" charset="0"/>
              </a:rPr>
              <a:t>Nitrogen occurs in many additional forms in terrestrial and aquatic environments. “</a:t>
            </a:r>
            <a:r>
              <a:rPr lang="en-US" sz="2400" b="1" i="1" dirty="0">
                <a:solidFill>
                  <a:srgbClr val="C00000"/>
                </a:solidFill>
                <a:effectLst/>
                <a:latin typeface="Calibri" panose="020F0502020204030204" pitchFamily="34" charset="0"/>
                <a:ea typeface="Cambria" panose="02040503050406030204" pitchFamily="18" charset="0"/>
                <a:cs typeface="Calibri" panose="020F0502020204030204" pitchFamily="34" charset="0"/>
              </a:rPr>
              <a:t>Organic nitrogen</a:t>
            </a:r>
            <a:r>
              <a:rPr lang="en-US" sz="2400" dirty="0">
                <a:effectLst/>
                <a:latin typeface="Calibri" panose="020F0502020204030204" pitchFamily="34" charset="0"/>
                <a:ea typeface="Cambria" panose="02040503050406030204" pitchFamily="18" charset="0"/>
                <a:cs typeface="Calibri" panose="020F0502020204030204" pitchFamily="34" charset="0"/>
              </a:rPr>
              <a:t>” refers to</a:t>
            </a:r>
            <a:r>
              <a:rPr lang="en-US" sz="2400" spc="125"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the</a:t>
            </a:r>
            <a:r>
              <a:rPr lang="en-US" sz="2400" spc="125"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great</a:t>
            </a:r>
            <a:r>
              <a:rPr lang="en-US" sz="2400" spc="125"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variety</a:t>
            </a:r>
            <a:r>
              <a:rPr lang="en-US" sz="2400" spc="125"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of</a:t>
            </a:r>
            <a:r>
              <a:rPr lang="en-US" sz="2400" spc="125"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nitrogen-containing</a:t>
            </a:r>
            <a:r>
              <a:rPr lang="en-US" sz="2400" spc="125"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molecules</a:t>
            </a:r>
            <a:r>
              <a:rPr lang="en-US" sz="2400" spc="125"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in</a:t>
            </a:r>
            <a:r>
              <a:rPr lang="en-US" sz="2400" spc="125"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living</a:t>
            </a:r>
            <a:r>
              <a:rPr lang="en-US" sz="2400" spc="135"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and</a:t>
            </a:r>
            <a:r>
              <a:rPr lang="en-US" sz="2400" spc="125"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dead</a:t>
            </a:r>
            <a:r>
              <a:rPr lang="en-US" sz="2400" spc="125" dirty="0">
                <a:effectLst/>
                <a:latin typeface="Calibri" panose="020F0502020204030204" pitchFamily="34" charset="0"/>
                <a:ea typeface="Cambria" panose="02040503050406030204" pitchFamily="18" charset="0"/>
                <a:cs typeface="Calibri" panose="020F0502020204030204" pitchFamily="34" charset="0"/>
              </a:rPr>
              <a:t> </a:t>
            </a:r>
            <a:r>
              <a:rPr lang="en-US" sz="2400" dirty="0">
                <a:effectLst/>
                <a:latin typeface="Calibri" panose="020F0502020204030204" pitchFamily="34" charset="0"/>
                <a:ea typeface="Cambria" panose="02040503050406030204" pitchFamily="18" charset="0"/>
                <a:cs typeface="Calibri" panose="020F0502020204030204" pitchFamily="34" charset="0"/>
              </a:rPr>
              <a:t>biomass.</a:t>
            </a:r>
            <a:endParaRPr lang="en-US" sz="2400" dirty="0">
              <a:latin typeface="Calibri" panose="020F0502020204030204" pitchFamily="34" charset="0"/>
              <a:ea typeface="Cambria" panose="02040503050406030204" pitchFamily="18" charset="0"/>
              <a:cs typeface="Calibri" panose="020F0502020204030204" pitchFamily="34" charset="0"/>
            </a:endParaRP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5075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8C06D-6929-25B6-D76B-0E5A44944C09}"/>
              </a:ext>
            </a:extLst>
          </p:cNvPr>
          <p:cNvSpPr>
            <a:spLocks noGrp="1"/>
          </p:cNvSpPr>
          <p:nvPr>
            <p:ph idx="1"/>
          </p:nvPr>
        </p:nvSpPr>
        <p:spPr>
          <a:xfrm>
            <a:off x="302716" y="999980"/>
            <a:ext cx="11274768" cy="5604669"/>
          </a:xfrm>
        </p:spPr>
        <p:txBody>
          <a:bodyPr>
            <a:normAutofit/>
          </a:bodyPr>
          <a:lstStyle/>
          <a:p>
            <a:r>
              <a:rPr lang="en-US" sz="2400" dirty="0">
                <a:effectLst/>
                <a:ea typeface="Cambria" panose="02040503050406030204" pitchFamily="18" charset="0"/>
                <a:cs typeface="Calibri" panose="020F0502020204030204" pitchFamily="34" charset="0"/>
              </a:rPr>
              <a:t>Biological </a:t>
            </a:r>
            <a:r>
              <a:rPr lang="en-US" sz="2400" b="1" i="1" dirty="0">
                <a:solidFill>
                  <a:srgbClr val="C00000"/>
                </a:solidFill>
                <a:effectLst/>
                <a:ea typeface="Cambria" panose="02040503050406030204" pitchFamily="18" charset="0"/>
                <a:cs typeface="Calibri" panose="020F0502020204030204" pitchFamily="34" charset="0"/>
              </a:rPr>
              <a:t>nitrogen fixation </a:t>
            </a:r>
            <a:r>
              <a:rPr lang="en-US" sz="2400" dirty="0">
                <a:effectLst/>
                <a:ea typeface="Cambria" panose="02040503050406030204" pitchFamily="18" charset="0"/>
                <a:cs typeface="Calibri" panose="020F0502020204030204" pitchFamily="34" charset="0"/>
              </a:rPr>
              <a:t>is a critical process – most ecosystems depend on it to provide the nitrogen that sustains their primary productivity. </a:t>
            </a:r>
          </a:p>
          <a:p>
            <a:endParaRPr lang="en-US" sz="2400" dirty="0">
              <a:ea typeface="Cambria" panose="02040503050406030204" pitchFamily="18" charset="0"/>
              <a:cs typeface="Calibri" panose="020F0502020204030204" pitchFamily="34" charset="0"/>
            </a:endParaRPr>
          </a:p>
          <a:p>
            <a:r>
              <a:rPr lang="en-US" sz="2400" dirty="0">
                <a:effectLst/>
                <a:ea typeface="Cambria" panose="02040503050406030204" pitchFamily="18" charset="0"/>
                <a:cs typeface="Calibri" panose="020F0502020204030204" pitchFamily="34" charset="0"/>
              </a:rPr>
              <a:t>The best known of the </a:t>
            </a:r>
            <a:r>
              <a:rPr lang="en-US" sz="2400" b="1" dirty="0">
                <a:solidFill>
                  <a:srgbClr val="C00000"/>
                </a:solidFill>
                <a:effectLst/>
                <a:ea typeface="Cambria" panose="02040503050406030204" pitchFamily="18" charset="0"/>
                <a:cs typeface="Calibri" panose="020F0502020204030204" pitchFamily="34" charset="0"/>
              </a:rPr>
              <a:t>N</a:t>
            </a:r>
            <a:r>
              <a:rPr lang="en-US" sz="2400" b="1" baseline="-25000" dirty="0">
                <a:solidFill>
                  <a:srgbClr val="C00000"/>
                </a:solidFill>
                <a:effectLst/>
                <a:ea typeface="Cambria" panose="02040503050406030204" pitchFamily="18" charset="0"/>
                <a:cs typeface="Calibri" panose="020F0502020204030204" pitchFamily="34" charset="0"/>
              </a:rPr>
              <a:t>2</a:t>
            </a:r>
            <a:r>
              <a:rPr lang="en-US" sz="2400" b="1" dirty="0">
                <a:solidFill>
                  <a:srgbClr val="C00000"/>
                </a:solidFill>
                <a:effectLst/>
                <a:ea typeface="Cambria" panose="02040503050406030204" pitchFamily="18" charset="0"/>
                <a:cs typeface="Calibri" panose="020F0502020204030204" pitchFamily="34" charset="0"/>
              </a:rPr>
              <a:t>-fixing microorganisms </a:t>
            </a:r>
            <a:r>
              <a:rPr lang="en-US" sz="2400" dirty="0">
                <a:effectLst/>
                <a:ea typeface="Cambria" panose="02040503050406030204" pitchFamily="18" charset="0"/>
                <a:cs typeface="Calibri" panose="020F0502020204030204" pitchFamily="34" charset="0"/>
              </a:rPr>
              <a:t>are bacteria called Rhizobium, which live in specialized nodules on the roots of leguminous plants, such as peas and beans. </a:t>
            </a:r>
          </a:p>
          <a:p>
            <a:endParaRPr lang="en-US" sz="2400" dirty="0">
              <a:ea typeface="Cambria" panose="02040503050406030204" pitchFamily="18" charset="0"/>
              <a:cs typeface="Calibri" panose="020F0502020204030204" pitchFamily="34" charset="0"/>
            </a:endParaRPr>
          </a:p>
          <a:p>
            <a:r>
              <a:rPr lang="en-US" sz="2400" dirty="0">
                <a:effectLst/>
                <a:ea typeface="Cambria" panose="02040503050406030204" pitchFamily="18" charset="0"/>
                <a:cs typeface="Cambria" panose="02040503050406030204" pitchFamily="18" charset="0"/>
              </a:rPr>
              <a:t> </a:t>
            </a:r>
            <a:r>
              <a:rPr lang="en-US" sz="2400" b="1" dirty="0">
                <a:solidFill>
                  <a:srgbClr val="C00000"/>
                </a:solidFill>
                <a:effectLst/>
                <a:ea typeface="Cambria" panose="02040503050406030204" pitchFamily="18" charset="0"/>
                <a:cs typeface="Calibri" panose="020F0502020204030204" pitchFamily="34" charset="0"/>
              </a:rPr>
              <a:t>Nitrification</a:t>
            </a:r>
            <a:r>
              <a:rPr lang="en-US" sz="2400" spc="-15"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is</a:t>
            </a:r>
            <a:r>
              <a:rPr lang="en-US" sz="2400" spc="-15"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the</a:t>
            </a:r>
            <a:r>
              <a:rPr lang="en-US" sz="2400" spc="-15"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process</a:t>
            </a:r>
            <a:r>
              <a:rPr lang="en-US" sz="2400" spc="-15"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by</a:t>
            </a:r>
            <a:r>
              <a:rPr lang="en-US" sz="2400" spc="-15"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which</a:t>
            </a:r>
            <a:r>
              <a:rPr lang="en-US" sz="2400" spc="-15"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nitrate</a:t>
            </a:r>
            <a:r>
              <a:rPr lang="en-US" sz="2400" spc="-15"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is</a:t>
            </a:r>
            <a:r>
              <a:rPr lang="en-US" sz="2400" spc="-15"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synthesized</a:t>
            </a:r>
            <a:r>
              <a:rPr lang="en-US" sz="2400" spc="-15"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from</a:t>
            </a:r>
            <a:r>
              <a:rPr lang="en-US" sz="2400" spc="-15"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ammonium.</a:t>
            </a:r>
            <a:r>
              <a:rPr lang="en-US" sz="2400" spc="-15"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The</a:t>
            </a:r>
            <a:r>
              <a:rPr lang="en-US" sz="2400" spc="-15"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initial</a:t>
            </a:r>
            <a:r>
              <a:rPr lang="en-US" sz="2400" spc="-15"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step</a:t>
            </a:r>
            <a:r>
              <a:rPr lang="en-US" sz="2400" spc="-15"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is</a:t>
            </a:r>
            <a:r>
              <a:rPr lang="en-US" sz="2400" spc="-15"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the</a:t>
            </a:r>
            <a:r>
              <a:rPr lang="en-US" sz="2400" spc="-15"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conversion of</a:t>
            </a:r>
            <a:r>
              <a:rPr lang="en-US" sz="2400" spc="-15"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NH</a:t>
            </a:r>
            <a:r>
              <a:rPr lang="en-US" sz="2400" baseline="-25000" dirty="0">
                <a:effectLst/>
                <a:ea typeface="Cambria" panose="02040503050406030204" pitchFamily="18" charset="0"/>
                <a:cs typeface="Calibri" panose="020F0502020204030204" pitchFamily="34" charset="0"/>
              </a:rPr>
              <a:t>4</a:t>
            </a:r>
            <a:r>
              <a:rPr lang="en-US" sz="2400" spc="-15" baseline="-25000" dirty="0">
                <a:effectLst/>
                <a:ea typeface="Cambria" panose="02040503050406030204" pitchFamily="18" charset="0"/>
                <a:cs typeface="Calibri" panose="020F0502020204030204" pitchFamily="34" charset="0"/>
              </a:rPr>
              <a:t> </a:t>
            </a:r>
            <a:r>
              <a:rPr lang="en-US" sz="2400" spc="-15" baseline="30000"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to</a:t>
            </a:r>
            <a:r>
              <a:rPr lang="en-US" sz="2400" spc="-15"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nitrite</a:t>
            </a:r>
            <a:r>
              <a:rPr lang="en-US" sz="2400" spc="-15"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(NO</a:t>
            </a:r>
            <a:r>
              <a:rPr lang="en-US" sz="2400" baseline="-25000" dirty="0">
                <a:effectLst/>
                <a:ea typeface="Cambria" panose="02040503050406030204" pitchFamily="18" charset="0"/>
                <a:cs typeface="Calibri" panose="020F0502020204030204" pitchFamily="34" charset="0"/>
              </a:rPr>
              <a:t>2</a:t>
            </a:r>
            <a:r>
              <a:rPr lang="en-US" sz="2400" baseline="30000" dirty="0">
                <a:effectLst/>
                <a:ea typeface="Cambria" panose="02040503050406030204" pitchFamily="18" charset="0"/>
                <a:cs typeface="Calibri" panose="020F0502020204030204" pitchFamily="34" charset="0"/>
              </a:rPr>
              <a:t>-</a:t>
            </a:r>
            <a:r>
              <a:rPr lang="en-US" sz="2400" dirty="0">
                <a:effectLst/>
                <a:ea typeface="Cambria" panose="02040503050406030204" pitchFamily="18" charset="0"/>
                <a:cs typeface="Calibri" panose="020F0502020204030204" pitchFamily="34" charset="0"/>
              </a:rPr>
              <a:t>),</a:t>
            </a:r>
            <a:r>
              <a:rPr lang="en-US" sz="2400" spc="-10"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a</a:t>
            </a:r>
            <a:r>
              <a:rPr lang="en-US" sz="2400" spc="-15"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function</a:t>
            </a:r>
            <a:r>
              <a:rPr lang="en-US" sz="2400" spc="-10"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carried</a:t>
            </a:r>
            <a:r>
              <a:rPr lang="en-US" sz="2400" spc="-15"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out</a:t>
            </a:r>
            <a:r>
              <a:rPr lang="en-US" sz="2400" spc="-10"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by</a:t>
            </a:r>
            <a:r>
              <a:rPr lang="en-US" sz="2400" spc="-15"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bacteria</a:t>
            </a:r>
            <a:r>
              <a:rPr lang="en-US" sz="2400" spc="-10"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known</a:t>
            </a:r>
            <a:r>
              <a:rPr lang="en-US" sz="2400" spc="-10"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as</a:t>
            </a:r>
            <a:r>
              <a:rPr lang="en-US" sz="2400" spc="-15" dirty="0">
                <a:effectLst/>
                <a:ea typeface="Cambria" panose="02040503050406030204" pitchFamily="18" charset="0"/>
                <a:cs typeface="Calibri" panose="020F0502020204030204" pitchFamily="34" charset="0"/>
              </a:rPr>
              <a:t> </a:t>
            </a:r>
            <a:r>
              <a:rPr lang="en-US" sz="2400" dirty="0">
                <a:effectLst/>
                <a:ea typeface="Cambria" panose="02040503050406030204" pitchFamily="18" charset="0"/>
                <a:cs typeface="Calibri" panose="020F0502020204030204" pitchFamily="34" charset="0"/>
              </a:rPr>
              <a:t>Nitrosomonas.</a:t>
            </a:r>
            <a:r>
              <a:rPr lang="en-US" sz="2400" spc="-5" dirty="0">
                <a:effectLst/>
                <a:ea typeface="Cambria" panose="02040503050406030204" pitchFamily="18" charset="0"/>
                <a:cs typeface="Calibri" panose="020F0502020204030204" pitchFamily="34" charset="0"/>
              </a:rPr>
              <a:t> </a:t>
            </a:r>
          </a:p>
          <a:p>
            <a:endParaRPr lang="en-US" sz="2400" spc="-5" dirty="0">
              <a:ea typeface="Cambria" panose="02040503050406030204" pitchFamily="18" charset="0"/>
              <a:cs typeface="Calibri" panose="020F0502020204030204" pitchFamily="34" charset="0"/>
            </a:endParaRPr>
          </a:p>
          <a:p>
            <a:pPr>
              <a:buClr>
                <a:schemeClr val="tx1"/>
              </a:buClr>
            </a:pPr>
            <a:r>
              <a:rPr lang="en-US" sz="2400" b="1" dirty="0">
                <a:solidFill>
                  <a:srgbClr val="C00000"/>
                </a:solidFill>
                <a:effectLst/>
                <a:ea typeface="Cambria" panose="02040503050406030204" pitchFamily="18" charset="0"/>
                <a:cs typeface="Cambria" panose="02040503050406030204" pitchFamily="18" charset="0"/>
              </a:rPr>
              <a:t>Denitrification</a:t>
            </a:r>
            <a:r>
              <a:rPr lang="en-US" sz="2400" dirty="0">
                <a:effectLst/>
                <a:ea typeface="Cambria" panose="02040503050406030204" pitchFamily="18" charset="0"/>
                <a:cs typeface="Cambria" panose="02040503050406030204" pitchFamily="18" charset="0"/>
              </a:rPr>
              <a:t> occurs under anaerobic conditions, and its</a:t>
            </a:r>
            <a:r>
              <a:rPr lang="en-US" sz="2400" spc="11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rate</a:t>
            </a:r>
            <a:r>
              <a:rPr lang="en-US" sz="2400" spc="11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is</a:t>
            </a:r>
            <a:r>
              <a:rPr lang="en-US" sz="2400" spc="12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greatest</a:t>
            </a:r>
            <a:r>
              <a:rPr lang="en-US" sz="2400" spc="12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when</a:t>
            </a:r>
            <a:r>
              <a:rPr lang="en-US" sz="2400" spc="12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there</a:t>
            </a:r>
            <a:r>
              <a:rPr lang="en-US" sz="2400" spc="11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is</a:t>
            </a:r>
            <a:r>
              <a:rPr lang="en-US" sz="2400" spc="12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a</a:t>
            </a:r>
            <a:r>
              <a:rPr lang="en-US" sz="2400" spc="11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large</a:t>
            </a:r>
            <a:r>
              <a:rPr lang="en-US" sz="2400" spc="11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concentration</a:t>
            </a:r>
            <a:r>
              <a:rPr lang="en-US" sz="2400" spc="12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of</a:t>
            </a:r>
            <a:r>
              <a:rPr lang="en-US" sz="2400" spc="11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nitrate,</a:t>
            </a:r>
            <a:r>
              <a:rPr lang="en-US" sz="2400" spc="11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for</a:t>
            </a:r>
            <a:r>
              <a:rPr lang="en-US" sz="2400" spc="12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example</a:t>
            </a:r>
            <a:r>
              <a:rPr lang="en-US" sz="2400" spc="12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in</a:t>
            </a:r>
            <a:r>
              <a:rPr lang="en-US" sz="2400" spc="120"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fertilized</a:t>
            </a:r>
            <a:r>
              <a:rPr lang="en-US" sz="2400" spc="11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agricultural</a:t>
            </a:r>
            <a:r>
              <a:rPr lang="en-US" sz="2400" spc="115" dirty="0">
                <a:effectLst/>
                <a:ea typeface="Cambria" panose="02040503050406030204" pitchFamily="18" charset="0"/>
                <a:cs typeface="Cambria" panose="02040503050406030204" pitchFamily="18" charset="0"/>
              </a:rPr>
              <a:t> </a:t>
            </a:r>
            <a:r>
              <a:rPr lang="en-US" sz="2400" dirty="0">
                <a:effectLst/>
                <a:ea typeface="Cambria" panose="02040503050406030204" pitchFamily="18" charset="0"/>
                <a:cs typeface="Cambria" panose="02040503050406030204" pitchFamily="18" charset="0"/>
              </a:rPr>
              <a:t>land that is temporarily flooded. </a:t>
            </a:r>
            <a:endParaRPr lang="en-US" sz="2400" dirty="0">
              <a:effectLst/>
              <a:ea typeface="Cambria" panose="02040503050406030204" pitchFamily="18" charset="0"/>
              <a:cs typeface="Calibri" panose="020F0502020204030204" pitchFamily="34" charset="0"/>
            </a:endParaRPr>
          </a:p>
          <a:p>
            <a:endParaRPr lang="en-US" sz="2400" dirty="0">
              <a:ea typeface="Cambria" panose="02040503050406030204" pitchFamily="18"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3E6E2D6-3A2C-12CC-60E7-35D2747BD071}"/>
              </a:ext>
            </a:extLst>
          </p:cNvPr>
          <p:cNvSpPr txBox="1"/>
          <p:nvPr/>
        </p:nvSpPr>
        <p:spPr>
          <a:xfrm>
            <a:off x="0" y="144610"/>
            <a:ext cx="6909244" cy="707886"/>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rPr>
              <a:t>The Nitrogen Cycle </a:t>
            </a:r>
            <a:r>
              <a:rPr lang="en-US" sz="3600" dirty="0">
                <a:effectLst>
                  <a:outerShdw blurRad="38100" dist="38100" dir="2700000" algn="tl">
                    <a:srgbClr val="000000">
                      <a:alpha val="43137"/>
                    </a:srgbClr>
                  </a:outerShdw>
                </a:effectLst>
              </a:rPr>
              <a:t>Processes</a:t>
            </a:r>
          </a:p>
        </p:txBody>
      </p:sp>
    </p:spTree>
    <p:extLst>
      <p:ext uri="{BB962C8B-B14F-4D97-AF65-F5344CB8AC3E}">
        <p14:creationId xmlns:p14="http://schemas.microsoft.com/office/powerpoint/2010/main" val="2288768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2D253B-BE4C-8C31-60DE-DA9F114195CA}"/>
              </a:ext>
            </a:extLst>
          </p:cNvPr>
          <p:cNvSpPr txBox="1"/>
          <p:nvPr/>
        </p:nvSpPr>
        <p:spPr>
          <a:xfrm>
            <a:off x="206477" y="252196"/>
            <a:ext cx="5084331" cy="707886"/>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rPr>
              <a:t>The Phosphorus Cycle</a:t>
            </a:r>
          </a:p>
        </p:txBody>
      </p:sp>
      <p:pic>
        <p:nvPicPr>
          <p:cNvPr id="6" name="Picture 5">
            <a:extLst>
              <a:ext uri="{FF2B5EF4-FFF2-40B4-BE49-F238E27FC236}">
                <a16:creationId xmlns:a16="http://schemas.microsoft.com/office/drawing/2014/main" id="{C6B60A11-AE1D-C406-0688-9EF7A0543F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792" y="1117179"/>
            <a:ext cx="4898016" cy="4623642"/>
          </a:xfrm>
          <a:prstGeom prst="rect">
            <a:avLst/>
          </a:prstGeom>
          <a:noFill/>
          <a:ln>
            <a:noFill/>
          </a:ln>
        </p:spPr>
      </p:pic>
      <p:sp>
        <p:nvSpPr>
          <p:cNvPr id="8" name="TextBox 7">
            <a:extLst>
              <a:ext uri="{FF2B5EF4-FFF2-40B4-BE49-F238E27FC236}">
                <a16:creationId xmlns:a16="http://schemas.microsoft.com/office/drawing/2014/main" id="{EF091964-6D96-E9E6-4F6E-9318D628B544}"/>
              </a:ext>
            </a:extLst>
          </p:cNvPr>
          <p:cNvSpPr txBox="1"/>
          <p:nvPr/>
        </p:nvSpPr>
        <p:spPr>
          <a:xfrm>
            <a:off x="392791" y="5901616"/>
            <a:ext cx="4898015" cy="646331"/>
          </a:xfrm>
          <a:prstGeom prst="rect">
            <a:avLst/>
          </a:prstGeom>
          <a:noFill/>
        </p:spPr>
        <p:txBody>
          <a:bodyPr wrap="square">
            <a:spAutoFit/>
          </a:bodyPr>
          <a:lstStyle/>
          <a:p>
            <a:r>
              <a:rPr lang="en-US" sz="1800" dirty="0">
                <a:effectLst/>
                <a:latin typeface="Calibri" panose="020F0502020204030204" pitchFamily="34" charset="0"/>
                <a:ea typeface="Cambria" panose="02040503050406030204" pitchFamily="18" charset="0"/>
                <a:cs typeface="Calibri" panose="020F0502020204030204" pitchFamily="34" charset="0"/>
              </a:rPr>
              <a:t>Figure 7.8.  The Phosphorus Cycle. Source: Wikipedia.</a:t>
            </a:r>
            <a:endParaRPr lang="en-US"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C3CE162-CB59-9880-3529-5F5BB570FCF2}"/>
              </a:ext>
            </a:extLst>
          </p:cNvPr>
          <p:cNvSpPr txBox="1"/>
          <p:nvPr/>
        </p:nvSpPr>
        <p:spPr>
          <a:xfrm>
            <a:off x="5442653" y="606139"/>
            <a:ext cx="6356555" cy="5755422"/>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n-US" sz="2300" b="1" dirty="0">
                <a:solidFill>
                  <a:schemeClr val="accent2">
                    <a:lumMod val="75000"/>
                  </a:schemeClr>
                </a:solidFill>
                <a:effectLst/>
                <a:latin typeface="Calibri" panose="020F0502020204030204" pitchFamily="34" charset="0"/>
                <a:ea typeface="Cambria" panose="02040503050406030204" pitchFamily="18" charset="0"/>
                <a:cs typeface="Calibri" panose="020F0502020204030204" pitchFamily="34" charset="0"/>
              </a:rPr>
              <a:t>Phosphorus</a:t>
            </a:r>
            <a:r>
              <a:rPr lang="en-US" sz="2300" dirty="0">
                <a:solidFill>
                  <a:schemeClr val="accent2">
                    <a:lumMod val="75000"/>
                  </a:schemeClr>
                </a:solidFill>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is a key constituent of many biochemicals, including fats and lipids, nucleic acids such as the genetic</a:t>
            </a:r>
            <a:r>
              <a:rPr lang="en-US" sz="2300" spc="-10"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materials</a:t>
            </a:r>
            <a:r>
              <a:rPr lang="en-US" sz="2300" spc="-10"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DNA</a:t>
            </a:r>
            <a:r>
              <a:rPr lang="en-US" sz="2300" spc="-10"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and</a:t>
            </a:r>
            <a:r>
              <a:rPr lang="en-US" sz="2300" spc="-10"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RNA,</a:t>
            </a:r>
            <a:r>
              <a:rPr lang="en-US" sz="2300" spc="-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and</a:t>
            </a:r>
            <a:r>
              <a:rPr lang="en-US" sz="2300" spc="-10"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energy-carrying</a:t>
            </a:r>
            <a:r>
              <a:rPr lang="en-US" sz="2300" spc="-10"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molecules</a:t>
            </a:r>
            <a:r>
              <a:rPr lang="en-US" sz="2300" spc="-10"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such</a:t>
            </a:r>
            <a:r>
              <a:rPr lang="en-US" sz="2300" spc="-10"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as</a:t>
            </a:r>
            <a:r>
              <a:rPr lang="en-US" sz="2300" spc="-10"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ATP.</a:t>
            </a:r>
            <a:r>
              <a:rPr lang="en-US" sz="2300" spc="-10" dirty="0">
                <a:effectLst/>
                <a:latin typeface="Calibri" panose="020F0502020204030204" pitchFamily="34" charset="0"/>
                <a:ea typeface="Cambria" panose="02040503050406030204" pitchFamily="18" charset="0"/>
                <a:cs typeface="Calibri" panose="020F0502020204030204" pitchFamily="34" charset="0"/>
              </a:rPr>
              <a:t> </a:t>
            </a:r>
          </a:p>
          <a:p>
            <a:pPr marL="342900" indent="-342900">
              <a:buClr>
                <a:schemeClr val="tx1"/>
              </a:buClr>
              <a:buFont typeface="Arial" panose="020B0604020202020204" pitchFamily="34" charset="0"/>
              <a:buChar char="•"/>
            </a:pPr>
            <a:endParaRPr lang="en-US" sz="2300" spc="-10" dirty="0">
              <a:latin typeface="Calibri" panose="020F0502020204030204" pitchFamily="34" charset="0"/>
              <a:ea typeface="Cambria" panose="02040503050406030204" pitchFamily="18" charset="0"/>
              <a:cs typeface="Calibri" panose="020F0502020204030204" pitchFamily="34" charset="0"/>
            </a:endParaRPr>
          </a:p>
          <a:p>
            <a:pPr marL="342900" indent="-342900">
              <a:buClr>
                <a:schemeClr val="tx1"/>
              </a:buClr>
              <a:buFont typeface="Arial" panose="020B0604020202020204" pitchFamily="34" charset="0"/>
              <a:buChar char="•"/>
            </a:pPr>
            <a:r>
              <a:rPr lang="en-US" sz="2300" dirty="0">
                <a:effectLst/>
                <a:latin typeface="Calibri" panose="020F0502020204030204" pitchFamily="34" charset="0"/>
                <a:ea typeface="Cambria" panose="02040503050406030204" pitchFamily="18" charset="0"/>
                <a:cs typeface="Calibri" panose="020F0502020204030204" pitchFamily="34" charset="0"/>
              </a:rPr>
              <a:t>Soil</a:t>
            </a:r>
            <a:r>
              <a:rPr lang="en-US" sz="2300" spc="10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is</a:t>
            </a:r>
            <a:r>
              <a:rPr lang="en-US" sz="2300" spc="10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the</a:t>
            </a:r>
            <a:r>
              <a:rPr lang="en-US" sz="2300" spc="10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principal</a:t>
            </a:r>
            <a:r>
              <a:rPr lang="en-US" sz="2300" spc="10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source</a:t>
            </a:r>
            <a:r>
              <a:rPr lang="en-US" sz="2300" spc="10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of</a:t>
            </a:r>
            <a:r>
              <a:rPr lang="en-US" sz="2300" spc="10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phosphorus</a:t>
            </a:r>
            <a:r>
              <a:rPr lang="en-US" sz="2300" spc="110"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uptake</a:t>
            </a:r>
            <a:r>
              <a:rPr lang="en-US" sz="2300" spc="10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for</a:t>
            </a:r>
            <a:r>
              <a:rPr lang="en-US" sz="2300" spc="10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terrestrial</a:t>
            </a:r>
            <a:r>
              <a:rPr lang="en-US" sz="2300" spc="110"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vegetation.</a:t>
            </a:r>
            <a:r>
              <a:rPr lang="en-US" sz="2300" spc="10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The</a:t>
            </a:r>
            <a:r>
              <a:rPr lang="en-US" sz="2300" spc="100" dirty="0">
                <a:effectLst/>
                <a:latin typeface="Calibri" panose="020F0502020204030204" pitchFamily="34" charset="0"/>
                <a:ea typeface="Cambria" panose="02040503050406030204" pitchFamily="18" charset="0"/>
                <a:cs typeface="Calibri" panose="020F0502020204030204" pitchFamily="34" charset="0"/>
              </a:rPr>
              <a:t> </a:t>
            </a:r>
            <a:r>
              <a:rPr lang="en-US" sz="2300" b="1" dirty="0">
                <a:solidFill>
                  <a:schemeClr val="accent2">
                    <a:lumMod val="75000"/>
                  </a:schemeClr>
                </a:solidFill>
                <a:effectLst/>
                <a:latin typeface="Calibri" panose="020F0502020204030204" pitchFamily="34" charset="0"/>
                <a:ea typeface="Cambria" panose="02040503050406030204" pitchFamily="18" charset="0"/>
                <a:cs typeface="Calibri" panose="020F0502020204030204" pitchFamily="34" charset="0"/>
              </a:rPr>
              <a:t>phosphate</a:t>
            </a:r>
            <a:r>
              <a:rPr lang="en-US" sz="2300" b="1" spc="105" dirty="0">
                <a:solidFill>
                  <a:schemeClr val="accent2">
                    <a:lumMod val="75000"/>
                  </a:schemeClr>
                </a:solidFill>
                <a:effectLst/>
                <a:latin typeface="Calibri" panose="020F0502020204030204" pitchFamily="34" charset="0"/>
                <a:ea typeface="Cambria" panose="02040503050406030204" pitchFamily="18" charset="0"/>
                <a:cs typeface="Calibri" panose="020F0502020204030204" pitchFamily="34" charset="0"/>
              </a:rPr>
              <a:t> </a:t>
            </a:r>
            <a:r>
              <a:rPr lang="en-US" sz="2300" b="1" dirty="0">
                <a:solidFill>
                  <a:schemeClr val="accent2">
                    <a:lumMod val="75000"/>
                  </a:schemeClr>
                </a:solidFill>
                <a:effectLst/>
                <a:latin typeface="Calibri" panose="020F0502020204030204" pitchFamily="34" charset="0"/>
                <a:ea typeface="Cambria" panose="02040503050406030204" pitchFamily="18" charset="0"/>
                <a:cs typeface="Calibri" panose="020F0502020204030204" pitchFamily="34" charset="0"/>
              </a:rPr>
              <a:t>ion</a:t>
            </a:r>
            <a:r>
              <a:rPr lang="en-US" sz="2300" b="1" spc="110" dirty="0">
                <a:solidFill>
                  <a:schemeClr val="accent2">
                    <a:lumMod val="75000"/>
                  </a:schemeClr>
                </a:solidFill>
                <a:effectLst/>
                <a:latin typeface="Calibri" panose="020F0502020204030204" pitchFamily="34" charset="0"/>
                <a:ea typeface="Cambria" panose="02040503050406030204" pitchFamily="18" charset="0"/>
                <a:cs typeface="Calibri" panose="020F0502020204030204" pitchFamily="34" charset="0"/>
              </a:rPr>
              <a:t> </a:t>
            </a:r>
            <a:r>
              <a:rPr lang="en-US" sz="2300" b="1" dirty="0">
                <a:solidFill>
                  <a:schemeClr val="accent2">
                    <a:lumMod val="75000"/>
                  </a:schemeClr>
                </a:solidFill>
                <a:effectLst/>
                <a:latin typeface="Calibri" panose="020F0502020204030204" pitchFamily="34" charset="0"/>
                <a:ea typeface="Cambria" panose="02040503050406030204" pitchFamily="18" charset="0"/>
                <a:cs typeface="Calibri" panose="020F0502020204030204" pitchFamily="34" charset="0"/>
              </a:rPr>
              <a:t>(PO</a:t>
            </a:r>
            <a:r>
              <a:rPr lang="en-US" sz="2300" b="1" baseline="-25000" dirty="0">
                <a:solidFill>
                  <a:schemeClr val="accent2">
                    <a:lumMod val="75000"/>
                  </a:schemeClr>
                </a:solidFill>
                <a:effectLst/>
                <a:latin typeface="Calibri" panose="020F0502020204030204" pitchFamily="34" charset="0"/>
                <a:ea typeface="Cambria" panose="02040503050406030204" pitchFamily="18" charset="0"/>
                <a:cs typeface="Calibri" panose="020F0502020204030204" pitchFamily="34" charset="0"/>
              </a:rPr>
              <a:t>4</a:t>
            </a:r>
            <a:r>
              <a:rPr lang="en-US" sz="2300" b="1" baseline="30000" dirty="0">
                <a:solidFill>
                  <a:schemeClr val="accent2">
                    <a:lumMod val="75000"/>
                  </a:schemeClr>
                </a:solidFill>
                <a:effectLst/>
                <a:latin typeface="Calibri" panose="020F0502020204030204" pitchFamily="34" charset="0"/>
                <a:ea typeface="Cambria" panose="02040503050406030204" pitchFamily="18" charset="0"/>
                <a:cs typeface="Calibri" panose="020F0502020204030204" pitchFamily="34" charset="0"/>
              </a:rPr>
              <a:t>3 -</a:t>
            </a:r>
            <a:r>
              <a:rPr lang="en-US" sz="2300" b="1" dirty="0">
                <a:solidFill>
                  <a:schemeClr val="accent2">
                    <a:lumMod val="75000"/>
                  </a:schemeClr>
                </a:solidFill>
                <a:effectLst/>
                <a:latin typeface="Calibri" panose="020F0502020204030204" pitchFamily="34" charset="0"/>
                <a:ea typeface="Cambria" panose="02040503050406030204" pitchFamily="18" charset="0"/>
                <a:cs typeface="Calibri" panose="020F0502020204030204" pitchFamily="34" charset="0"/>
              </a:rPr>
              <a:t>) </a:t>
            </a:r>
            <a:r>
              <a:rPr lang="en-US" sz="2300" spc="-25" dirty="0">
                <a:effectLst/>
                <a:latin typeface="Calibri" panose="020F0502020204030204" pitchFamily="34" charset="0"/>
                <a:ea typeface="Cambria" panose="02040503050406030204" pitchFamily="18" charset="0"/>
                <a:cs typeface="Calibri" panose="020F0502020204030204" pitchFamily="34" charset="0"/>
              </a:rPr>
              <a:t>is </a:t>
            </a:r>
            <a:r>
              <a:rPr lang="en-US" sz="2300" dirty="0">
                <a:effectLst/>
                <a:latin typeface="Calibri" panose="020F0502020204030204" pitchFamily="34" charset="0"/>
                <a:ea typeface="Cambria" panose="02040503050406030204" pitchFamily="18" charset="0"/>
                <a:cs typeface="Calibri" panose="020F0502020204030204" pitchFamily="34" charset="0"/>
              </a:rPr>
              <a:t>the most important form of plant-available phosphorus</a:t>
            </a:r>
            <a:r>
              <a:rPr lang="en-US" sz="2300" dirty="0">
                <a:effectLst/>
                <a:latin typeface="Cambria" panose="02040503050406030204" pitchFamily="18" charset="0"/>
                <a:ea typeface="Cambria" panose="02040503050406030204" pitchFamily="18" charset="0"/>
                <a:cs typeface="Cambria" panose="02040503050406030204" pitchFamily="18" charset="0"/>
              </a:rPr>
              <a:t>. </a:t>
            </a:r>
          </a:p>
          <a:p>
            <a:pPr marL="342900" indent="-342900">
              <a:buClr>
                <a:schemeClr val="tx1"/>
              </a:buClr>
              <a:buFont typeface="Arial" panose="020B0604020202020204" pitchFamily="34" charset="0"/>
              <a:buChar char="•"/>
            </a:pPr>
            <a:endParaRPr lang="en-US" sz="2300" dirty="0">
              <a:latin typeface="Cambria" panose="02040503050406030204" pitchFamily="18" charset="0"/>
              <a:ea typeface="Cambria" panose="02040503050406030204" pitchFamily="18" charset="0"/>
              <a:cs typeface="Calibri" panose="020F0502020204030204" pitchFamily="34" charset="0"/>
            </a:endParaRPr>
          </a:p>
          <a:p>
            <a:pPr marL="342900" indent="-342900">
              <a:buClr>
                <a:schemeClr val="tx1"/>
              </a:buClr>
              <a:buFont typeface="Arial" panose="020B0604020202020204" pitchFamily="34" charset="0"/>
              <a:buChar char="•"/>
            </a:pPr>
            <a:r>
              <a:rPr lang="en-US" sz="2300" b="1" i="1" spc="-10" dirty="0">
                <a:solidFill>
                  <a:schemeClr val="accent2">
                    <a:lumMod val="75000"/>
                  </a:schemeClr>
                </a:solidFill>
                <a:effectLst/>
                <a:latin typeface="Calibri" panose="020F0502020204030204" pitchFamily="34" charset="0"/>
                <a:ea typeface="Cambria" panose="02040503050406030204" pitchFamily="18" charset="0"/>
                <a:cs typeface="Calibri" panose="020F0502020204030204" pitchFamily="34" charset="0"/>
              </a:rPr>
              <a:t>Eutrophication</a:t>
            </a:r>
            <a:r>
              <a:rPr lang="en-US" sz="2300" spc="-10" dirty="0">
                <a:effectLst/>
                <a:latin typeface="Calibri" panose="020F0502020204030204" pitchFamily="34" charset="0"/>
                <a:ea typeface="Cambria" panose="02040503050406030204" pitchFamily="18" charset="0"/>
                <a:cs typeface="Calibri" panose="020F0502020204030204" pitchFamily="34" charset="0"/>
              </a:rPr>
              <a:t>, or an excessive productivity of waterbodies, is another environmental problem related </a:t>
            </a:r>
            <a:r>
              <a:rPr lang="en-US" sz="2300" dirty="0">
                <a:effectLst/>
                <a:latin typeface="Calibri" panose="020F0502020204030204" pitchFamily="34" charset="0"/>
                <a:ea typeface="Cambria" panose="02040503050406030204" pitchFamily="18" charset="0"/>
                <a:cs typeface="Calibri" panose="020F0502020204030204" pitchFamily="34" charset="0"/>
              </a:rPr>
              <a:t>to</a:t>
            </a:r>
            <a:r>
              <a:rPr lang="en-US" sz="2300" spc="9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an</a:t>
            </a:r>
            <a:r>
              <a:rPr lang="en-US" sz="2300" spc="9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excessive</a:t>
            </a:r>
            <a:r>
              <a:rPr lang="en-US" sz="2300" spc="9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supply</a:t>
            </a:r>
            <a:r>
              <a:rPr lang="en-US" sz="2300" spc="9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of</a:t>
            </a:r>
            <a:r>
              <a:rPr lang="en-US" sz="2300" spc="9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nutrients.</a:t>
            </a:r>
            <a:r>
              <a:rPr lang="en-US" sz="2300" spc="9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It</a:t>
            </a:r>
            <a:r>
              <a:rPr lang="en-US" sz="2300" spc="9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is</a:t>
            </a:r>
            <a:r>
              <a:rPr lang="en-US" sz="2300" spc="100"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most</a:t>
            </a:r>
            <a:r>
              <a:rPr lang="en-US" sz="2300" spc="9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often</a:t>
            </a:r>
            <a:r>
              <a:rPr lang="en-US" sz="2300" spc="9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caused</a:t>
            </a:r>
            <a:r>
              <a:rPr lang="en-US" sz="2300" spc="9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by</a:t>
            </a:r>
            <a:r>
              <a:rPr lang="en-US" sz="2300" spc="9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an</a:t>
            </a:r>
            <a:r>
              <a:rPr lang="en-US" sz="2300" spc="9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excess</a:t>
            </a:r>
            <a:r>
              <a:rPr lang="en-US" sz="2300" spc="100"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of</a:t>
            </a:r>
            <a:r>
              <a:rPr lang="en-US" sz="2300" spc="9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PO</a:t>
            </a:r>
            <a:r>
              <a:rPr lang="en-US" sz="2300" baseline="-25000" dirty="0">
                <a:effectLst/>
                <a:latin typeface="Calibri" panose="020F0502020204030204" pitchFamily="34" charset="0"/>
                <a:ea typeface="Cambria" panose="02040503050406030204" pitchFamily="18" charset="0"/>
                <a:cs typeface="Calibri" panose="020F0502020204030204" pitchFamily="34" charset="0"/>
              </a:rPr>
              <a:t>4</a:t>
            </a:r>
            <a:r>
              <a:rPr lang="en-US" sz="2300" baseline="30000" dirty="0">
                <a:effectLst/>
                <a:latin typeface="Calibri" panose="020F0502020204030204" pitchFamily="34" charset="0"/>
                <a:ea typeface="Cambria" panose="02040503050406030204" pitchFamily="18" charset="0"/>
                <a:cs typeface="Calibri" panose="020F0502020204030204" pitchFamily="34" charset="0"/>
              </a:rPr>
              <a:t>3–</a:t>
            </a:r>
            <a:r>
              <a:rPr lang="en-US" sz="2300" dirty="0">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usually</a:t>
            </a:r>
            <a:r>
              <a:rPr lang="en-US" sz="2300" spc="9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because</a:t>
            </a:r>
            <a:r>
              <a:rPr lang="en-US" sz="2300" spc="95"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of sewage</a:t>
            </a:r>
            <a:r>
              <a:rPr lang="en-US" sz="2300" spc="140"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dumping</a:t>
            </a:r>
            <a:r>
              <a:rPr lang="en-US" sz="2300" spc="140"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or</a:t>
            </a:r>
            <a:r>
              <a:rPr lang="en-US" sz="2300" spc="140"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runoff</a:t>
            </a:r>
            <a:r>
              <a:rPr lang="en-US" sz="2300" spc="140"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from</a:t>
            </a:r>
            <a:r>
              <a:rPr lang="en-US" sz="2300" spc="140"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fertilized</a:t>
            </a:r>
            <a:r>
              <a:rPr lang="en-US" sz="2300" spc="140"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agricultural</a:t>
            </a:r>
            <a:r>
              <a:rPr lang="en-US" sz="2300" spc="140" dirty="0">
                <a:effectLst/>
                <a:latin typeface="Calibri" panose="020F0502020204030204" pitchFamily="34" charset="0"/>
                <a:ea typeface="Cambria" panose="02040503050406030204" pitchFamily="18" charset="0"/>
                <a:cs typeface="Calibri" panose="020F0502020204030204" pitchFamily="34" charset="0"/>
              </a:rPr>
              <a:t> </a:t>
            </a:r>
            <a:r>
              <a:rPr lang="en-US" sz="2300" dirty="0">
                <a:effectLst/>
                <a:latin typeface="Calibri" panose="020F0502020204030204" pitchFamily="34" charset="0"/>
                <a:ea typeface="Cambria" panose="02040503050406030204" pitchFamily="18" charset="0"/>
                <a:cs typeface="Calibri" panose="020F0502020204030204" pitchFamily="34" charset="0"/>
              </a:rPr>
              <a:t>land.</a:t>
            </a:r>
            <a:r>
              <a:rPr lang="en-US" sz="2300" spc="140" dirty="0">
                <a:effectLst/>
                <a:latin typeface="Calibri" panose="020F0502020204030204" pitchFamily="34" charset="0"/>
                <a:ea typeface="Cambria" panose="02040503050406030204" pitchFamily="18" charset="0"/>
                <a:cs typeface="Calibri" panose="020F0502020204030204" pitchFamily="34" charset="0"/>
              </a:rPr>
              <a:t> </a:t>
            </a:r>
            <a:endParaRPr lang="en-US" sz="2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0970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3457</TotalTime>
  <Words>1396</Words>
  <Application>Microsoft Office PowerPoint</Application>
  <PresentationFormat>Widescreen</PresentationFormat>
  <Paragraphs>104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Cambria</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Waneene Dorsey</dc:creator>
  <cp:lastModifiedBy>Waneene Dorsey</cp:lastModifiedBy>
  <cp:revision>41</cp:revision>
  <dcterms:created xsi:type="dcterms:W3CDTF">2023-08-15T21:48:40Z</dcterms:created>
  <dcterms:modified xsi:type="dcterms:W3CDTF">2023-09-04T18:56:10Z</dcterms:modified>
</cp:coreProperties>
</file>