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9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6240-B62E-4035-B94B-DC68DA281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3CB28-5141-4D9B-91EA-FF0AA2133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BE06C-E37D-4A3A-9C02-BFB89366F6ED}"/>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5" name="Footer Placeholder 4">
            <a:extLst>
              <a:ext uri="{FF2B5EF4-FFF2-40B4-BE49-F238E27FC236}">
                <a16:creationId xmlns:a16="http://schemas.microsoft.com/office/drawing/2014/main" id="{E0BA1B52-0070-4BC1-B537-83A7D1EC3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8D83E-9B9C-49F6-95CE-AA694BBDDFC6}"/>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37486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C3E9-5333-4D19-88EC-3D3D30A14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B9725-EF2C-4997-9133-19AE7A68A4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BB0D-9878-4F2D-90C6-697749D7DD44}"/>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5" name="Footer Placeholder 4">
            <a:extLst>
              <a:ext uri="{FF2B5EF4-FFF2-40B4-BE49-F238E27FC236}">
                <a16:creationId xmlns:a16="http://schemas.microsoft.com/office/drawing/2014/main" id="{F27A204A-73EB-4445-AA5E-8BB9A46E8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6A3BC-7B0B-420B-B3B0-62D28EE9C4A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2394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F622-B852-47ED-8A36-B757E1C0F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DCDB3-7626-42A6-9ABB-1887596F2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79418-F50E-459D-A55D-50D143AB7270}"/>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5" name="Footer Placeholder 4">
            <a:extLst>
              <a:ext uri="{FF2B5EF4-FFF2-40B4-BE49-F238E27FC236}">
                <a16:creationId xmlns:a16="http://schemas.microsoft.com/office/drawing/2014/main" id="{D7C7474B-ACC1-4347-94A7-D899D6E71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65A4-49BC-4D9B-A14B-60D3AADE76AF}"/>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67011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5C0-7D1F-4F2A-B145-D05019294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DF3F-8517-418A-BDF9-8F0956830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6AD8-435E-4A64-AA11-61CCF23B2A88}"/>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5" name="Footer Placeholder 4">
            <a:extLst>
              <a:ext uri="{FF2B5EF4-FFF2-40B4-BE49-F238E27FC236}">
                <a16:creationId xmlns:a16="http://schemas.microsoft.com/office/drawing/2014/main" id="{0C1ADED3-6E79-46EB-8AEE-2E069FE6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F0363-970D-4EC5-942F-40D2985DEB3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82833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E78-DB1D-40D8-A26D-3AC5EA440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CF935-82DF-418C-A4B6-E54E12579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508507-04E7-462A-A52C-A58294DD7798}"/>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5" name="Footer Placeholder 4">
            <a:extLst>
              <a:ext uri="{FF2B5EF4-FFF2-40B4-BE49-F238E27FC236}">
                <a16:creationId xmlns:a16="http://schemas.microsoft.com/office/drawing/2014/main" id="{164C5668-2BB5-4742-9756-B21585EDA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69659-8AC9-44CA-A2E9-D1CD6782612A}"/>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6405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D18-BAD2-4029-BFDE-3B2B01237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BBAF-5DEB-4BD0-A09B-70F5D2F91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06529-4131-4DFA-8C5B-88908D090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7106-71EB-4B39-A5B4-1BF9E54E8C67}"/>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6" name="Footer Placeholder 5">
            <a:extLst>
              <a:ext uri="{FF2B5EF4-FFF2-40B4-BE49-F238E27FC236}">
                <a16:creationId xmlns:a16="http://schemas.microsoft.com/office/drawing/2014/main" id="{7B49797E-76D8-496B-B661-D17C9A337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DD2D-724E-4803-B049-DC5BFA32A375}"/>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800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B730-6AE0-49F5-B529-7F86ACA5B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4A1F3-DCE9-40EA-B3DB-FF8DF119B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E1F51E-0240-43AD-A155-47B03D2832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1A632-E501-40F5-8A1B-F624ECECD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B720F-2A23-4C23-A859-21E7CF970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8CD6C-193F-4148-8E20-D174EDD92281}"/>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8" name="Footer Placeholder 7">
            <a:extLst>
              <a:ext uri="{FF2B5EF4-FFF2-40B4-BE49-F238E27FC236}">
                <a16:creationId xmlns:a16="http://schemas.microsoft.com/office/drawing/2014/main" id="{902256D8-EF08-4EDD-B1A6-19F30DB25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43CAB-AF7A-41BB-B0B3-0F1F09140AB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971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43AD-E160-435D-8ECA-3FCD84BAF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10B6E-FDDD-47B7-A7BD-DED04AA37374}"/>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4" name="Footer Placeholder 3">
            <a:extLst>
              <a:ext uri="{FF2B5EF4-FFF2-40B4-BE49-F238E27FC236}">
                <a16:creationId xmlns:a16="http://schemas.microsoft.com/office/drawing/2014/main" id="{658AA109-B9CA-4E28-BA93-ADC283B76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8A9A-D515-4D7B-90F0-3D9D1B7A42A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5391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C50DC-6CDB-4799-BA85-676C590D5564}"/>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3" name="Footer Placeholder 2">
            <a:extLst>
              <a:ext uri="{FF2B5EF4-FFF2-40B4-BE49-F238E27FC236}">
                <a16:creationId xmlns:a16="http://schemas.microsoft.com/office/drawing/2014/main" id="{6011808B-53C0-4F1D-8C5A-AF5D9A46B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EF839-503D-4F06-A40F-DBEE6ED4B8DB}"/>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1632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A207-FE9E-4695-9B2A-CB028BA8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7AB933-F0EC-47A8-9410-A147E55A4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99B39-8BBE-4C82-BAE1-52F2E62F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2256F-5FAE-46F4-8C71-7613C7A3CC05}"/>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6" name="Footer Placeholder 5">
            <a:extLst>
              <a:ext uri="{FF2B5EF4-FFF2-40B4-BE49-F238E27FC236}">
                <a16:creationId xmlns:a16="http://schemas.microsoft.com/office/drawing/2014/main" id="{C4338EEB-FD01-4FD8-AD7D-537CD5F4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40A5-498E-4D5E-BED7-719E43997670}"/>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2383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D8C-286D-43AF-8ECE-B9FA1BA91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1864A-23F8-43F4-A531-D4E6ED0DB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25EE3-394B-4056-BE8B-D64DDBCA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652B1-845C-4832-BBC6-8AA5B065ECCA}"/>
              </a:ext>
            </a:extLst>
          </p:cNvPr>
          <p:cNvSpPr>
            <a:spLocks noGrp="1"/>
          </p:cNvSpPr>
          <p:nvPr>
            <p:ph type="dt" sz="half" idx="10"/>
          </p:nvPr>
        </p:nvSpPr>
        <p:spPr/>
        <p:txBody>
          <a:bodyPr/>
          <a:lstStyle/>
          <a:p>
            <a:fld id="{FE31FEED-ED8D-41F1-8F48-A5230BAB6E54}" type="datetimeFigureOut">
              <a:rPr lang="en-US" smtClean="0"/>
              <a:t>9/7/2023</a:t>
            </a:fld>
            <a:endParaRPr lang="en-US"/>
          </a:p>
        </p:txBody>
      </p:sp>
      <p:sp>
        <p:nvSpPr>
          <p:cNvPr id="6" name="Footer Placeholder 5">
            <a:extLst>
              <a:ext uri="{FF2B5EF4-FFF2-40B4-BE49-F238E27FC236}">
                <a16:creationId xmlns:a16="http://schemas.microsoft.com/office/drawing/2014/main" id="{49C00D28-2365-430E-8256-0762031E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6C5E7-173C-4656-BA72-9EBFA4E1E179}"/>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4245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C7EE1-2CBA-4176-BCFE-CB557BE1C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527F3-0493-4665-A0B9-C1F8A5099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735ED-6D53-41FF-BFCA-DDDF1C4F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FEED-ED8D-41F1-8F48-A5230BAB6E54}" type="datetimeFigureOut">
              <a:rPr lang="en-US" smtClean="0"/>
              <a:t>9/7/2023</a:t>
            </a:fld>
            <a:endParaRPr lang="en-US"/>
          </a:p>
        </p:txBody>
      </p:sp>
      <p:sp>
        <p:nvSpPr>
          <p:cNvPr id="5" name="Footer Placeholder 4">
            <a:extLst>
              <a:ext uri="{FF2B5EF4-FFF2-40B4-BE49-F238E27FC236}">
                <a16:creationId xmlns:a16="http://schemas.microsoft.com/office/drawing/2014/main" id="{73C9E8A3-2309-4D26-8F98-44BA4EE0C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E79ABF-F31A-46A9-AC3D-842230CD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15942-45F1-4081-B6CD-07922AD89C98}" type="slidenum">
              <a:rPr lang="en-US" smtClean="0"/>
              <a:t>‹#›</a:t>
            </a:fld>
            <a:endParaRPr lang="en-US"/>
          </a:p>
        </p:txBody>
      </p:sp>
    </p:spTree>
    <p:extLst>
      <p:ext uri="{BB962C8B-B14F-4D97-AF65-F5344CB8AC3E}">
        <p14:creationId xmlns:p14="http://schemas.microsoft.com/office/powerpoint/2010/main" val="420167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o.org/3/cb4894en/online/src/html/chapter-04-3.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www.ncbi.nlm.nih.gov/pmc/articles/PMC1006484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nceh/lead/prevention/health-effects.htm#:~:text=Lead%20exposure%20occurs%20when%20a,Slowed%20growth%20and%20development"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y.clevelandclinic.org/health/diseases/6424-asthma"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airnow.gov/sites/default/files/2018-03/asthma-flyer.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q=world+population+growth+chart+2050&amp;sca_esv=560376192&amp;sxsrf=AB5stBhMTcFomqZcZnJTSt72QoA07zXnSQ%3A1693083613737&amp;source=hp&amp;ei=3WfqZOfTKcTFkPIPr-qauAI&amp;iflsig=AD69kcEAAAAAZOp17SjAmHUce4kE0XHb6TSXgfpmllfE&amp;oq=human+population+growth+cahrts&amp;gs_lp=Egdnd3Mtd2l6Ih5odW1hbiBwb3B1bGF0aW9uIGdyb3d0aCBjYWhydHMqAggDMgYQABgWGB4yBhAAGBYYHjIGEAAYFhgeMgYQABgWGB4yBhAAGBYYHjIGEAAYFhgeMgYQABgWGB4yBhAAGBYYHjIIEAAYigUYhgMyCBAAGIoFGIYDSMrOAVDpCFi4cHAGeACQAQCYAZoBoAH-G6oBBTE5LjE2uAEByAEA-AEBqAIKwgINEC4YxwEY0QMY6gIYJ8ICBxAjGOoCGCfCAgcQIxiKBRgnwgIREC4YgAQYsQMYgwEYxwEY0QPCAgsQABiABBixAxiDAcICCxAuGIAEGMcBGNEDwgIIEAAYgAQYsQPCAgsQLhiKBRixAxiDAcICBRAAGIAEwgIOEAAYgAQYsQMYgwEYyQPCAggQABiKBRiSA8ICCBAuGIAEGLEDwgIIEAAYgAQYyQPCAgQQIxgnwgILEAAYigUYsQMYgwHCAg4QLhiABBixAxjHARjRA8ICERAuGIMBGMcBGLEDGNEDGIAEwgILEC4YgAQYxwEYrwHCAgsQLhiABBixAxiDAcICBRAuGIAEwgIREC4YigUYsQMYgwEYxwEY0QPCAgcQABiABBgKwgIFECEYoAHCAgcQABgNGIAEwgIGEAAYHhgNwgIIEAAYCBgeGA3CAgoQABgFGB4YDRgP&amp;sclient=gws-wiz#vhid=_DouIsN2oa6xwM&amp;vssid=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pload.wikimedia.org/wikipedia/commons/f/f2/Conceptual-map-illustrating-the-connections-among-nonhuman-nature-ecosystem-services-environmental-ethics-environmental.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news-room/fact-sheets/detail/drinking-water"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pixabay.com/photos/lake-reeds-sunset-landscape-nature-69609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7A747-938A-44AD-A3BE-97D58613A0D3}"/>
              </a:ext>
            </a:extLst>
          </p:cNvPr>
          <p:cNvPicPr>
            <a:picLocks noChangeAspect="1"/>
          </p:cNvPicPr>
          <p:nvPr/>
        </p:nvPicPr>
        <p:blipFill>
          <a:blip r:embed="rId2"/>
          <a:stretch>
            <a:fillRect/>
          </a:stretch>
        </p:blipFill>
        <p:spPr>
          <a:xfrm>
            <a:off x="239602" y="1062237"/>
            <a:ext cx="3446044" cy="4733526"/>
          </a:xfrm>
          <a:prstGeom prst="rect">
            <a:avLst/>
          </a:prstGeom>
        </p:spPr>
      </p:pic>
      <p:sp>
        <p:nvSpPr>
          <p:cNvPr id="5" name="Title 1">
            <a:extLst>
              <a:ext uri="{FF2B5EF4-FFF2-40B4-BE49-F238E27FC236}">
                <a16:creationId xmlns:a16="http://schemas.microsoft.com/office/drawing/2014/main" id="{54B774A5-2536-4566-8FC5-5BCADBD580F9}"/>
              </a:ext>
            </a:extLst>
          </p:cNvPr>
          <p:cNvSpPr txBox="1">
            <a:spLocks/>
          </p:cNvSpPr>
          <p:nvPr/>
        </p:nvSpPr>
        <p:spPr>
          <a:xfrm>
            <a:off x="-1619997" y="880023"/>
            <a:ext cx="10515600" cy="953440"/>
          </a:xfrm>
          <a:prstGeom prst="rect">
            <a:avLst/>
          </a:prstGeom>
          <a:effectLst>
            <a:glow rad="101600">
              <a:schemeClr val="accent4">
                <a:satMod val="175000"/>
                <a:alpha val="40000"/>
              </a:schemeClr>
            </a:glow>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b="1" dirty="0"/>
            </a:br>
            <a:endParaRPr lang="en-US" b="1" dirty="0"/>
          </a:p>
        </p:txBody>
      </p:sp>
      <p:sp>
        <p:nvSpPr>
          <p:cNvPr id="6" name="Text Placeholder 2">
            <a:extLst>
              <a:ext uri="{FF2B5EF4-FFF2-40B4-BE49-F238E27FC236}">
                <a16:creationId xmlns:a16="http://schemas.microsoft.com/office/drawing/2014/main" id="{B8F3E78A-A6CB-47B0-866B-C6EEE5CEFC9B}"/>
              </a:ext>
            </a:extLst>
          </p:cNvPr>
          <p:cNvSpPr txBox="1">
            <a:spLocks/>
          </p:cNvSpPr>
          <p:nvPr/>
        </p:nvSpPr>
        <p:spPr>
          <a:xfrm>
            <a:off x="3637802" y="910739"/>
            <a:ext cx="8112464" cy="5807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latin typeface="+mj-lt"/>
                <a:cs typeface="Arial" panose="020B0604020202020204" pitchFamily="34" charset="0"/>
              </a:rPr>
              <a:t>Chapter 9 Learning Objectives</a:t>
            </a:r>
          </a:p>
          <a:p>
            <a:pPr marL="0" indent="0">
              <a:lnSpc>
                <a:spcPct val="100000"/>
              </a:lnSpc>
              <a:buNone/>
            </a:pPr>
            <a:r>
              <a:rPr lang="en-US" sz="2400" i="1" dirty="0"/>
              <a:t>After completing this chapter, you will be able to:</a:t>
            </a:r>
          </a:p>
          <a:p>
            <a:pPr>
              <a:lnSpc>
                <a:spcPct val="100000"/>
              </a:lnSpc>
              <a:spcBef>
                <a:spcPts val="0"/>
              </a:spcBef>
            </a:pPr>
            <a:r>
              <a:rPr lang="en-US" sz="2400" dirty="0">
                <a:effectLst/>
                <a:ea typeface="Calibri" panose="020F0502020204030204" pitchFamily="34" charset="0"/>
              </a:rPr>
              <a:t>Explain the difference between environmental health and public health. </a:t>
            </a:r>
            <a:endParaRPr lang="en-US" sz="2400" dirty="0"/>
          </a:p>
          <a:p>
            <a:pPr>
              <a:lnSpc>
                <a:spcPct val="100000"/>
              </a:lnSpc>
              <a:spcBef>
                <a:spcPts val="0"/>
              </a:spcBef>
            </a:pPr>
            <a:endParaRPr lang="en-US" sz="2400" dirty="0"/>
          </a:p>
          <a:p>
            <a:pPr>
              <a:lnSpc>
                <a:spcPct val="100000"/>
              </a:lnSpc>
              <a:spcBef>
                <a:spcPts val="0"/>
              </a:spcBef>
            </a:pPr>
            <a:r>
              <a:rPr lang="en-US" sz="2400" dirty="0">
                <a:effectLst/>
                <a:ea typeface="Calibri" panose="020F0502020204030204" pitchFamily="34" charset="0"/>
              </a:rPr>
              <a:t>Describe how environmental factors interact in soil, water, air, and living beings.</a:t>
            </a:r>
          </a:p>
          <a:p>
            <a:pPr>
              <a:lnSpc>
                <a:spcPct val="100000"/>
              </a:lnSpc>
              <a:spcBef>
                <a:spcPts val="0"/>
              </a:spcBef>
            </a:pPr>
            <a:endParaRPr lang="en-US" sz="2400" dirty="0"/>
          </a:p>
          <a:p>
            <a:pPr>
              <a:lnSpc>
                <a:spcPct val="100000"/>
              </a:lnSpc>
              <a:spcBef>
                <a:spcPts val="0"/>
              </a:spcBef>
            </a:pPr>
            <a:r>
              <a:rPr lang="en-US" sz="2400" dirty="0">
                <a:effectLst/>
                <a:ea typeface="Calibri" panose="020F0502020204030204" pitchFamily="34" charset="0"/>
              </a:rPr>
              <a:t>Explain how environmental pollution impacts public health.</a:t>
            </a:r>
          </a:p>
          <a:p>
            <a:pPr>
              <a:lnSpc>
                <a:spcPct val="100000"/>
              </a:lnSpc>
              <a:spcBef>
                <a:spcPts val="0"/>
              </a:spcBef>
            </a:pPr>
            <a:endParaRPr lang="en-US" sz="2400" dirty="0"/>
          </a:p>
          <a:p>
            <a:pPr>
              <a:lnSpc>
                <a:spcPct val="100000"/>
              </a:lnSpc>
              <a:spcBef>
                <a:spcPts val="0"/>
              </a:spcBef>
            </a:pPr>
            <a:r>
              <a:rPr lang="en-US" sz="2400" dirty="0">
                <a:effectLst/>
                <a:ea typeface="Calibri" panose="020F0502020204030204" pitchFamily="34" charset="0"/>
                <a:cs typeface="Times New Roman" panose="02020603050405020304" pitchFamily="18" charset="0"/>
              </a:rPr>
              <a:t>Explain how environmental and public health relate to the economy.</a:t>
            </a:r>
          </a:p>
          <a:p>
            <a:pPr>
              <a:lnSpc>
                <a:spcPct val="100000"/>
              </a:lnSpc>
              <a:spcBef>
                <a:spcPts val="0"/>
              </a:spcBef>
            </a:pPr>
            <a:endParaRPr lang="en-US" sz="2400" dirty="0">
              <a:ea typeface="Calibri" panose="020F0502020204030204" pitchFamily="34" charset="0"/>
              <a:cs typeface="Times New Roman" panose="02020603050405020304" pitchFamily="18" charset="0"/>
            </a:endParaRPr>
          </a:p>
          <a:p>
            <a:pPr>
              <a:lnSpc>
                <a:spcPct val="100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Explain the role of government in environmental and public health.</a:t>
            </a:r>
          </a:p>
          <a:p>
            <a:pPr marL="0" indent="0">
              <a:lnSpc>
                <a:spcPct val="100000"/>
              </a:lnSpc>
              <a:spcBef>
                <a:spcPts val="0"/>
              </a:spcBef>
              <a:buNone/>
            </a:pPr>
            <a:endParaRPr lang="en-US" sz="2400" dirty="0"/>
          </a:p>
          <a:p>
            <a:pPr marL="0" indent="0">
              <a:lnSpc>
                <a:spcPct val="100000"/>
              </a:lnSpc>
              <a:spcBef>
                <a:spcPts val="0"/>
              </a:spcBef>
              <a:buNone/>
            </a:pPr>
            <a:endParaRPr lang="en-US" sz="2400" dirty="0"/>
          </a:p>
          <a:p>
            <a:pPr marL="0" indent="0">
              <a:lnSpc>
                <a:spcPct val="100000"/>
              </a:lnSpc>
              <a:spcBef>
                <a:spcPts val="0"/>
              </a:spcBef>
              <a:buNone/>
            </a:pPr>
            <a:endParaRPr lang="en-US" sz="2400" dirty="0"/>
          </a:p>
          <a:p>
            <a:pPr marL="0" indent="0">
              <a:lnSpc>
                <a:spcPct val="100000"/>
              </a:lnSpc>
              <a:spcBef>
                <a:spcPts val="0"/>
              </a:spcBef>
              <a:buNone/>
            </a:pPr>
            <a:endParaRPr lang="en-US" altLang="en-US" sz="32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07200D2-B2A0-CBD4-3260-A8B0752CC6AA}"/>
              </a:ext>
            </a:extLst>
          </p:cNvPr>
          <p:cNvSpPr txBox="1"/>
          <p:nvPr/>
        </p:nvSpPr>
        <p:spPr>
          <a:xfrm>
            <a:off x="230835" y="170229"/>
            <a:ext cx="11519431" cy="707886"/>
          </a:xfrm>
          <a:prstGeom prst="rect">
            <a:avLst/>
          </a:prstGeom>
          <a:noFill/>
        </p:spPr>
        <p:txBody>
          <a:bodyPr wrap="square">
            <a:spAutoFit/>
          </a:bodyPr>
          <a:lstStyle/>
          <a:p>
            <a:r>
              <a:rPr lang="en-US" sz="4000" dirty="0">
                <a:effectLst>
                  <a:outerShdw blurRad="38100" dist="38100" dir="2700000" algn="tl">
                    <a:srgbClr val="000000">
                      <a:alpha val="43137"/>
                    </a:srgbClr>
                  </a:outerShdw>
                </a:effectLst>
                <a:latin typeface="+mj-lt"/>
                <a:ea typeface="STKaiti" panose="02010600040101010101" pitchFamily="2" charset="-122"/>
              </a:rPr>
              <a:t>Impact of Environmental Health on Public Health </a:t>
            </a:r>
          </a:p>
        </p:txBody>
      </p:sp>
    </p:spTree>
    <p:extLst>
      <p:ext uri="{BB962C8B-B14F-4D97-AF65-F5344CB8AC3E}">
        <p14:creationId xmlns:p14="http://schemas.microsoft.com/office/powerpoint/2010/main" val="19975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9A0D06-8B30-40C7-B1B9-9FCFCA3A7D3E}"/>
              </a:ext>
            </a:extLst>
          </p:cNvPr>
          <p:cNvSpPr/>
          <p:nvPr/>
        </p:nvSpPr>
        <p:spPr>
          <a:xfrm>
            <a:off x="136460" y="71414"/>
            <a:ext cx="7392007" cy="6715172"/>
          </a:xfrm>
          <a:prstGeom prst="rect">
            <a:avLst/>
          </a:prstGeom>
        </p:spPr>
        <p:txBody>
          <a:bodyPr wrap="square">
            <a:spAutoFit/>
          </a:bodyPr>
          <a:lstStyle/>
          <a:p>
            <a:pPr>
              <a:lnSpc>
                <a:spcPct val="106000"/>
              </a:lnSpc>
            </a:pPr>
            <a:r>
              <a:rPr lang="en-US" sz="2300" b="1" dirty="0">
                <a:solidFill>
                  <a:schemeClr val="accent2">
                    <a:lumMod val="75000"/>
                  </a:schemeClr>
                </a:solidFill>
                <a:ea typeface="Lora-Regular"/>
                <a:cs typeface="Times New Roman" panose="02020603050405020304" pitchFamily="18" charset="0"/>
              </a:rPr>
              <a:t>Soil Quality</a:t>
            </a:r>
            <a:endParaRPr lang="en-US" sz="2300" dirty="0">
              <a:solidFill>
                <a:schemeClr val="accent2">
                  <a:lumMod val="75000"/>
                </a:schemeClr>
              </a:solidFill>
              <a:ea typeface="Calibri" panose="020F0502020204030204" pitchFamily="34" charset="0"/>
              <a:cs typeface="Times New Roman" panose="02020603050405020304" pitchFamily="18" charset="0"/>
            </a:endParaRPr>
          </a:p>
          <a:p>
            <a:pPr marL="342900" indent="-342900">
              <a:lnSpc>
                <a:spcPct val="106000"/>
              </a:lnSpc>
              <a:buClr>
                <a:schemeClr val="tx1"/>
              </a:buClr>
              <a:buFont typeface="Arial" panose="020B0604020202020204" pitchFamily="34" charset="0"/>
              <a:buChar char="•"/>
            </a:pPr>
            <a:r>
              <a:rPr lang="en-US" sz="2400" dirty="0">
                <a:solidFill>
                  <a:schemeClr val="accent2">
                    <a:lumMod val="75000"/>
                  </a:schemeClr>
                </a:solidFill>
                <a:ea typeface="Lora-Regular"/>
                <a:cs typeface="Times New Roman" panose="02020603050405020304" pitchFamily="18" charset="0"/>
              </a:rPr>
              <a:t>Soil</a:t>
            </a:r>
            <a:r>
              <a:rPr lang="en-US" sz="2400" dirty="0">
                <a:ea typeface="Lora-Regular"/>
                <a:cs typeface="Times New Roman" panose="02020603050405020304" pitchFamily="18" charset="0"/>
              </a:rPr>
              <a:t> is a complex and variable mixture of fragmented rock, organic matter, moisture, gases, and living organisms that covers almost all terrestrial landscapes. </a:t>
            </a:r>
          </a:p>
          <a:p>
            <a:pPr>
              <a:lnSpc>
                <a:spcPct val="106000"/>
              </a:lnSpc>
            </a:pPr>
            <a:endParaRPr lang="en-US" sz="2400" dirty="0">
              <a:ea typeface="Lora-Regular"/>
              <a:cs typeface="Times New Roman" panose="02020603050405020304" pitchFamily="18" charset="0"/>
            </a:endParaRPr>
          </a:p>
          <a:p>
            <a:pPr marL="342900" indent="-342900">
              <a:lnSpc>
                <a:spcPct val="106000"/>
              </a:lnSpc>
              <a:buClr>
                <a:schemeClr val="tx1">
                  <a:lumMod val="50000"/>
                  <a:lumOff val="50000"/>
                </a:schemeClr>
              </a:buClr>
              <a:buFont typeface="Arial" panose="020B0604020202020204" pitchFamily="34" charset="0"/>
              <a:buChar char="•"/>
            </a:pPr>
            <a:r>
              <a:rPr lang="en-US" sz="2400" dirty="0">
                <a:solidFill>
                  <a:schemeClr val="accent2">
                    <a:lumMod val="75000"/>
                  </a:schemeClr>
                </a:solidFill>
                <a:ea typeface="Lora-Regular"/>
                <a:cs typeface="Times New Roman" panose="02020603050405020304" pitchFamily="18" charset="0"/>
              </a:rPr>
              <a:t>Soil </a:t>
            </a:r>
            <a:r>
              <a:rPr lang="en-US" sz="2400" dirty="0">
                <a:ea typeface="Lora-Regular"/>
                <a:cs typeface="Times New Roman" panose="02020603050405020304" pitchFamily="18" charset="0"/>
              </a:rPr>
              <a:t>provides mechanical support for growing, even for trees as tall as 100 m. Soil also stores water and nutrients for use by plants and provides habitat for the many organisms that are active in the decomposition of dead biomass and recycling of its nutrient content.</a:t>
            </a:r>
          </a:p>
          <a:p>
            <a:pPr>
              <a:lnSpc>
                <a:spcPct val="106000"/>
              </a:lnSpc>
            </a:pPr>
            <a:endParaRPr lang="en-US" sz="2400" dirty="0">
              <a:ea typeface="Lora-Regular"/>
              <a:cs typeface="Times New Roman" panose="02020603050405020304" pitchFamily="18" charset="0"/>
            </a:endParaRPr>
          </a:p>
          <a:p>
            <a:pPr marL="342900" indent="-342900">
              <a:lnSpc>
                <a:spcPct val="106000"/>
              </a:lnSpc>
              <a:buFont typeface="Arial" panose="020B0604020202020204" pitchFamily="34" charset="0"/>
              <a:buChar char="•"/>
            </a:pPr>
            <a:r>
              <a:rPr lang="en-US" sz="2400" dirty="0">
                <a:ea typeface="Lora-Regular"/>
                <a:cs typeface="Times New Roman" panose="02020603050405020304" pitchFamily="18" charset="0"/>
              </a:rPr>
              <a:t> </a:t>
            </a:r>
            <a:r>
              <a:rPr lang="en-US" sz="2400" dirty="0">
                <a:solidFill>
                  <a:schemeClr val="accent2">
                    <a:lumMod val="75000"/>
                  </a:schemeClr>
                </a:solidFill>
                <a:ea typeface="Lora-Regular"/>
                <a:cs typeface="Times New Roman" panose="02020603050405020304" pitchFamily="18" charset="0"/>
              </a:rPr>
              <a:t>Soil</a:t>
            </a:r>
            <a:r>
              <a:rPr lang="en-US" sz="2400" dirty="0">
                <a:ea typeface="Lora-Regular"/>
                <a:cs typeface="Times New Roman" panose="02020603050405020304" pitchFamily="18" charset="0"/>
              </a:rPr>
              <a:t> is a component of all terrestrial ecosystems, but it is also in itself a dynamic ecosystem with a variety of physicochemical factors such as depth, temperature, moisture, pH, dissolved gases, and biota such as insects, earthworms, nematodes or roundworms. </a:t>
            </a:r>
          </a:p>
          <a:p>
            <a:pPr marL="342900" indent="-342900" algn="just">
              <a:lnSpc>
                <a:spcPct val="106000"/>
              </a:lnSpc>
              <a:buClr>
                <a:schemeClr val="tx1"/>
              </a:buClr>
              <a:buFont typeface="Arial" panose="020B0604020202020204" pitchFamily="34" charset="0"/>
              <a:buChar char="•"/>
            </a:pPr>
            <a:endParaRPr lang="en-US" sz="2400" dirty="0">
              <a:ea typeface="Lora-Regular"/>
              <a:cs typeface="Times New Roman" panose="02020603050405020304" pitchFamily="18" charset="0"/>
            </a:endParaRPr>
          </a:p>
        </p:txBody>
      </p:sp>
      <p:pic>
        <p:nvPicPr>
          <p:cNvPr id="5" name="Picture 4">
            <a:extLst>
              <a:ext uri="{FF2B5EF4-FFF2-40B4-BE49-F238E27FC236}">
                <a16:creationId xmlns:a16="http://schemas.microsoft.com/office/drawing/2014/main" id="{721371F0-D101-4320-910A-10343FB2CA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26928" y="508460"/>
            <a:ext cx="3711477" cy="3592830"/>
          </a:xfrm>
          <a:prstGeom prst="rect">
            <a:avLst/>
          </a:prstGeom>
          <a:noFill/>
          <a:ln>
            <a:noFill/>
          </a:ln>
        </p:spPr>
      </p:pic>
      <p:sp>
        <p:nvSpPr>
          <p:cNvPr id="6" name="Rectangle 5">
            <a:extLst>
              <a:ext uri="{FF2B5EF4-FFF2-40B4-BE49-F238E27FC236}">
                <a16:creationId xmlns:a16="http://schemas.microsoft.com/office/drawing/2014/main" id="{1C101814-895B-48AE-BA4C-BFC60A7CF014}"/>
              </a:ext>
            </a:extLst>
          </p:cNvPr>
          <p:cNvSpPr/>
          <p:nvPr/>
        </p:nvSpPr>
        <p:spPr>
          <a:xfrm>
            <a:off x="7705195" y="4101290"/>
            <a:ext cx="4307840" cy="1647054"/>
          </a:xfrm>
          <a:prstGeom prst="rect">
            <a:avLst/>
          </a:prstGeom>
        </p:spPr>
        <p:txBody>
          <a:bodyPr wrap="square">
            <a:spAutoFit/>
          </a:bodyPr>
          <a:lstStyle/>
          <a:p>
            <a:pPr>
              <a:lnSpc>
                <a:spcPct val="106000"/>
              </a:lnSpc>
            </a:pPr>
            <a:r>
              <a:rPr lang="en-US" sz="1600" b="1" dirty="0">
                <a:latin typeface="Calibri" panose="020F0502020204030204" pitchFamily="34" charset="0"/>
                <a:ea typeface="Lora-Regular"/>
                <a:cs typeface="Calibri" panose="020F0502020204030204" pitchFamily="34" charset="0"/>
              </a:rPr>
              <a:t>Figure 4</a:t>
            </a:r>
            <a:r>
              <a:rPr lang="en-US" sz="1600" dirty="0">
                <a:latin typeface="Calibri" panose="020F0502020204030204" pitchFamily="34" charset="0"/>
                <a:ea typeface="Lora-Regular"/>
                <a:cs typeface="Calibri" panose="020F0502020204030204" pitchFamily="34" charset="0"/>
              </a:rPr>
              <a:t>. This figure explains the “Textural Classification of Soils”. The percentage composition of clay-, silt-, and sand-sized particles is used to classify soils into the 12 major types that are shown. Source: Modified from Foth (1990). (Source: Chapter 5; B. Freedman)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74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62FCB-D912-4C3B-A98E-38853C91531B}"/>
              </a:ext>
            </a:extLst>
          </p:cNvPr>
          <p:cNvSpPr>
            <a:spLocks noGrp="1"/>
          </p:cNvSpPr>
          <p:nvPr>
            <p:ph idx="1"/>
          </p:nvPr>
        </p:nvSpPr>
        <p:spPr>
          <a:xfrm>
            <a:off x="410361" y="340773"/>
            <a:ext cx="10515600" cy="5766411"/>
          </a:xfrm>
        </p:spPr>
        <p:txBody>
          <a:bodyPr>
            <a:normAutofit fontScale="92500"/>
          </a:bodyPr>
          <a:lstStyle/>
          <a:p>
            <a:r>
              <a:rPr lang="en-US" dirty="0">
                <a:solidFill>
                  <a:schemeClr val="accent2">
                    <a:lumMod val="75000"/>
                  </a:schemeClr>
                </a:solidFill>
                <a:ea typeface="Lora-Regular"/>
                <a:cs typeface="Times New Roman" panose="02020603050405020304" pitchFamily="18" charset="0"/>
              </a:rPr>
              <a:t>Terrestrial plants </a:t>
            </a:r>
            <a:r>
              <a:rPr lang="en-US" dirty="0">
                <a:ea typeface="Lora-Regular"/>
                <a:cs typeface="Times New Roman" panose="02020603050405020304" pitchFamily="18" charset="0"/>
              </a:rPr>
              <a:t>obtain their water and much of the nutrients they need from the soil, absorbing them through their roots. Soil also provides a habitat for a great diversity of animals and microorganisms that play a crucial role in </a:t>
            </a:r>
            <a:r>
              <a:rPr lang="en-US" dirty="0">
                <a:solidFill>
                  <a:schemeClr val="accent2">
                    <a:lumMod val="75000"/>
                  </a:schemeClr>
                </a:solidFill>
                <a:ea typeface="Lora-Regular"/>
                <a:cs typeface="Times New Roman" panose="02020603050405020304" pitchFamily="18" charset="0"/>
              </a:rPr>
              <a:t>litter decomposition </a:t>
            </a:r>
            <a:r>
              <a:rPr lang="en-US" dirty="0">
                <a:ea typeface="Lora-Regular"/>
                <a:cs typeface="Times New Roman" panose="02020603050405020304" pitchFamily="18" charset="0"/>
              </a:rPr>
              <a:t>and </a:t>
            </a:r>
            <a:r>
              <a:rPr lang="en-US" dirty="0">
                <a:solidFill>
                  <a:schemeClr val="accent2">
                    <a:lumMod val="75000"/>
                  </a:schemeClr>
                </a:solidFill>
                <a:ea typeface="Lora-Regular"/>
                <a:cs typeface="Times New Roman" panose="02020603050405020304" pitchFamily="18" charset="0"/>
              </a:rPr>
              <a:t>nutrient cycling</a:t>
            </a:r>
            <a:r>
              <a:rPr lang="en-US" dirty="0">
                <a:ea typeface="Lora-Regular"/>
                <a:cs typeface="Times New Roman" panose="02020603050405020304" pitchFamily="18" charset="0"/>
              </a:rPr>
              <a:t>. </a:t>
            </a:r>
          </a:p>
          <a:p>
            <a:endParaRPr lang="en-US" dirty="0">
              <a:ea typeface="Calibri" panose="020F0502020204030204" pitchFamily="34" charset="0"/>
              <a:cs typeface="Times New Roman" panose="02020603050405020304" pitchFamily="18" charset="0"/>
            </a:endParaRPr>
          </a:p>
          <a:p>
            <a:r>
              <a:rPr lang="en-US" dirty="0">
                <a:solidFill>
                  <a:schemeClr val="accent2">
                    <a:lumMod val="75000"/>
                  </a:schemeClr>
                </a:solidFill>
              </a:rPr>
              <a:t>Healthy soil </a:t>
            </a:r>
            <a:r>
              <a:rPr lang="en-US" dirty="0"/>
              <a:t>plays a critical role in human and ecosystem health. Healthy soil is needed to grow crops, plants, and animals in general, pollinators, provide quality healthy, and nutritious food, and sustain populations. </a:t>
            </a:r>
          </a:p>
          <a:p>
            <a:endParaRPr lang="en-US" dirty="0"/>
          </a:p>
          <a:p>
            <a:r>
              <a:rPr lang="en-US" dirty="0"/>
              <a:t>The </a:t>
            </a:r>
            <a:r>
              <a:rPr lang="en-US" dirty="0">
                <a:solidFill>
                  <a:schemeClr val="accent2">
                    <a:lumMod val="75000"/>
                  </a:schemeClr>
                </a:solidFill>
              </a:rPr>
              <a:t>poor health quality of soil </a:t>
            </a:r>
            <a:r>
              <a:rPr lang="en-US" dirty="0"/>
              <a:t>and its impact on human health in the figure below which explains the impact of specific chemicals in soil on various organs and organ systems of the human body. Soil pollution due to a variety of inorganic and organic chemicals is a great and growing threat to human health. It results in food crop contamination and disease. </a:t>
            </a:r>
          </a:p>
        </p:txBody>
      </p:sp>
    </p:spTree>
    <p:extLst>
      <p:ext uri="{BB962C8B-B14F-4D97-AF65-F5344CB8AC3E}">
        <p14:creationId xmlns:p14="http://schemas.microsoft.com/office/powerpoint/2010/main" val="132357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external file that holds a picture, illustration, etc.&#10;Object name is cvac082f3.jpg">
            <a:extLst>
              <a:ext uri="{FF2B5EF4-FFF2-40B4-BE49-F238E27FC236}">
                <a16:creationId xmlns:a16="http://schemas.microsoft.com/office/drawing/2014/main" id="{A2F79D83-FBAF-438C-8410-AFEFA2AD73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399" y="201335"/>
            <a:ext cx="4748169" cy="5732963"/>
          </a:xfrm>
          <a:prstGeom prst="rect">
            <a:avLst/>
          </a:prstGeom>
          <a:noFill/>
          <a:ln>
            <a:noFill/>
          </a:ln>
        </p:spPr>
      </p:pic>
      <p:sp>
        <p:nvSpPr>
          <p:cNvPr id="5" name="Rectangle 4">
            <a:extLst>
              <a:ext uri="{FF2B5EF4-FFF2-40B4-BE49-F238E27FC236}">
                <a16:creationId xmlns:a16="http://schemas.microsoft.com/office/drawing/2014/main" id="{7E2FB374-EBBB-4400-AAF2-13546A4F5A92}"/>
              </a:ext>
            </a:extLst>
          </p:cNvPr>
          <p:cNvSpPr/>
          <p:nvPr/>
        </p:nvSpPr>
        <p:spPr>
          <a:xfrm>
            <a:off x="5807980" y="1644941"/>
            <a:ext cx="6096000" cy="3212867"/>
          </a:xfrm>
          <a:prstGeom prst="rect">
            <a:avLst/>
          </a:prstGeom>
        </p:spPr>
        <p:txBody>
          <a:bodyPr>
            <a:spAutoFit/>
          </a:bodyPr>
          <a:lstStyle/>
          <a:p>
            <a:pPr>
              <a:lnSpc>
                <a:spcPct val="106000"/>
              </a:lnSpc>
            </a:pPr>
            <a:r>
              <a:rPr lang="en-US" sz="1600" b="1" dirty="0">
                <a:solidFill>
                  <a:srgbClr val="212121"/>
                </a:solidFill>
                <a:latin typeface="Calibri" panose="020F0502020204030204" pitchFamily="34" charset="0"/>
                <a:ea typeface="Calibri" panose="020F0502020204030204" pitchFamily="34" charset="0"/>
                <a:cs typeface="Calibri" panose="020F0502020204030204" pitchFamily="34" charset="0"/>
              </a:rPr>
              <a:t>Figure 5</a:t>
            </a:r>
            <a:r>
              <a:rPr lang="en-US" sz="1600" dirty="0">
                <a:solidFill>
                  <a:srgbClr val="212121"/>
                </a:solidFill>
                <a:latin typeface="Calibri" panose="020F0502020204030204" pitchFamily="34" charset="0"/>
                <a:ea typeface="Calibri" panose="020F0502020204030204" pitchFamily="34" charset="0"/>
                <a:cs typeface="Calibri" panose="020F0502020204030204" pitchFamily="34" charset="0"/>
              </a:rPr>
              <a:t>. This figure explains the </a:t>
            </a:r>
            <a:r>
              <a:rPr lang="en-US" sz="1600" b="1" dirty="0">
                <a:solidFill>
                  <a:srgbClr val="212121"/>
                </a:solidFill>
                <a:latin typeface="Calibri" panose="020F0502020204030204" pitchFamily="34" charset="0"/>
                <a:ea typeface="Calibri" panose="020F0502020204030204" pitchFamily="34" charset="0"/>
                <a:cs typeface="Calibri" panose="020F0502020204030204" pitchFamily="34" charset="0"/>
              </a:rPr>
              <a:t>m</a:t>
            </a:r>
            <a:r>
              <a:rPr lang="en-US" sz="1600" b="1" dirty="0">
                <a:solidFill>
                  <a:srgbClr val="333333"/>
                </a:solidFill>
                <a:latin typeface="Calibri" panose="020F0502020204030204" pitchFamily="34" charset="0"/>
                <a:ea typeface="Calibri" panose="020F0502020204030204" pitchFamily="34" charset="0"/>
                <a:cs typeface="Calibri" panose="020F0502020204030204" pitchFamily="34" charset="0"/>
              </a:rPr>
              <a:t>ain effects of soil contaminants on human health, indicating the organs or systems affected and the contaminants causing them. </a:t>
            </a:r>
            <a:r>
              <a:rPr lang="en-US" sz="1600" dirty="0">
                <a:solidFill>
                  <a:srgbClr val="333333"/>
                </a:solidFill>
                <a:latin typeface="Calibri" panose="020F0502020204030204" pitchFamily="34" charset="0"/>
                <a:ea typeface="Calibri" panose="020F0502020204030204" pitchFamily="34" charset="0"/>
                <a:cs typeface="Calibri" panose="020F0502020204030204" pitchFamily="34" charset="0"/>
              </a:rPr>
              <a:t>PCBs, polychlorinated biphenyls; PBDEs, polybrominated diphenyl ethers; PFAS, per- and polyfluoroalkyl substances; POPs, persistent organic pollutants; BTEX, refers to the chemicals benzene, toluene, ethylbenzene, and xylene. Adapted from the report of the Food and Agriculture Organization of the United Nations (created from data in the Agency for Toxic Substances and Disease Registry, and Campanale </a:t>
            </a:r>
            <a:r>
              <a:rPr lang="en-US" sz="1600" i="1" dirty="0">
                <a:solidFill>
                  <a:srgbClr val="333333"/>
                </a:solidFill>
                <a:latin typeface="Calibri" panose="020F0502020204030204" pitchFamily="34" charset="0"/>
                <a:ea typeface="Calibri" panose="020F0502020204030204" pitchFamily="34" charset="0"/>
                <a:cs typeface="Calibri" panose="020F0502020204030204" pitchFamily="34" charset="0"/>
              </a:rPr>
              <a:t>et al</a:t>
            </a:r>
            <a:r>
              <a:rPr lang="en-US" sz="1600" dirty="0">
                <a:solidFill>
                  <a:srgbClr val="333333"/>
                </a:solidFill>
                <a:latin typeface="Calibri" panose="020F0502020204030204" pitchFamily="34" charset="0"/>
                <a:ea typeface="Calibri" panose="020F0502020204030204" pitchFamily="34" charset="0"/>
                <a:cs typeface="Calibri" panose="020F0502020204030204" pitchFamily="34" charset="0"/>
              </a:rPr>
              <a:t>. 2020), </a:t>
            </a:r>
            <a:r>
              <a:rPr lang="en-US" sz="16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https://www.fao.org/3/cb4894en/online/src/html/chapter-04-3.html</a:t>
            </a:r>
            <a:r>
              <a:rPr lang="en-US" sz="1600" dirty="0">
                <a:solidFill>
                  <a:srgbClr val="333333"/>
                </a:solidFill>
                <a:latin typeface="Calibri" panose="020F0502020204030204" pitchFamily="34" charset="0"/>
                <a:ea typeface="Calibri" panose="020F0502020204030204" pitchFamily="34" charset="0"/>
                <a:cs typeface="Calibri" panose="020F0502020204030204" pitchFamily="34" charset="0"/>
              </a:rPr>
              <a:t>.</a:t>
            </a:r>
            <a:r>
              <a:rPr lang="en-US" sz="1600" dirty="0">
                <a:solidFill>
                  <a:srgbClr val="212121"/>
                </a:solidFill>
                <a:latin typeface="Calibri" panose="020F0502020204030204" pitchFamily="34" charset="0"/>
                <a:ea typeface="Calibri" panose="020F0502020204030204" pitchFamily="34" charset="0"/>
                <a:cs typeface="Calibri" panose="020F0502020204030204" pitchFamily="34" charset="0"/>
              </a:rPr>
              <a:t> (Source: Munzel, et al. 2023 - </a:t>
            </a:r>
            <a:r>
              <a:rPr lang="en-US" sz="16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Soil and water pollution and human health: what should cardiologists worry about? - PMC (nih.gov)</a:t>
            </a:r>
            <a:r>
              <a:rPr lang="en-US" sz="1600" dirty="0">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571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46FD8-8223-4B82-9163-52A2BDCEB6E4}"/>
              </a:ext>
            </a:extLst>
          </p:cNvPr>
          <p:cNvSpPr>
            <a:spLocks noGrp="1"/>
          </p:cNvSpPr>
          <p:nvPr>
            <p:ph idx="1"/>
          </p:nvPr>
        </p:nvSpPr>
        <p:spPr>
          <a:xfrm>
            <a:off x="259359" y="295143"/>
            <a:ext cx="11334226" cy="6562857"/>
          </a:xfrm>
        </p:spPr>
        <p:txBody>
          <a:bodyPr>
            <a:normAutofit fontScale="25000" lnSpcReduction="20000"/>
          </a:bodyPr>
          <a:lstStyle/>
          <a:p>
            <a:pPr marL="0" indent="0">
              <a:buNone/>
            </a:pPr>
            <a:r>
              <a:rPr lang="en-US" sz="9600" b="1" dirty="0">
                <a:solidFill>
                  <a:schemeClr val="accent2">
                    <a:lumMod val="75000"/>
                  </a:schemeClr>
                </a:solidFill>
              </a:rPr>
              <a:t>Environmental Hazards and Toxins</a:t>
            </a:r>
          </a:p>
          <a:p>
            <a:pPr marL="0" indent="0">
              <a:buNone/>
            </a:pPr>
            <a:r>
              <a:rPr lang="en-US" sz="9600" b="1" dirty="0">
                <a:effectLst>
                  <a:outerShdw blurRad="38100" dist="38100" dir="2700000" algn="tl">
                    <a:srgbClr val="000000">
                      <a:alpha val="43137"/>
                    </a:srgbClr>
                  </a:outerShdw>
                </a:effectLst>
              </a:rPr>
              <a:t>Impact</a:t>
            </a:r>
          </a:p>
          <a:p>
            <a:pPr>
              <a:buClr>
                <a:schemeClr val="tx1"/>
              </a:buClr>
            </a:pPr>
            <a:r>
              <a:rPr lang="en-US" sz="8800" dirty="0">
                <a:solidFill>
                  <a:schemeClr val="accent2">
                    <a:lumMod val="75000"/>
                  </a:schemeClr>
                </a:solidFill>
              </a:rPr>
              <a:t>Environmental hazards </a:t>
            </a:r>
            <a:r>
              <a:rPr lang="en-US" sz="8800" dirty="0"/>
              <a:t>are broadly divided into biological, physical, and chemical hazards caused by natural and or anthropogenic (man-made) means.  A prolonged intensification of stress in the environment by a variety of biological, chemical, physical, natural, and anthropogenic hazards will cause both short and long-term damage to public health. Consider, for example, the release of toxic fumes gases, or metals into the atmosphere, soil, or water will result in toxic effects on the environment and public health. </a:t>
            </a:r>
          </a:p>
          <a:p>
            <a:pPr marL="0" indent="0">
              <a:buNone/>
            </a:pPr>
            <a:endParaRPr lang="en-US" sz="8800" dirty="0"/>
          </a:p>
          <a:p>
            <a:pPr>
              <a:buClr>
                <a:schemeClr val="tx1"/>
              </a:buClr>
            </a:pPr>
            <a:r>
              <a:rPr lang="en-US" sz="8800" dirty="0"/>
              <a:t>For instance, a case in which a new metal smelter is constructed in a forested landscape. If the smelter emits toxic sulfur dioxide gas, the toxic stress will damage the tree-sized plants of the forest and eventually cause them to give way to shrub-sized and herbaceous vegetation. If the long-term stress is extremely severe, the landscape could entirely lose its vegetation. This kind of ecological damage involves changes in the composition and dominance of species in communities, in the spatial distribution of biomass, and in functions such as productivity, litter decomposition, and nutrient cycling.</a:t>
            </a:r>
          </a:p>
          <a:p>
            <a:endParaRPr lang="en-US" sz="8800" dirty="0"/>
          </a:p>
          <a:p>
            <a:pPr fontAlgn="base"/>
            <a:r>
              <a:rPr lang="en-US" sz="8800" dirty="0"/>
              <a:t>The </a:t>
            </a:r>
            <a:r>
              <a:rPr lang="en-US" sz="8800" dirty="0">
                <a:solidFill>
                  <a:schemeClr val="accent2">
                    <a:lumMod val="75000"/>
                  </a:schemeClr>
                </a:solidFill>
              </a:rPr>
              <a:t>hazardous substances </a:t>
            </a:r>
            <a:r>
              <a:rPr lang="en-US" sz="8800" dirty="0"/>
              <a:t>and conditions in the environment impact the public health by causing human illness, diseases, death due to excessive release of toxic gasses such as CO</a:t>
            </a:r>
            <a:r>
              <a:rPr lang="en-US" sz="8800" baseline="-25000" dirty="0"/>
              <a:t>2</a:t>
            </a:r>
            <a:r>
              <a:rPr lang="en-US" sz="8800" dirty="0"/>
              <a:t>, CO, SO</a:t>
            </a:r>
            <a:r>
              <a:rPr lang="en-US" sz="8800" baseline="-25000" dirty="0"/>
              <a:t>2</a:t>
            </a:r>
            <a:r>
              <a:rPr lang="en-US" sz="8800" dirty="0"/>
              <a:t>, etc. They will also negatively affect the loss of habitats, life forms, and biodiversity. Additionally, they cause chronic respiratory and heart diseases.</a:t>
            </a:r>
          </a:p>
          <a:p>
            <a:endParaRPr lang="en-US" sz="9200" dirty="0"/>
          </a:p>
          <a:p>
            <a:endParaRPr lang="en-US" dirty="0"/>
          </a:p>
        </p:txBody>
      </p:sp>
      <p:pic>
        <p:nvPicPr>
          <p:cNvPr id="6" name="Graphic 5" descr="Hill scene">
            <a:extLst>
              <a:ext uri="{FF2B5EF4-FFF2-40B4-BE49-F238E27FC236}">
                <a16:creationId xmlns:a16="http://schemas.microsoft.com/office/drawing/2014/main" id="{A2F7D453-B8C1-4B9F-BC6E-1946284DBD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3864" y="5648457"/>
            <a:ext cx="914400" cy="914400"/>
          </a:xfrm>
          <a:prstGeom prst="rect">
            <a:avLst/>
          </a:prstGeom>
        </p:spPr>
      </p:pic>
    </p:spTree>
    <p:extLst>
      <p:ext uri="{BB962C8B-B14F-4D97-AF65-F5344CB8AC3E}">
        <p14:creationId xmlns:p14="http://schemas.microsoft.com/office/powerpoint/2010/main" val="319674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C408BB-B5EA-425D-80B4-8949708FEF52}"/>
              </a:ext>
            </a:extLst>
          </p:cNvPr>
          <p:cNvSpPr txBox="1"/>
          <p:nvPr/>
        </p:nvSpPr>
        <p:spPr>
          <a:xfrm>
            <a:off x="5637402" y="2973897"/>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44D0C9F-6239-4306-B552-9FF7503A5A52}"/>
              </a:ext>
            </a:extLst>
          </p:cNvPr>
          <p:cNvSpPr txBox="1"/>
          <p:nvPr/>
        </p:nvSpPr>
        <p:spPr>
          <a:xfrm>
            <a:off x="142613" y="58723"/>
            <a:ext cx="8229600" cy="6555641"/>
          </a:xfrm>
          <a:prstGeom prst="rect">
            <a:avLst/>
          </a:prstGeom>
          <a:noFill/>
        </p:spPr>
        <p:txBody>
          <a:bodyPr wrap="square" rtlCol="0">
            <a:spAutoFit/>
          </a:bodyPr>
          <a:lstStyle/>
          <a:p>
            <a:r>
              <a:rPr lang="en-US" sz="2400" b="1" dirty="0">
                <a:solidFill>
                  <a:schemeClr val="accent2">
                    <a:lumMod val="75000"/>
                  </a:schemeClr>
                </a:solidFill>
              </a:rPr>
              <a:t>Lead</a:t>
            </a:r>
            <a:endParaRPr lang="en-US" sz="2400" dirty="0">
              <a:solidFill>
                <a:schemeClr val="accent2">
                  <a:lumMod val="75000"/>
                </a:schemeClr>
              </a:solidFill>
            </a:endParaRPr>
          </a:p>
          <a:p>
            <a:pPr marL="342900" indent="-342900">
              <a:buClr>
                <a:schemeClr val="tx1"/>
              </a:buClr>
              <a:buFont typeface="Arial" panose="020B0604020202020204" pitchFamily="34" charset="0"/>
              <a:buChar char="•"/>
            </a:pPr>
            <a:r>
              <a:rPr lang="en-US" sz="2200" dirty="0">
                <a:solidFill>
                  <a:schemeClr val="accent2">
                    <a:lumMod val="75000"/>
                  </a:schemeClr>
                </a:solidFill>
              </a:rPr>
              <a:t>Lead</a:t>
            </a:r>
            <a:r>
              <a:rPr lang="en-US" sz="2200" dirty="0"/>
              <a:t> and </a:t>
            </a:r>
            <a:r>
              <a:rPr lang="en-US" sz="2200" dirty="0">
                <a:solidFill>
                  <a:schemeClr val="accent2">
                    <a:lumMod val="75000"/>
                  </a:schemeClr>
                </a:solidFill>
              </a:rPr>
              <a:t>lead compounds </a:t>
            </a:r>
            <a:r>
              <a:rPr lang="en-US" sz="2200" dirty="0"/>
              <a:t>are listed as “reasonably anticipated to be a human </a:t>
            </a:r>
            <a:r>
              <a:rPr lang="en-US" sz="2200" dirty="0">
                <a:solidFill>
                  <a:schemeClr val="accent2">
                    <a:lumMod val="75000"/>
                  </a:schemeClr>
                </a:solidFill>
              </a:rPr>
              <a:t>carcinogen</a:t>
            </a:r>
            <a:r>
              <a:rPr lang="en-US" sz="2200" dirty="0"/>
              <a:t>.” It can affect almost every organ and system in your body. It can be equally harmful if breathed or swallowed. </a:t>
            </a:r>
          </a:p>
          <a:p>
            <a:endParaRPr lang="en-US" sz="2200" dirty="0"/>
          </a:p>
          <a:p>
            <a:pPr marL="342900" indent="-342900">
              <a:buFont typeface="Arial" panose="020B0604020202020204" pitchFamily="34" charset="0"/>
              <a:buChar char="•"/>
            </a:pPr>
            <a:r>
              <a:rPr lang="en-US" sz="2200" dirty="0"/>
              <a:t>The part of the body most sensitive to lead exposure is the central nervous system, especially in children, who are more vulnerable to lead poisoning than adults. A child who swallows large amounts of lead can develop brain damage that can cause convulsions and death; the child can also develop blood anemia, kidney damage, colic, and muscle weakness.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Repeated </a:t>
            </a:r>
            <a:r>
              <a:rPr lang="en-US" sz="2200" dirty="0">
                <a:solidFill>
                  <a:schemeClr val="accent2">
                    <a:lumMod val="75000"/>
                  </a:schemeClr>
                </a:solidFill>
              </a:rPr>
              <a:t>low levels of exposure to lead </a:t>
            </a:r>
            <a:r>
              <a:rPr lang="en-US" sz="2200" dirty="0"/>
              <a:t>can alter a child’s normal mental and physical growth and result in learning or behavioral problems. Exposure to high levels of lead in pregnant women can cause miscarriage, premature births, and smaller babies. Repeated or chronic exposure can cause lead to accumulate in your body, leading to lead poisoning.</a:t>
            </a:r>
          </a:p>
        </p:txBody>
      </p:sp>
      <p:pic>
        <p:nvPicPr>
          <p:cNvPr id="9" name="Picture 8" descr="A young Asian boy sitting on carpet in a daycare center is trying to put a toy in his mouth.">
            <a:extLst>
              <a:ext uri="{FF2B5EF4-FFF2-40B4-BE49-F238E27FC236}">
                <a16:creationId xmlns:a16="http://schemas.microsoft.com/office/drawing/2014/main" id="{D3572ACD-07F9-4F76-BAAD-2FDF95E5D04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8986" y="989793"/>
            <a:ext cx="3056878" cy="2097193"/>
          </a:xfrm>
          <a:prstGeom prst="rect">
            <a:avLst/>
          </a:prstGeom>
          <a:noFill/>
          <a:ln>
            <a:noFill/>
          </a:ln>
        </p:spPr>
      </p:pic>
      <p:sp>
        <p:nvSpPr>
          <p:cNvPr id="8" name="Rectangle 7">
            <a:extLst>
              <a:ext uri="{FF2B5EF4-FFF2-40B4-BE49-F238E27FC236}">
                <a16:creationId xmlns:a16="http://schemas.microsoft.com/office/drawing/2014/main" id="{5EB2D08C-78CF-4B3B-A59C-8E72F18D7996}"/>
              </a:ext>
            </a:extLst>
          </p:cNvPr>
          <p:cNvSpPr/>
          <p:nvPr/>
        </p:nvSpPr>
        <p:spPr>
          <a:xfrm>
            <a:off x="8565160" y="3303522"/>
            <a:ext cx="3221371" cy="584775"/>
          </a:xfrm>
          <a:prstGeom prst="rect">
            <a:avLst/>
          </a:prstGeom>
        </p:spPr>
        <p:txBody>
          <a:bodyPr wrap="square">
            <a:spAutoFit/>
          </a:bodyPr>
          <a:lstStyle/>
          <a:p>
            <a:r>
              <a:rPr lang="en-US" sz="1600" dirty="0"/>
              <a:t>Source: B. Freedman; </a:t>
            </a:r>
            <a:r>
              <a:rPr lang="en-US" sz="1600" u="sng" dirty="0">
                <a:hlinkClick r:id="rId3"/>
              </a:rPr>
              <a:t>Health Effects of Lead Exposure | Lead | CDC</a:t>
            </a:r>
            <a:endParaRPr lang="en-US" sz="1600" dirty="0"/>
          </a:p>
        </p:txBody>
      </p:sp>
    </p:spTree>
    <p:extLst>
      <p:ext uri="{BB962C8B-B14F-4D97-AF65-F5344CB8AC3E}">
        <p14:creationId xmlns:p14="http://schemas.microsoft.com/office/powerpoint/2010/main" val="326144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43BC0F-E8CB-4579-9599-407F0D4356BC}"/>
              </a:ext>
            </a:extLst>
          </p:cNvPr>
          <p:cNvSpPr>
            <a:spLocks noGrp="1"/>
          </p:cNvSpPr>
          <p:nvPr>
            <p:ph idx="1"/>
          </p:nvPr>
        </p:nvSpPr>
        <p:spPr>
          <a:xfrm>
            <a:off x="301304" y="164605"/>
            <a:ext cx="10515600" cy="6395586"/>
          </a:xfrm>
        </p:spPr>
        <p:txBody>
          <a:bodyPr>
            <a:normAutofit fontScale="92500" lnSpcReduction="10000"/>
          </a:bodyPr>
          <a:lstStyle/>
          <a:p>
            <a:pPr>
              <a:buClr>
                <a:schemeClr val="tx1"/>
              </a:buClr>
            </a:pPr>
            <a:r>
              <a:rPr lang="en-US" sz="2600" dirty="0">
                <a:solidFill>
                  <a:schemeClr val="accent2">
                    <a:lumMod val="75000"/>
                  </a:schemeClr>
                </a:solidFill>
              </a:rPr>
              <a:t>Acute toxicity </a:t>
            </a:r>
            <a:r>
              <a:rPr lang="en-US" sz="2600" dirty="0"/>
              <a:t>is defined as occurring when a short-term exposure to a chemical in a high concentration results in biochemical or anatomical damages or even death (a common acute endpoint). Chronic toxicity involves a longer-term exposure to low to moderate concentrations of a chemical. Over time, chronic exposures may cause biochemical or anatomical damage, or perhaps a lethal condition such as cancer (Source: B. Freedman).</a:t>
            </a:r>
          </a:p>
          <a:p>
            <a:pPr marL="0" indent="0" fontAlgn="base">
              <a:buNone/>
            </a:pPr>
            <a:r>
              <a:rPr lang="en-US" sz="2600" b="1" dirty="0"/>
              <a:t> </a:t>
            </a:r>
          </a:p>
          <a:p>
            <a:pPr marL="0" indent="0" fontAlgn="base">
              <a:buNone/>
            </a:pPr>
            <a:r>
              <a:rPr lang="en-US" sz="2600" b="1" dirty="0"/>
              <a:t> </a:t>
            </a:r>
            <a:r>
              <a:rPr lang="en-US" sz="2600" b="1" dirty="0">
                <a:solidFill>
                  <a:schemeClr val="accent2">
                    <a:lumMod val="75000"/>
                  </a:schemeClr>
                </a:solidFill>
                <a:effectLst>
                  <a:outerShdw blurRad="38100" dist="38100" dir="2700000" algn="tl">
                    <a:srgbClr val="000000">
                      <a:alpha val="43137"/>
                    </a:srgbClr>
                  </a:outerShdw>
                </a:effectLst>
              </a:rPr>
              <a:t>Indoor Environmental Quality</a:t>
            </a:r>
            <a:endParaRPr lang="en-US" sz="2600" dirty="0">
              <a:solidFill>
                <a:schemeClr val="accent2">
                  <a:lumMod val="75000"/>
                </a:schemeClr>
              </a:solidFill>
              <a:effectLst>
                <a:outerShdw blurRad="38100" dist="38100" dir="2700000" algn="tl">
                  <a:srgbClr val="000000">
                    <a:alpha val="43137"/>
                  </a:srgbClr>
                </a:outerShdw>
              </a:effectLst>
            </a:endParaRPr>
          </a:p>
          <a:p>
            <a:r>
              <a:rPr lang="en-US" sz="2600" dirty="0"/>
              <a:t>The indoor environment of residential and office buildings is often contaminated by gases and fumes. For example, space heaters, furnaces, and fireplaces burning wood, kerosene, or fuel oil may emit carbon monoxide into the indoor environment. All high-temperature combustions emit nitric oxide, and many synthetic materials and fabrics vent formaldehyde and other organic vapors. These chemicals can accumulate if indoor air is not exchanged frequently with cleaner, outdoor air.</a:t>
            </a:r>
          </a:p>
          <a:p>
            <a:pPr marL="0" indent="0">
              <a:buNone/>
            </a:pPr>
            <a:r>
              <a:rPr lang="en-US" sz="2600" dirty="0"/>
              <a:t> </a:t>
            </a:r>
            <a:r>
              <a:rPr lang="en-US" sz="2600" b="1" dirty="0">
                <a:solidFill>
                  <a:schemeClr val="accent2">
                    <a:lumMod val="75000"/>
                  </a:schemeClr>
                </a:solidFill>
                <a:effectLst>
                  <a:outerShdw blurRad="38100" dist="38100" dir="2700000" algn="tl">
                    <a:srgbClr val="000000">
                      <a:alpha val="43137"/>
                    </a:srgbClr>
                  </a:outerShdw>
                </a:effectLst>
              </a:rPr>
              <a:t>Impact</a:t>
            </a:r>
            <a:endParaRPr lang="en-US" sz="2600" dirty="0">
              <a:effectLst>
                <a:outerShdw blurRad="38100" dist="38100" dir="2700000" algn="tl">
                  <a:srgbClr val="000000">
                    <a:alpha val="43137"/>
                  </a:srgbClr>
                </a:outerShdw>
              </a:effectLst>
            </a:endParaRPr>
          </a:p>
          <a:p>
            <a:pPr>
              <a:buClr>
                <a:schemeClr val="tx1"/>
              </a:buClr>
            </a:pPr>
            <a:r>
              <a:rPr lang="en-US" sz="2600" dirty="0"/>
              <a:t>Indoor pollution and toxins released from space heaters, furnaces, fireplaces burning wood, kerosene, nitric oxide, organic vapors, etc., cause health problems and loss of man hours, productivity, and even death.</a:t>
            </a:r>
          </a:p>
          <a:p>
            <a:endParaRPr lang="en-US" dirty="0"/>
          </a:p>
        </p:txBody>
      </p:sp>
    </p:spTree>
    <p:extLst>
      <p:ext uri="{BB962C8B-B14F-4D97-AF65-F5344CB8AC3E}">
        <p14:creationId xmlns:p14="http://schemas.microsoft.com/office/powerpoint/2010/main" val="309105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thma: Types, Causes, Symptoms, Diagnosis &amp; Treatment">
            <a:extLst>
              <a:ext uri="{FF2B5EF4-FFF2-40B4-BE49-F238E27FC236}">
                <a16:creationId xmlns:a16="http://schemas.microsoft.com/office/drawing/2014/main" id="{39AE0ED8-C7AE-4328-8792-B27A8AC16E23}"/>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3764" y="775983"/>
            <a:ext cx="4018328" cy="3808398"/>
          </a:xfrm>
          <a:prstGeom prst="rect">
            <a:avLst/>
          </a:prstGeom>
          <a:noFill/>
          <a:ln>
            <a:noFill/>
          </a:ln>
        </p:spPr>
      </p:pic>
      <p:sp>
        <p:nvSpPr>
          <p:cNvPr id="5" name="Rectangle 4">
            <a:extLst>
              <a:ext uri="{FF2B5EF4-FFF2-40B4-BE49-F238E27FC236}">
                <a16:creationId xmlns:a16="http://schemas.microsoft.com/office/drawing/2014/main" id="{6950CBAC-AF0D-43DD-B792-90954A2B44FF}"/>
              </a:ext>
            </a:extLst>
          </p:cNvPr>
          <p:cNvSpPr/>
          <p:nvPr/>
        </p:nvSpPr>
        <p:spPr>
          <a:xfrm>
            <a:off x="204132" y="4982858"/>
            <a:ext cx="4577593" cy="767839"/>
          </a:xfrm>
          <a:prstGeom prst="rect">
            <a:avLst/>
          </a:prstGeom>
        </p:spPr>
        <p:txBody>
          <a:bodyPr wrap="square">
            <a:spAutoFit/>
          </a:bodyPr>
          <a:lstStyle/>
          <a:p>
            <a:pPr algn="just">
              <a:lnSpc>
                <a:spcPct val="106000"/>
              </a:lnSpc>
            </a:pPr>
            <a:r>
              <a:rPr lang="en-US" sz="1400" dirty="0">
                <a:latin typeface="Calibri" panose="020F0502020204030204" pitchFamily="34" charset="0"/>
                <a:ea typeface="Lora-Regular"/>
                <a:cs typeface="Calibri" panose="020F0502020204030204" pitchFamily="34" charset="0"/>
              </a:rPr>
              <a:t>Figure 6. This figure explains anatomy of human respiratory system and asthma (</a:t>
            </a:r>
            <a:r>
              <a:rPr lang="en-US" sz="14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Asthma: Types, Causes, Symptoms, Diagnosis &amp; Treatment (clevelandclinic.org)</a:t>
            </a:r>
            <a:r>
              <a:rPr lang="en-US" sz="1400" dirty="0">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BC8BDB3-F5ED-4B04-A7FF-5CD8139BFC18}"/>
              </a:ext>
            </a:extLst>
          </p:cNvPr>
          <p:cNvSpPr txBox="1"/>
          <p:nvPr/>
        </p:nvSpPr>
        <p:spPr>
          <a:xfrm>
            <a:off x="4781725" y="377505"/>
            <a:ext cx="7206143" cy="6494085"/>
          </a:xfrm>
          <a:prstGeom prst="rect">
            <a:avLst/>
          </a:prstGeom>
          <a:noFill/>
        </p:spPr>
        <p:txBody>
          <a:bodyPr wrap="square" rtlCol="0">
            <a:spAutoFit/>
          </a:bodyPr>
          <a:lstStyle/>
          <a:p>
            <a:r>
              <a:rPr lang="en-US" sz="2200" b="1" dirty="0">
                <a:solidFill>
                  <a:schemeClr val="accent2">
                    <a:lumMod val="75000"/>
                  </a:schemeClr>
                </a:solidFill>
              </a:rPr>
              <a:t>Outdoor Environmental Quality</a:t>
            </a:r>
            <a:endParaRPr lang="en-US" sz="2200" dirty="0"/>
          </a:p>
          <a:p>
            <a:pPr marL="342900" indent="-342900">
              <a:buFont typeface="Arial" panose="020B0604020202020204" pitchFamily="34" charset="0"/>
              <a:buChar char="•"/>
            </a:pPr>
            <a:r>
              <a:rPr lang="en-US" sz="2000" dirty="0"/>
              <a:t>For instance, smoking tobacco is a leading source of easily avoidable air pollution. People inhale a great variety of toxic gases and fumes when they smoke tobacco (and also marijuana). In addition, non-smokers are indirectly exposed to lower concentrations of those chemicals because of the lingering residues of “second-hand smoke” that may occur in indoor atmospheres.</a:t>
            </a:r>
            <a:endParaRPr lang="en-US" sz="2200" dirty="0"/>
          </a:p>
          <a:p>
            <a:r>
              <a:rPr lang="en-US" sz="2000" b="1" dirty="0">
                <a:solidFill>
                  <a:schemeClr val="accent2">
                    <a:lumMod val="75000"/>
                  </a:schemeClr>
                </a:solidFill>
              </a:rPr>
              <a:t>Impact</a:t>
            </a:r>
            <a:endParaRPr lang="en-US" sz="2000" dirty="0">
              <a:solidFill>
                <a:schemeClr val="accent2">
                  <a:lumMod val="75000"/>
                </a:schemeClr>
              </a:solidFill>
            </a:endParaRPr>
          </a:p>
          <a:p>
            <a:pPr marL="342900" indent="-342900">
              <a:buFont typeface="Arial" panose="020B0604020202020204" pitchFamily="34" charset="0"/>
              <a:buChar char="•"/>
            </a:pPr>
            <a:r>
              <a:rPr lang="en-US" sz="2000" dirty="0"/>
              <a:t> Smoking is also the most important cause of preventable diseases, especially lung cancer and heart disease. Smog causes a significant number of problems and toxicity to vegetation, erodes building surfaces and metal sculptures due to acid rain, heart, and lung problems such as asthma, bronchitis, emphysema, etc., in vulnerable populations. Poor outdoor air quality due to excessive exhausts from automobiles, wildfires, industries, etc., aggravates asthma, wheezing, cough, etc. </a:t>
            </a:r>
            <a:r>
              <a:rPr lang="en-US" dirty="0"/>
              <a:t>(source: </a:t>
            </a:r>
            <a:r>
              <a:rPr lang="en-US" u="sng" dirty="0">
                <a:hlinkClick r:id="rId4"/>
              </a:rPr>
              <a:t>Asthma and Outdoor Air Pollution, EPA-452-F-04-002 (airnow.gov); Asthma | CDC</a:t>
            </a:r>
            <a:r>
              <a:rPr lang="en-US" dirty="0">
                <a:hlinkClick r:id="rId4"/>
              </a:rPr>
              <a:t>; </a:t>
            </a:r>
            <a:r>
              <a:rPr lang="en-US" u="sng" dirty="0">
                <a:hlinkClick r:id="rId4"/>
              </a:rPr>
              <a:t>Protect Yourself from Wildfire Smoke | Air | CDC)</a:t>
            </a:r>
            <a:r>
              <a:rPr lang="en-US" dirty="0"/>
              <a:t>.</a:t>
            </a:r>
          </a:p>
          <a:p>
            <a:r>
              <a:rPr lang="en-US" sz="2000" dirty="0"/>
              <a:t> </a:t>
            </a:r>
          </a:p>
        </p:txBody>
      </p:sp>
    </p:spTree>
    <p:extLst>
      <p:ext uri="{BB962C8B-B14F-4D97-AF65-F5344CB8AC3E}">
        <p14:creationId xmlns:p14="http://schemas.microsoft.com/office/powerpoint/2010/main" val="310343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31F1A-2531-47EC-8107-8CD8C5188A96}"/>
              </a:ext>
            </a:extLst>
          </p:cNvPr>
          <p:cNvSpPr>
            <a:spLocks noGrp="1"/>
          </p:cNvSpPr>
          <p:nvPr>
            <p:ph idx="1"/>
          </p:nvPr>
        </p:nvSpPr>
        <p:spPr>
          <a:xfrm>
            <a:off x="435528" y="335560"/>
            <a:ext cx="10515600" cy="5469621"/>
          </a:xfrm>
        </p:spPr>
        <p:txBody>
          <a:bodyPr>
            <a:normAutofit fontScale="25000" lnSpcReduction="20000"/>
          </a:bodyPr>
          <a:lstStyle/>
          <a:p>
            <a:pPr marL="0" indent="0">
              <a:buNone/>
            </a:pPr>
            <a:r>
              <a:rPr lang="en-US" sz="9600" b="1" dirty="0">
                <a:effectLst>
                  <a:outerShdw blurRad="38100" dist="38100" dir="2700000" algn="tl">
                    <a:srgbClr val="000000">
                      <a:alpha val="43137"/>
                    </a:srgbClr>
                  </a:outerShdw>
                </a:effectLst>
              </a:rPr>
              <a:t> </a:t>
            </a:r>
            <a:r>
              <a:rPr lang="en-US" sz="9600" b="1" dirty="0">
                <a:solidFill>
                  <a:schemeClr val="accent2">
                    <a:lumMod val="75000"/>
                  </a:schemeClr>
                </a:solidFill>
                <a:effectLst>
                  <a:outerShdw blurRad="38100" dist="38100" dir="2700000" algn="tl">
                    <a:srgbClr val="000000">
                      <a:alpha val="43137"/>
                    </a:srgbClr>
                  </a:outerShdw>
                </a:effectLst>
                <a:latin typeface="+mj-lt"/>
              </a:rPr>
              <a:t>Impact on Economy</a:t>
            </a:r>
            <a:endParaRPr lang="en-US" sz="9600" dirty="0">
              <a:solidFill>
                <a:schemeClr val="accent2">
                  <a:lumMod val="75000"/>
                </a:schemeClr>
              </a:solidFill>
              <a:effectLst>
                <a:outerShdw blurRad="38100" dist="38100" dir="2700000" algn="tl">
                  <a:srgbClr val="000000">
                    <a:alpha val="43137"/>
                  </a:srgbClr>
                </a:outerShdw>
              </a:effectLst>
              <a:latin typeface="+mj-lt"/>
            </a:endParaRPr>
          </a:p>
          <a:p>
            <a:pPr fontAlgn="base"/>
            <a:r>
              <a:rPr lang="en-US" sz="8800" dirty="0"/>
              <a:t>A prolonged drought can have a serious economic impact on a community. Increased demand for water and electricity may result in shortages of resources. Moreover, food shortages may occur if agricultural production is damaged or destroyed by a loss of crops or livestock.</a:t>
            </a:r>
          </a:p>
          <a:p>
            <a:pPr fontAlgn="base"/>
            <a:endParaRPr lang="en-US" sz="8800" dirty="0"/>
          </a:p>
          <a:p>
            <a:r>
              <a:rPr lang="en-US" sz="8800" dirty="0"/>
              <a:t>Soil is economically important because it critically influences the kinds of agricultural crops that can be grown.  Some of the most productive agricultural soils are alluvial deposits found along rivers and their deltas, where periodic flooding and silt deposition bring in abundant supplies of nutrients Overflooding due to hurricanes and forest fires damages soil nutrients by erosion.</a:t>
            </a:r>
          </a:p>
          <a:p>
            <a:pPr marL="0" indent="0">
              <a:buNone/>
            </a:pPr>
            <a:endParaRPr lang="en-US" sz="8800" dirty="0"/>
          </a:p>
          <a:p>
            <a:r>
              <a:rPr lang="en-US" sz="8800" dirty="0"/>
              <a:t>Fungi are ecologically important because they are excellent decomposers, allowing nutrients to be recycled and reducing the accumulation of dead biomass. Various kinds of fungi are economically important because they spoil stored grain and other foods, are parasites of agricultural or forestry plants, or cause diseases in humans and other animals. Ringworm is a disease of the skin, usually the scalp, which is caused by various fungi. The chestnut blight fungus (</a:t>
            </a:r>
            <a:r>
              <a:rPr lang="en-US" sz="8800" i="1" dirty="0">
                <a:solidFill>
                  <a:schemeClr val="accent2">
                    <a:lumMod val="75000"/>
                  </a:schemeClr>
                </a:solidFill>
              </a:rPr>
              <a:t>Endothia parasitica</a:t>
            </a:r>
            <a:r>
              <a:rPr lang="en-US" sz="8800" dirty="0"/>
              <a:t>) was accidentally introduced to North America and wiped out the native chestnut (</a:t>
            </a:r>
            <a:r>
              <a:rPr lang="en-US" sz="8800" i="1" dirty="0">
                <a:solidFill>
                  <a:schemeClr val="accent2">
                    <a:lumMod val="75000"/>
                  </a:schemeClr>
                </a:solidFill>
              </a:rPr>
              <a:t>Castanea dentata</a:t>
            </a:r>
            <a:r>
              <a:rPr lang="en-US" sz="8800" dirty="0"/>
              <a:t>), which used to be a prominent and valuable tree in eastern forests. The Dutch elm disease fungus (</a:t>
            </a:r>
            <a:r>
              <a:rPr lang="en-US" sz="8800" i="1" dirty="0">
                <a:solidFill>
                  <a:schemeClr val="accent2">
                    <a:lumMod val="75000"/>
                  </a:schemeClr>
                </a:solidFill>
              </a:rPr>
              <a:t>Ceratocystis ulmi</a:t>
            </a:r>
            <a:r>
              <a:rPr lang="en-US" sz="8800" dirty="0"/>
              <a:t>) is another introduced pathogen that is killing elm trees (especially white elm, </a:t>
            </a:r>
            <a:r>
              <a:rPr lang="en-US" sz="8800" i="1" dirty="0">
                <a:solidFill>
                  <a:schemeClr val="accent2">
                    <a:lumMod val="75000"/>
                  </a:schemeClr>
                </a:solidFill>
              </a:rPr>
              <a:t>Ulmus americana</a:t>
            </a:r>
            <a:r>
              <a:rPr lang="en-US" sz="8800" dirty="0"/>
              <a:t>).</a:t>
            </a:r>
          </a:p>
          <a:p>
            <a:endParaRPr lang="en-US" sz="8800" dirty="0"/>
          </a:p>
          <a:p>
            <a:endParaRPr lang="en-US" dirty="0"/>
          </a:p>
        </p:txBody>
      </p:sp>
    </p:spTree>
    <p:extLst>
      <p:ext uri="{BB962C8B-B14F-4D97-AF65-F5344CB8AC3E}">
        <p14:creationId xmlns:p14="http://schemas.microsoft.com/office/powerpoint/2010/main" val="11911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A3687E-BE98-4D01-B1CB-7B33B69AAB2C}"/>
              </a:ext>
            </a:extLst>
          </p:cNvPr>
          <p:cNvSpPr>
            <a:spLocks noGrp="1"/>
          </p:cNvSpPr>
          <p:nvPr>
            <p:ph idx="1"/>
          </p:nvPr>
        </p:nvSpPr>
        <p:spPr>
          <a:xfrm>
            <a:off x="351638" y="291517"/>
            <a:ext cx="10515600" cy="6274966"/>
          </a:xfrm>
        </p:spPr>
        <p:txBody>
          <a:bodyPr>
            <a:normAutofit fontScale="92500" lnSpcReduction="20000"/>
          </a:bodyPr>
          <a:lstStyle/>
          <a:p>
            <a:pPr marL="0" indent="0">
              <a:buNone/>
            </a:pPr>
            <a:r>
              <a:rPr lang="en-US" sz="3300" i="1" dirty="0">
                <a:solidFill>
                  <a:schemeClr val="accent2">
                    <a:lumMod val="75000"/>
                  </a:schemeClr>
                </a:solidFill>
                <a:effectLst>
                  <a:outerShdw blurRad="38100" dist="38100" dir="2700000" algn="tl">
                    <a:srgbClr val="000000">
                      <a:alpha val="43137"/>
                    </a:srgbClr>
                  </a:outerShdw>
                </a:effectLst>
                <a:latin typeface="+mj-lt"/>
              </a:rPr>
              <a:t>Sustainable economic development and technology involves the following actions for environmental and public health:</a:t>
            </a:r>
          </a:p>
          <a:p>
            <a:pPr marL="0" indent="0">
              <a:buNone/>
            </a:pPr>
            <a:endParaRPr lang="en-US" sz="3300" i="1" dirty="0">
              <a:solidFill>
                <a:schemeClr val="accent2">
                  <a:lumMod val="75000"/>
                </a:schemeClr>
              </a:solidFill>
            </a:endParaRPr>
          </a:p>
          <a:p>
            <a:r>
              <a:rPr lang="en-US" dirty="0"/>
              <a:t>Increasing the efficiency of use of non-renewable resources – for example, by recycling and re-using metals and other materials;</a:t>
            </a:r>
          </a:p>
          <a:p>
            <a:r>
              <a:rPr lang="en-US" dirty="0"/>
              <a:t>Increasing the use of renewable materials in the economy, such as products manufactured from trees or agricultural biomass;</a:t>
            </a:r>
          </a:p>
          <a:p>
            <a:r>
              <a:rPr lang="en-US" dirty="0"/>
              <a:t>Rapidly increasing the use of renewable sources of energy, such as electricity generated using hydro, solar, wind, or biomass technologies;</a:t>
            </a:r>
          </a:p>
          <a:p>
            <a:r>
              <a:rPr lang="en-US" dirty="0"/>
              <a:t>Improving social equity, ultimately to such a degree that all citizens have access to the necessities and amenities of life such as clean air, water, housing, and energy, education, and healthcare facilities, accessibility for vaccinations for infectious diseases and pandemics COVID-19; </a:t>
            </a:r>
          </a:p>
          <a:p>
            <a:r>
              <a:rPr lang="en-US" dirty="0"/>
              <a:t>Reduction of pollution and improvement of ecological and human health effects; and</a:t>
            </a:r>
          </a:p>
          <a:p>
            <a:r>
              <a:rPr lang="en-US" dirty="0"/>
              <a:t>Reduction or elimination of disturbances that cause damage to natural ecosystems.</a:t>
            </a:r>
          </a:p>
          <a:p>
            <a:endParaRPr lang="en-US" dirty="0"/>
          </a:p>
        </p:txBody>
      </p:sp>
      <p:pic>
        <p:nvPicPr>
          <p:cNvPr id="5" name="Graphic 4" descr="Recycle">
            <a:extLst>
              <a:ext uri="{FF2B5EF4-FFF2-40B4-BE49-F238E27FC236}">
                <a16:creationId xmlns:a16="http://schemas.microsoft.com/office/drawing/2014/main" id="{D93EE567-D308-412C-86BA-56BAD3D355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359" y="5406704"/>
            <a:ext cx="1164671" cy="1164671"/>
          </a:xfrm>
          <a:prstGeom prst="rect">
            <a:avLst/>
          </a:prstGeom>
        </p:spPr>
      </p:pic>
    </p:spTree>
    <p:extLst>
      <p:ext uri="{BB962C8B-B14F-4D97-AF65-F5344CB8AC3E}">
        <p14:creationId xmlns:p14="http://schemas.microsoft.com/office/powerpoint/2010/main" val="3056122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AF913-0839-43A0-B38E-7EE1AFC20166}"/>
              </a:ext>
            </a:extLst>
          </p:cNvPr>
          <p:cNvSpPr>
            <a:spLocks noGrp="1"/>
          </p:cNvSpPr>
          <p:nvPr>
            <p:ph idx="1"/>
          </p:nvPr>
        </p:nvSpPr>
        <p:spPr>
          <a:xfrm>
            <a:off x="276838" y="444617"/>
            <a:ext cx="10993073" cy="5849792"/>
          </a:xfrm>
        </p:spPr>
        <p:txBody>
          <a:bodyPr>
            <a:normAutofit fontScale="85000" lnSpcReduction="20000"/>
          </a:bodyPr>
          <a:lstStyle/>
          <a:p>
            <a:pPr marL="0" indent="0">
              <a:buNone/>
            </a:pPr>
            <a:r>
              <a:rPr lang="en-US" sz="3100" b="1" dirty="0">
                <a:solidFill>
                  <a:schemeClr val="accent2">
                    <a:lumMod val="75000"/>
                  </a:schemeClr>
                </a:solidFill>
                <a:effectLst>
                  <a:outerShdw blurRad="38100" dist="38100" dir="2700000" algn="tl">
                    <a:srgbClr val="000000">
                      <a:alpha val="43137"/>
                    </a:srgbClr>
                  </a:outerShdw>
                </a:effectLst>
                <a:latin typeface="+mj-lt"/>
              </a:rPr>
              <a:t>Role of Government Regulation and Policies for Environmental and Public Health</a:t>
            </a:r>
          </a:p>
          <a:p>
            <a:pPr marL="0" indent="0">
              <a:buNone/>
            </a:pPr>
            <a:endParaRPr lang="en-US" dirty="0"/>
          </a:p>
          <a:p>
            <a:r>
              <a:rPr lang="en-US" dirty="0"/>
              <a:t>The </a:t>
            </a:r>
            <a:r>
              <a:rPr lang="en-US" dirty="0">
                <a:solidFill>
                  <a:schemeClr val="accent2">
                    <a:lumMod val="75000"/>
                  </a:schemeClr>
                </a:solidFill>
              </a:rPr>
              <a:t>U.S. Department of Agriculture</a:t>
            </a:r>
            <a:r>
              <a:rPr lang="en-US" dirty="0"/>
              <a:t>, the federal agency responsible for regulating pesticides before the formation of the U.S. Environmental Protection Agency (EPA) in 1970, began regulatory actions in the late 1950s and 1960s to prohibit many of Dichloro-diphenyl-trichloro-ethane’s (DDT) uses because of mounting evidence of the pesticide's declining benefits and environmental and toxicological effects. The publication in </a:t>
            </a:r>
            <a:r>
              <a:rPr lang="en-US" dirty="0">
                <a:solidFill>
                  <a:schemeClr val="accent2">
                    <a:lumMod val="75000"/>
                  </a:schemeClr>
                </a:solidFill>
              </a:rPr>
              <a:t>1962 of Rachel Carson's </a:t>
            </a:r>
            <a:r>
              <a:rPr lang="en-US" i="1" dirty="0">
                <a:solidFill>
                  <a:schemeClr val="accent2">
                    <a:lumMod val="75000"/>
                  </a:schemeClr>
                </a:solidFill>
              </a:rPr>
              <a:t>Silent Spring</a:t>
            </a:r>
            <a:r>
              <a:rPr lang="en-US" dirty="0"/>
              <a:t> stimulated widespread public concern over the dangers of improper pesticide use and the need for better pesticide controls.</a:t>
            </a:r>
          </a:p>
          <a:p>
            <a:endParaRPr lang="en-US" dirty="0"/>
          </a:p>
          <a:p>
            <a:r>
              <a:rPr lang="en-US" dirty="0"/>
              <a:t>In 1972, the EPA issued a cancellation order for DDT based on its adverse environmental effects, such as those on wildlife (such as Bald Eagle), as well as its potential human health risks. Since then, studies have continued, and a relationship between DDT exposure and reproductive effects in humans is suspected, based on studies in animals. Exposure to high doses, human symptoms can include vomiting, tremors or shakiness, and seizures. In addition, some animals exposed to DDT in studies developed liver tumors. As a result, today, DDT is classified as a probable human carcinogen by U.S. and international authorities. </a:t>
            </a:r>
          </a:p>
          <a:p>
            <a:endParaRPr lang="en-US" dirty="0"/>
          </a:p>
        </p:txBody>
      </p:sp>
      <p:pic>
        <p:nvPicPr>
          <p:cNvPr id="5" name="Graphic 4" descr="Scales of justice">
            <a:extLst>
              <a:ext uri="{FF2B5EF4-FFF2-40B4-BE49-F238E27FC236}">
                <a16:creationId xmlns:a16="http://schemas.microsoft.com/office/drawing/2014/main" id="{864B470E-C564-4B76-98A5-252C11E3F0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0819" y="5380009"/>
            <a:ext cx="1096292" cy="1096292"/>
          </a:xfrm>
          <a:prstGeom prst="rect">
            <a:avLst/>
          </a:prstGeom>
        </p:spPr>
      </p:pic>
    </p:spTree>
    <p:extLst>
      <p:ext uri="{BB962C8B-B14F-4D97-AF65-F5344CB8AC3E}">
        <p14:creationId xmlns:p14="http://schemas.microsoft.com/office/powerpoint/2010/main" val="93001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 Population: 1950-2050">
            <a:extLst>
              <a:ext uri="{FF2B5EF4-FFF2-40B4-BE49-F238E27FC236}">
                <a16:creationId xmlns:a16="http://schemas.microsoft.com/office/drawing/2014/main" id="{CB5110B7-C4A8-3093-B9EF-7A9937F409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657" y="441082"/>
            <a:ext cx="5176253" cy="4666663"/>
          </a:xfrm>
          <a:prstGeom prst="rect">
            <a:avLst/>
          </a:prstGeom>
          <a:noFill/>
          <a:ln>
            <a:noFill/>
          </a:ln>
        </p:spPr>
      </p:pic>
      <p:sp>
        <p:nvSpPr>
          <p:cNvPr id="8" name="TextBox 7">
            <a:extLst>
              <a:ext uri="{FF2B5EF4-FFF2-40B4-BE49-F238E27FC236}">
                <a16:creationId xmlns:a16="http://schemas.microsoft.com/office/drawing/2014/main" id="{418DAF83-CDA0-1E9D-A9A0-DECFB12D5319}"/>
              </a:ext>
            </a:extLst>
          </p:cNvPr>
          <p:cNvSpPr txBox="1"/>
          <p:nvPr/>
        </p:nvSpPr>
        <p:spPr>
          <a:xfrm>
            <a:off x="5501149" y="244548"/>
            <a:ext cx="6572433" cy="6817251"/>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3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Public health </a:t>
            </a:r>
            <a:r>
              <a:rPr lang="en-US" sz="23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is a very broad field that covers several fields of science, technology, mathematics, engineering, nutrition, health, transportation, education, medicine, politics, environmental health, hazards, infectious diseases, pandemics, the quality of air, soil, and water.</a:t>
            </a:r>
          </a:p>
          <a:p>
            <a:pPr marL="342900" indent="-342900">
              <a:buClr>
                <a:schemeClr val="tx1"/>
              </a:buClr>
              <a:buFont typeface="Arial" panose="020B0604020202020204" pitchFamily="34" charset="0"/>
              <a:buChar char="•"/>
            </a:pPr>
            <a:endParaRPr lang="en-US" sz="2300" dirty="0">
              <a:solidFill>
                <a:srgbClr val="333333"/>
              </a:solidFill>
              <a:latin typeface="Calibri" panose="020F0502020204030204" pitchFamily="34" charset="0"/>
              <a:cs typeface="Times New Roman" panose="02020603050405020304" pitchFamily="18" charset="0"/>
            </a:endParaRPr>
          </a:p>
          <a:p>
            <a:pPr marL="342900" indent="-342900">
              <a:buClr>
                <a:schemeClr val="tx1"/>
              </a:buClr>
              <a:buFont typeface="Arial" panose="020B0604020202020204" pitchFamily="34" charset="0"/>
              <a:buChar char="•"/>
            </a:pPr>
            <a:r>
              <a:rPr lang="en-US" sz="23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According to the American Public Health Association (APHA), </a:t>
            </a:r>
            <a:r>
              <a:rPr lang="en-US" sz="23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environmental health </a:t>
            </a:r>
            <a:r>
              <a:rPr lang="en-US" sz="23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is the branch of public health that: focuses on the relationships between people and their environment; promotes human health and well-being; and fosters healthy and safe communities.</a:t>
            </a:r>
          </a:p>
          <a:p>
            <a:pPr marL="342900" indent="-342900">
              <a:buClr>
                <a:schemeClr val="tx1"/>
              </a:buClr>
              <a:buFont typeface="Arial" panose="020B0604020202020204" pitchFamily="34" charset="0"/>
              <a:buChar char="•"/>
            </a:pPr>
            <a:endParaRPr lang="en-US" sz="2300" dirty="0">
              <a:solidFill>
                <a:srgbClr val="333333"/>
              </a:solidFill>
              <a:latin typeface="Calibri" panose="020F0502020204030204" pitchFamily="34" charset="0"/>
              <a:cs typeface="Times New Roman" panose="02020603050405020304" pitchFamily="18" charset="0"/>
            </a:endParaRPr>
          </a:p>
          <a:p>
            <a:pPr marL="342900" indent="-342900">
              <a:buClr>
                <a:schemeClr val="tx1"/>
              </a:buClr>
              <a:buFont typeface="Arial" panose="020B0604020202020204" pitchFamily="34" charset="0"/>
              <a:buChar char="•"/>
            </a:pPr>
            <a:r>
              <a:rPr lang="en-US" sz="23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APHA defines public health as a science-based, evidence-backed field that strives to give everyone a safe place to live, learn, work, and play.</a:t>
            </a:r>
            <a:endParaRPr lang="en-US" sz="2300" dirty="0">
              <a:solidFill>
                <a:srgbClr val="333333"/>
              </a:solidFill>
              <a:latin typeface="Calibri" panose="020F0502020204030204" pitchFamily="34" charset="0"/>
              <a:cs typeface="Times New Roman" panose="02020603050405020304" pitchFamily="18" charset="0"/>
            </a:endParaRPr>
          </a:p>
          <a:p>
            <a:pPr marL="342900" indent="-342900">
              <a:buClr>
                <a:schemeClr val="tx1"/>
              </a:buClr>
              <a:buFont typeface="Arial" panose="020B0604020202020204" pitchFamily="34" charset="0"/>
              <a:buChar char="•"/>
            </a:pPr>
            <a:endParaRPr lang="en-US" sz="2300" dirty="0">
              <a:solidFill>
                <a:srgbClr val="333333"/>
              </a:solidFill>
              <a:latin typeface="Calibri" panose="020F0502020204030204" pitchFamily="34" charset="0"/>
              <a:cs typeface="Times New Roman" panose="02020603050405020304" pitchFamily="18" charset="0"/>
            </a:endParaRPr>
          </a:p>
          <a:p>
            <a:pPr marL="342900" indent="-342900">
              <a:buClr>
                <a:schemeClr val="tx1"/>
              </a:buClr>
              <a:buFont typeface="Arial" panose="020B0604020202020204" pitchFamily="34" charset="0"/>
              <a:buChar char="•"/>
            </a:pPr>
            <a:endParaRPr lang="en-US" sz="2300" dirty="0"/>
          </a:p>
        </p:txBody>
      </p:sp>
      <p:sp>
        <p:nvSpPr>
          <p:cNvPr id="10" name="TextBox 9">
            <a:extLst>
              <a:ext uri="{FF2B5EF4-FFF2-40B4-BE49-F238E27FC236}">
                <a16:creationId xmlns:a16="http://schemas.microsoft.com/office/drawing/2014/main" id="{F1CB9B5E-C92C-A62D-A8C4-DAB79C4232BA}"/>
              </a:ext>
            </a:extLst>
          </p:cNvPr>
          <p:cNvSpPr txBox="1"/>
          <p:nvPr/>
        </p:nvSpPr>
        <p:spPr>
          <a:xfrm>
            <a:off x="221657" y="5136124"/>
            <a:ext cx="5279492" cy="1477328"/>
          </a:xfrm>
          <a:prstGeom prst="rect">
            <a:avLst/>
          </a:prstGeom>
          <a:noFill/>
        </p:spPr>
        <p:txBody>
          <a:bodyPr wrap="square">
            <a:spAutoFit/>
          </a:bodyPr>
          <a:lstStyle/>
          <a:p>
            <a:pPr algn="just"/>
            <a:r>
              <a:rPr lang="en-US" sz="1800" b="1" dirty="0">
                <a:effectLst/>
                <a:latin typeface="Calibri" panose="020F0502020204030204" pitchFamily="34" charset="0"/>
                <a:ea typeface="Times New Roman" panose="02020603050405020304" pitchFamily="18" charset="0"/>
                <a:cs typeface="Calibri" panose="020F0502020204030204" pitchFamily="34" charset="0"/>
              </a:rPr>
              <a:t>Figure 1</a:t>
            </a:r>
            <a:r>
              <a:rPr lang="en-US" sz="1800" dirty="0">
                <a:effectLst/>
                <a:latin typeface="Calibri" panose="020F0502020204030204" pitchFamily="34" charset="0"/>
                <a:ea typeface="Times New Roman" panose="02020603050405020304" pitchFamily="18" charset="0"/>
                <a:cs typeface="Calibri" panose="020F0502020204030204" pitchFamily="34" charset="0"/>
              </a:rPr>
              <a:t>. This figure shows </a:t>
            </a:r>
            <a:r>
              <a:rPr lang="en-US" dirty="0">
                <a:latin typeface="Calibri" panose="020F0502020204030204" pitchFamily="34" charset="0"/>
                <a:ea typeface="Times New Roman" panose="02020603050405020304" pitchFamily="18" charset="0"/>
                <a:cs typeface="Calibri" panose="020F0502020204030204" pitchFamily="34" charset="0"/>
              </a:rPr>
              <a:t>the human </a:t>
            </a:r>
            <a:r>
              <a:rPr lang="en-US" sz="1800" dirty="0">
                <a:effectLst/>
                <a:latin typeface="Calibri" panose="020F0502020204030204" pitchFamily="34" charset="0"/>
                <a:ea typeface="Times New Roman" panose="02020603050405020304" pitchFamily="18" charset="0"/>
                <a:cs typeface="Calibri" panose="020F0502020204030204" pitchFamily="34" charset="0"/>
              </a:rPr>
              <a:t>population growth from 1950 to 2050 (with a projected number) (Source: </a:t>
            </a: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World Population Growth Chart 2050 - Google Search</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952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A771B6-3AAA-E50E-EB12-B85FA3F245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729" y="663677"/>
            <a:ext cx="5010762" cy="4331747"/>
          </a:xfrm>
          <a:prstGeom prst="rect">
            <a:avLst/>
          </a:prstGeom>
          <a:noFill/>
          <a:ln>
            <a:noFill/>
          </a:ln>
        </p:spPr>
      </p:pic>
      <p:sp>
        <p:nvSpPr>
          <p:cNvPr id="7" name="TextBox 6">
            <a:extLst>
              <a:ext uri="{FF2B5EF4-FFF2-40B4-BE49-F238E27FC236}">
                <a16:creationId xmlns:a16="http://schemas.microsoft.com/office/drawing/2014/main" id="{3D01BF8A-490C-25D3-AFDB-EE83F5051C60}"/>
              </a:ext>
            </a:extLst>
          </p:cNvPr>
          <p:cNvSpPr txBox="1"/>
          <p:nvPr/>
        </p:nvSpPr>
        <p:spPr>
          <a:xfrm>
            <a:off x="83573" y="1174371"/>
            <a:ext cx="6012427"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latin typeface="Calibri" panose="020F0502020204030204" pitchFamily="34" charset="0"/>
                <a:ea typeface="Lora-Regular"/>
                <a:cs typeface="Calibri" panose="020F0502020204030204" pitchFamily="34" charset="0"/>
              </a:rPr>
              <a:t>Many people willingly choose to expose themselves to toxicologically significant doses of certain chemicals. These choices include taking up hazardous occupations, smoking cigarettes, and ingesting medicines and recreational drugs. </a:t>
            </a:r>
          </a:p>
          <a:p>
            <a:endParaRPr lang="en-US" sz="2400" dirty="0">
              <a:latin typeface="Calibri" panose="020F0502020204030204" pitchFamily="34" charset="0"/>
              <a:ea typeface="Lora-Regular"/>
              <a:cs typeface="Calibri" panose="020F0502020204030204" pitchFamily="34" charset="0"/>
            </a:endParaRPr>
          </a:p>
          <a:p>
            <a:pPr marL="342900" indent="-342900">
              <a:buFont typeface="Arial" panose="020B0604020202020204" pitchFamily="34" charset="0"/>
              <a:buChar char="•"/>
            </a:pPr>
            <a:r>
              <a:rPr lang="en-US" sz="2400" dirty="0">
                <a:effectLst/>
                <a:latin typeface="Calibri" panose="020F0502020204030204" pitchFamily="34" charset="0"/>
                <a:ea typeface="Lora-Regular"/>
                <a:cs typeface="Calibri" panose="020F0502020204030204" pitchFamily="34" charset="0"/>
              </a:rPr>
              <a:t>The consequences of these sorts of “</a:t>
            </a:r>
            <a:r>
              <a:rPr lang="en-US" sz="2400" dirty="0">
                <a:solidFill>
                  <a:schemeClr val="accent2">
                    <a:lumMod val="75000"/>
                  </a:schemeClr>
                </a:solidFill>
                <a:effectLst/>
                <a:latin typeface="Calibri" panose="020F0502020204030204" pitchFamily="34" charset="0"/>
                <a:ea typeface="Lora-Regular"/>
                <a:cs typeface="Calibri" panose="020F0502020204030204" pitchFamily="34" charset="0"/>
              </a:rPr>
              <a:t>voluntary</a:t>
            </a:r>
            <a:r>
              <a:rPr lang="en-US" sz="2400" dirty="0">
                <a:effectLst/>
                <a:latin typeface="Calibri" panose="020F0502020204030204" pitchFamily="34" charset="0"/>
                <a:ea typeface="Lora-Regular"/>
                <a:cs typeface="Calibri" panose="020F0502020204030204" pitchFamily="34" charset="0"/>
              </a:rPr>
              <a:t>” exposures are interpreted using criteria that are different from those applied to “</a:t>
            </a:r>
            <a:r>
              <a:rPr lang="en-US" sz="2400" dirty="0">
                <a:solidFill>
                  <a:schemeClr val="accent2">
                    <a:lumMod val="75000"/>
                  </a:schemeClr>
                </a:solidFill>
                <a:effectLst/>
                <a:latin typeface="Calibri" panose="020F0502020204030204" pitchFamily="34" charset="0"/>
                <a:ea typeface="Lora-Regular"/>
                <a:cs typeface="Calibri" panose="020F0502020204030204" pitchFamily="34" charset="0"/>
              </a:rPr>
              <a:t>involuntary</a:t>
            </a:r>
            <a:r>
              <a:rPr lang="en-US" sz="2400" dirty="0">
                <a:effectLst/>
                <a:latin typeface="Calibri" panose="020F0502020204030204" pitchFamily="34" charset="0"/>
                <a:ea typeface="Lora-Regular"/>
                <a:cs typeface="Calibri" panose="020F0502020204030204" pitchFamily="34" charset="0"/>
              </a:rPr>
              <a:t>” ones.</a:t>
            </a:r>
            <a:endParaRPr lang="en-US"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482115B-E21C-D56F-9CD2-902E7F10368F}"/>
              </a:ext>
            </a:extLst>
          </p:cNvPr>
          <p:cNvSpPr txBox="1"/>
          <p:nvPr/>
        </p:nvSpPr>
        <p:spPr>
          <a:xfrm>
            <a:off x="6507729" y="5106895"/>
            <a:ext cx="5349976" cy="1569660"/>
          </a:xfrm>
          <a:prstGeom prst="rect">
            <a:avLst/>
          </a:prstGeom>
          <a:noFill/>
        </p:spPr>
        <p:txBody>
          <a:bodyPr wrap="square">
            <a:spAutoFit/>
          </a:bodyPr>
          <a:lstStyle/>
          <a:p>
            <a:r>
              <a:rPr lang="en-US" sz="1600" b="1" dirty="0">
                <a:effectLst/>
                <a:latin typeface="Calibri" panose="020F0502020204030204" pitchFamily="34" charset="0"/>
                <a:ea typeface="Times New Roman" panose="02020603050405020304" pitchFamily="18" charset="0"/>
                <a:cs typeface="Calibri" panose="020F0502020204030204" pitchFamily="34" charset="0"/>
              </a:rPr>
              <a:t>Figure 2</a:t>
            </a:r>
            <a:r>
              <a:rPr lang="en-US" sz="1600" dirty="0">
                <a:effectLst/>
                <a:latin typeface="Calibri" panose="020F0502020204030204" pitchFamily="34" charset="0"/>
                <a:ea typeface="Times New Roman" panose="02020603050405020304" pitchFamily="18" charset="0"/>
                <a:cs typeface="Calibri" panose="020F0502020204030204" pitchFamily="34" charset="0"/>
              </a:rPr>
              <a:t>. This figure explains how Public Health and Non-human Nature interact via Ecosystem Services, Environmental Ethics, and Environmental Justice. (Source: </a:t>
            </a:r>
            <a:r>
              <a:rPr lang="en-US" sz="16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Conceptual-map-illustrating-the-connections-among-nonhuman-nature-ecosystem-services-environmental-ethics-environmental.jpg (761×683) (wikimedia.org)</a:t>
            </a:r>
            <a:r>
              <a:rPr lang="en-US" sz="16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1546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6DBC-A06F-4772-99CC-2D0C58D9873E}"/>
              </a:ext>
            </a:extLst>
          </p:cNvPr>
          <p:cNvSpPr>
            <a:spLocks noGrp="1"/>
          </p:cNvSpPr>
          <p:nvPr>
            <p:ph type="title"/>
          </p:nvPr>
        </p:nvSpPr>
        <p:spPr>
          <a:xfrm>
            <a:off x="133525" y="18255"/>
            <a:ext cx="2618064" cy="1325563"/>
          </a:xfrm>
        </p:spPr>
        <p:txBody>
          <a:bodyPr>
            <a:normAutofit/>
          </a:bodyPr>
          <a:lstStyle/>
          <a:p>
            <a:r>
              <a:rPr lang="en-US" sz="3600" dirty="0">
                <a:solidFill>
                  <a:schemeClr val="accent2">
                    <a:lumMod val="75000"/>
                  </a:schemeClr>
                </a:solidFill>
                <a:effectLst>
                  <a:outerShdw blurRad="38100" dist="38100" dir="2700000" algn="tl">
                    <a:srgbClr val="000000">
                      <a:alpha val="43137"/>
                    </a:srgbClr>
                  </a:outerShdw>
                </a:effectLst>
              </a:rPr>
              <a:t>Air Quality</a:t>
            </a:r>
          </a:p>
        </p:txBody>
      </p:sp>
      <p:sp>
        <p:nvSpPr>
          <p:cNvPr id="3" name="Content Placeholder 2">
            <a:extLst>
              <a:ext uri="{FF2B5EF4-FFF2-40B4-BE49-F238E27FC236}">
                <a16:creationId xmlns:a16="http://schemas.microsoft.com/office/drawing/2014/main" id="{800A4BBA-8E5C-46DC-A4E8-099BE8A56BB7}"/>
              </a:ext>
            </a:extLst>
          </p:cNvPr>
          <p:cNvSpPr>
            <a:spLocks noGrp="1"/>
          </p:cNvSpPr>
          <p:nvPr>
            <p:ph idx="1"/>
          </p:nvPr>
        </p:nvSpPr>
        <p:spPr>
          <a:xfrm>
            <a:off x="133525" y="1127495"/>
            <a:ext cx="10515600" cy="5013245"/>
          </a:xfrm>
        </p:spPr>
        <p:txBody>
          <a:bodyPr>
            <a:normAutofit fontScale="92500"/>
          </a:bodyPr>
          <a:lstStyle/>
          <a:p>
            <a:r>
              <a:rPr lang="en-US" sz="2400" dirty="0"/>
              <a:t>About 78% of the mass of the atmosphere is composed of nitrogen gas (N</a:t>
            </a:r>
            <a:r>
              <a:rPr lang="en-US" sz="2400" baseline="-25000" dirty="0"/>
              <a:t>2</a:t>
            </a:r>
            <a:r>
              <a:rPr lang="en-US" sz="2400" dirty="0"/>
              <a:t>), while 21% is oxygen (O</a:t>
            </a:r>
            <a:r>
              <a:rPr lang="en-US" sz="2400" baseline="-25000" dirty="0"/>
              <a:t>2</a:t>
            </a:r>
            <a:r>
              <a:rPr lang="en-US" sz="2400" dirty="0"/>
              <a:t>), 0.9% argon (Ar), and 0.04% carbon dioxide (CO</a:t>
            </a:r>
            <a:r>
              <a:rPr lang="en-US" sz="2400" baseline="-25000" dirty="0"/>
              <a:t>2</a:t>
            </a:r>
            <a:r>
              <a:rPr lang="en-US" sz="2400" dirty="0"/>
              <a:t>). The rest is various trace gases, including potentially toxic ones such as ozone (O</a:t>
            </a:r>
            <a:r>
              <a:rPr lang="en-US" sz="2400" baseline="-25000" dirty="0"/>
              <a:t>3</a:t>
            </a:r>
            <a:r>
              <a:rPr lang="en-US" sz="2400" dirty="0"/>
              <a:t>) and sulfur dioxide (SO</a:t>
            </a:r>
            <a:r>
              <a:rPr lang="en-US" sz="2400" baseline="-25000" dirty="0"/>
              <a:t>2</a:t>
            </a:r>
            <a:r>
              <a:rPr lang="en-US" sz="2400" dirty="0"/>
              <a:t>). </a:t>
            </a:r>
          </a:p>
          <a:p>
            <a:endParaRPr lang="en-US" sz="2400" dirty="0"/>
          </a:p>
          <a:p>
            <a:r>
              <a:rPr lang="en-US" sz="2400" dirty="0"/>
              <a:t>The </a:t>
            </a:r>
            <a:r>
              <a:rPr lang="en-US" sz="2400" dirty="0">
                <a:solidFill>
                  <a:schemeClr val="accent2">
                    <a:lumMod val="75000"/>
                  </a:schemeClr>
                </a:solidFill>
              </a:rPr>
              <a:t>atmosphere</a:t>
            </a:r>
            <a:r>
              <a:rPr lang="en-US" sz="2400" dirty="0"/>
              <a:t> also contains highly variable concentrations of water vapor, which can range from only 0.01% in frigid winter air in the Arctic to 5% in warm, humid tropical air. </a:t>
            </a:r>
          </a:p>
          <a:p>
            <a:endParaRPr lang="en-US" sz="2400" dirty="0"/>
          </a:p>
          <a:p>
            <a:pPr>
              <a:buClr>
                <a:schemeClr val="tx1"/>
              </a:buClr>
            </a:pPr>
            <a:r>
              <a:rPr lang="en-US" dirty="0">
                <a:solidFill>
                  <a:schemeClr val="accent2">
                    <a:lumMod val="75000"/>
                  </a:schemeClr>
                </a:solidFill>
              </a:rPr>
              <a:t>Pollution</a:t>
            </a:r>
            <a:r>
              <a:rPr lang="en-US" dirty="0"/>
              <a:t> is not only caused by human activities – in some cases, it is a purely natural phenomenon. </a:t>
            </a:r>
            <a:r>
              <a:rPr lang="en-US" dirty="0">
                <a:solidFill>
                  <a:schemeClr val="accent2">
                    <a:lumMod val="75000"/>
                  </a:schemeClr>
                </a:solidFill>
              </a:rPr>
              <a:t>“Natural” sources of pollution </a:t>
            </a:r>
            <a:r>
              <a:rPr lang="en-US" dirty="0"/>
              <a:t>include emissions of particulates and gases such as sulfur dioxide from volcanoes, seeps of petroleum on the ocean floor, high concentrations of metals in certain soils and rocks, and the heat of geothermal springs. </a:t>
            </a:r>
            <a:endParaRPr lang="en-US" sz="2400" dirty="0"/>
          </a:p>
        </p:txBody>
      </p:sp>
      <p:pic>
        <p:nvPicPr>
          <p:cNvPr id="6" name="Graphic 5" descr="Mountain scene">
            <a:extLst>
              <a:ext uri="{FF2B5EF4-FFF2-40B4-BE49-F238E27FC236}">
                <a16:creationId xmlns:a16="http://schemas.microsoft.com/office/drawing/2014/main" id="{005A49B1-C7C4-4D22-B9F6-2ED46344BE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8305" y="5472289"/>
            <a:ext cx="914400" cy="914400"/>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05700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617ED-EA32-3F0D-286C-0B2EAB9EE28A}"/>
              </a:ext>
            </a:extLst>
          </p:cNvPr>
          <p:cNvSpPr>
            <a:spLocks noGrp="1"/>
          </p:cNvSpPr>
          <p:nvPr>
            <p:ph idx="1"/>
          </p:nvPr>
        </p:nvSpPr>
        <p:spPr>
          <a:xfrm>
            <a:off x="343250" y="342460"/>
            <a:ext cx="10515600" cy="6108674"/>
          </a:xfrm>
        </p:spPr>
        <p:txBody>
          <a:bodyPr>
            <a:normAutofit fontScale="77500" lnSpcReduction="20000"/>
          </a:bodyPr>
          <a:lstStyle/>
          <a:p>
            <a:pPr marL="0" indent="0">
              <a:buNone/>
            </a:pPr>
            <a:r>
              <a:rPr lang="en-US" sz="3100" b="1" dirty="0">
                <a:solidFill>
                  <a:schemeClr val="accent2">
                    <a:lumMod val="75000"/>
                  </a:schemeClr>
                </a:solidFill>
              </a:rPr>
              <a:t>How to improve air quality:</a:t>
            </a:r>
            <a:endParaRPr lang="en-US" sz="3100" dirty="0">
              <a:solidFill>
                <a:schemeClr val="accent2">
                  <a:lumMod val="75000"/>
                </a:schemeClr>
              </a:solidFill>
            </a:endParaRPr>
          </a:p>
          <a:p>
            <a:r>
              <a:rPr lang="en-US" sz="3000" dirty="0"/>
              <a:t>Air quality could be improved by the reduction of deforestation, soil erosion, burning of fossil fuels, and wild forest fires. Freedman suggested the following procedures to improve the air quality:</a:t>
            </a:r>
          </a:p>
          <a:p>
            <a:pPr marL="0" indent="0">
              <a:buNone/>
            </a:pPr>
            <a:endParaRPr lang="en-US" sz="3000" dirty="0"/>
          </a:p>
          <a:p>
            <a:r>
              <a:rPr lang="en-US" sz="3000" dirty="0"/>
              <a:t>Switching from coal, which is a relatively “</a:t>
            </a:r>
            <a:r>
              <a:rPr lang="en-US" sz="3000" dirty="0">
                <a:solidFill>
                  <a:schemeClr val="accent2">
                    <a:lumMod val="75000"/>
                  </a:schemeClr>
                </a:solidFill>
              </a:rPr>
              <a:t>dirty</a:t>
            </a:r>
            <a:r>
              <a:rPr lang="en-US" sz="3000" dirty="0"/>
              <a:t>” fossil fuel, to “</a:t>
            </a:r>
            <a:r>
              <a:rPr lang="en-US" sz="3000" dirty="0">
                <a:solidFill>
                  <a:schemeClr val="accent2">
                    <a:lumMod val="75000"/>
                  </a:schemeClr>
                </a:solidFill>
              </a:rPr>
              <a:t>cleaner</a:t>
            </a:r>
            <a:r>
              <a:rPr lang="en-US" sz="3000" dirty="0"/>
              <a:t>” ones such as natural gas or oil, or to alternative energy technologies such as nuclear power and hydroelectricity</a:t>
            </a:r>
          </a:p>
          <a:p>
            <a:endParaRPr lang="en-US" sz="3000" dirty="0"/>
          </a:p>
          <a:p>
            <a:r>
              <a:rPr lang="en-US" sz="3000" dirty="0"/>
              <a:t> Constructing tall smokestacks to spread emissions over a much wider area so that ground-level exposures become less common and less intense – this tactic is the “</a:t>
            </a:r>
            <a:r>
              <a:rPr lang="en-US" sz="3000" dirty="0">
                <a:solidFill>
                  <a:schemeClr val="accent2">
                    <a:lumMod val="75000"/>
                  </a:schemeClr>
                </a:solidFill>
              </a:rPr>
              <a:t>dilution solution to pollution</a:t>
            </a:r>
            <a:r>
              <a:rPr lang="en-US" sz="3000" dirty="0"/>
              <a:t>”</a:t>
            </a:r>
          </a:p>
          <a:p>
            <a:endParaRPr lang="en-US" sz="3000" dirty="0"/>
          </a:p>
          <a:p>
            <a:r>
              <a:rPr lang="en-US" sz="3000" dirty="0"/>
              <a:t>Centralizing energy production in large power plants to replace much of the relatively dirty and inefficient burning of coal in home fireplaces and furnaces, thereby permitting better control of emissions.</a:t>
            </a:r>
          </a:p>
          <a:p>
            <a:endParaRPr lang="en-US" sz="3000" dirty="0"/>
          </a:p>
          <a:p>
            <a:r>
              <a:rPr lang="en-US" sz="3000" dirty="0"/>
              <a:t> Treating waste gases to remove some of their pollutant content, thereby reducing emissions to the Atmosphere </a:t>
            </a:r>
          </a:p>
        </p:txBody>
      </p:sp>
      <p:pic>
        <p:nvPicPr>
          <p:cNvPr id="4" name="Graphic 3" descr="Mountain scene">
            <a:extLst>
              <a:ext uri="{FF2B5EF4-FFF2-40B4-BE49-F238E27FC236}">
                <a16:creationId xmlns:a16="http://schemas.microsoft.com/office/drawing/2014/main" id="{45E7A529-1097-45A6-A85C-4579701C96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8305" y="5472289"/>
            <a:ext cx="914400" cy="914400"/>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83879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853FB-9D07-4EC3-8D4B-FE699C4AA867}"/>
              </a:ext>
            </a:extLst>
          </p:cNvPr>
          <p:cNvSpPr>
            <a:spLocks noGrp="1"/>
          </p:cNvSpPr>
          <p:nvPr>
            <p:ph idx="1"/>
          </p:nvPr>
        </p:nvSpPr>
        <p:spPr>
          <a:xfrm>
            <a:off x="217415" y="360727"/>
            <a:ext cx="10515600" cy="5665235"/>
          </a:xfrm>
        </p:spPr>
        <p:txBody>
          <a:bodyPr>
            <a:normAutofit fontScale="85000" lnSpcReduction="20000"/>
          </a:bodyPr>
          <a:lstStyle/>
          <a:p>
            <a:pPr marL="0" indent="0" fontAlgn="base">
              <a:buNone/>
            </a:pPr>
            <a:r>
              <a:rPr lang="en-US" b="1" dirty="0">
                <a:solidFill>
                  <a:schemeClr val="accent2">
                    <a:lumMod val="75000"/>
                  </a:schemeClr>
                </a:solidFill>
              </a:rPr>
              <a:t>Impact</a:t>
            </a:r>
          </a:p>
          <a:p>
            <a:pPr marL="0" indent="0" fontAlgn="base">
              <a:buNone/>
            </a:pPr>
            <a:endParaRPr lang="en-US" b="1" dirty="0"/>
          </a:p>
          <a:p>
            <a:pPr fontAlgn="base">
              <a:buClr>
                <a:schemeClr val="tx1"/>
              </a:buClr>
            </a:pPr>
            <a:r>
              <a:rPr lang="en-US" dirty="0">
                <a:solidFill>
                  <a:schemeClr val="accent2">
                    <a:lumMod val="75000"/>
                  </a:schemeClr>
                </a:solidFill>
              </a:rPr>
              <a:t>Auto exhaust fumes, smoking, secondhand smoke, laboratory solvents, and particulate matter</a:t>
            </a:r>
            <a:r>
              <a:rPr lang="en-US" dirty="0"/>
              <a:t> released into the air from the mining industry will cause health severe and chronic problems such as asthma, bronchitis, emphysema, lung cancer, etc., to humans depending on the length and exposure levels.</a:t>
            </a:r>
          </a:p>
          <a:p>
            <a:pPr marL="0" indent="0">
              <a:buNone/>
            </a:pPr>
            <a:endParaRPr lang="en-US" dirty="0"/>
          </a:p>
          <a:p>
            <a:r>
              <a:rPr lang="en-US" dirty="0"/>
              <a:t>Yet </a:t>
            </a:r>
            <a:r>
              <a:rPr lang="en-US" dirty="0">
                <a:solidFill>
                  <a:schemeClr val="accent2">
                    <a:lumMod val="75000"/>
                  </a:schemeClr>
                </a:solidFill>
              </a:rPr>
              <a:t>gaseous NO and N</a:t>
            </a:r>
            <a:r>
              <a:rPr lang="en-US" baseline="-25000" dirty="0">
                <a:solidFill>
                  <a:schemeClr val="accent2">
                    <a:lumMod val="75000"/>
                  </a:schemeClr>
                </a:solidFill>
              </a:rPr>
              <a:t>2</a:t>
            </a:r>
            <a:r>
              <a:rPr lang="en-US" dirty="0">
                <a:solidFill>
                  <a:schemeClr val="accent2">
                    <a:lumMod val="75000"/>
                  </a:schemeClr>
                </a:solidFill>
              </a:rPr>
              <a:t>O </a:t>
            </a:r>
            <a:r>
              <a:rPr lang="en-US" dirty="0"/>
              <a:t>are air pollutants if they occur in high concentrations, especially in sunny environments where they are involved in the photochemical production of toxic ozone. Furthermore, large amounts of NO</a:t>
            </a:r>
            <a:r>
              <a:rPr lang="en-US" baseline="30000" dirty="0"/>
              <a:t>3–</a:t>
            </a:r>
            <a:r>
              <a:rPr lang="en-US" dirty="0"/>
              <a:t> and NH</a:t>
            </a:r>
            <a:r>
              <a:rPr lang="en-US" baseline="30000" dirty="0"/>
              <a:t>4+</a:t>
            </a:r>
            <a:r>
              <a:rPr lang="en-US" dirty="0"/>
              <a:t> in rain and snow may contribute to acid rain. </a:t>
            </a:r>
          </a:p>
          <a:p>
            <a:endParaRPr lang="en-US" dirty="0"/>
          </a:p>
          <a:p>
            <a:r>
              <a:rPr lang="en-US" dirty="0">
                <a:solidFill>
                  <a:schemeClr val="accent2">
                    <a:lumMod val="75000"/>
                  </a:schemeClr>
                </a:solidFill>
              </a:rPr>
              <a:t>Carbon dioxide </a:t>
            </a:r>
            <a:r>
              <a:rPr lang="en-US" dirty="0"/>
              <a:t>is one of the most important plant nutrients because carbon comprises about half of plant biomass. But this critical nutrient occurs in a relatively small atmospheric concentration – only about 0.04%. However, the concentration of CO2 in the atmosphere has increased by about 45% during the past two centuries and it continues to increase. This well-documented change is contributing to global warming, an important environmental problem. </a:t>
            </a:r>
          </a:p>
        </p:txBody>
      </p:sp>
      <p:pic>
        <p:nvPicPr>
          <p:cNvPr id="4" name="Graphic 3" descr="Mountain scene">
            <a:extLst>
              <a:ext uri="{FF2B5EF4-FFF2-40B4-BE49-F238E27FC236}">
                <a16:creationId xmlns:a16="http://schemas.microsoft.com/office/drawing/2014/main" id="{2646316A-CA33-452A-952B-DE82B9B3A5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8030" y="5463900"/>
            <a:ext cx="914400" cy="914400"/>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29806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Lake Reeds photo and picture">
            <a:extLst>
              <a:ext uri="{FF2B5EF4-FFF2-40B4-BE49-F238E27FC236}">
                <a16:creationId xmlns:a16="http://schemas.microsoft.com/office/drawing/2014/main" id="{A3E5137E-FBC4-4189-913B-4F4C636C8E6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387" y="785714"/>
            <a:ext cx="4400169" cy="3803064"/>
          </a:xfrm>
          <a:prstGeom prst="rect">
            <a:avLst/>
          </a:prstGeom>
          <a:noFill/>
          <a:ln>
            <a:noFill/>
          </a:ln>
        </p:spPr>
      </p:pic>
      <p:sp>
        <p:nvSpPr>
          <p:cNvPr id="5" name="Rectangle 4">
            <a:extLst>
              <a:ext uri="{FF2B5EF4-FFF2-40B4-BE49-F238E27FC236}">
                <a16:creationId xmlns:a16="http://schemas.microsoft.com/office/drawing/2014/main" id="{DF37D6A5-9A9C-4554-B45B-62CB030845C3}"/>
              </a:ext>
            </a:extLst>
          </p:cNvPr>
          <p:cNvSpPr/>
          <p:nvPr/>
        </p:nvSpPr>
        <p:spPr>
          <a:xfrm>
            <a:off x="176167" y="4828516"/>
            <a:ext cx="4208476" cy="895438"/>
          </a:xfrm>
          <a:prstGeom prst="rect">
            <a:avLst/>
          </a:prstGeom>
        </p:spPr>
        <p:txBody>
          <a:bodyPr wrap="square">
            <a:spAutoFit/>
          </a:bodyPr>
          <a:lstStyle/>
          <a:p>
            <a:pPr algn="just">
              <a:lnSpc>
                <a:spcPct val="106000"/>
              </a:lnSpc>
            </a:pPr>
            <a:r>
              <a:rPr lang="en-US" sz="1600" dirty="0">
                <a:latin typeface="Calibri" panose="020F0502020204030204" pitchFamily="34" charset="0"/>
                <a:ea typeface="Lora-Regular"/>
                <a:cs typeface="Calibri" panose="020F0502020204030204" pitchFamily="34" charset="0"/>
              </a:rPr>
              <a:t>(Source: </a:t>
            </a:r>
            <a:r>
              <a:rPr lang="en-US" sz="16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Drinking-water (who.int)</a:t>
            </a:r>
            <a:r>
              <a:rPr lang="en-US" sz="1600" u="sng"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16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Lake Reeds Sunset - Free photo on Pixabay - Pixabay</a:t>
            </a:r>
            <a:r>
              <a:rPr lang="en-US" sz="1600" dirty="0">
                <a:latin typeface="Calibri" panose="020F0502020204030204" pitchFamily="34" charset="0"/>
                <a:ea typeface="Calibri" panose="020F0502020204030204" pitchFamily="34" charset="0"/>
                <a:cs typeface="Calibri" panose="020F0502020204030204" pitchFamily="34" charset="0"/>
              </a:rPr>
              <a:t>)</a:t>
            </a:r>
            <a:r>
              <a:rPr lang="en-US" sz="1600" u="sng"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a:t>
            </a:r>
          </a:p>
          <a:p>
            <a:pPr algn="just">
              <a:lnSpc>
                <a:spcPct val="106000"/>
              </a:lnSpc>
            </a:pPr>
            <a:r>
              <a:rPr lang="en-US" dirty="0">
                <a:latin typeface="Calibri" panose="020F0502020204030204" pitchFamily="34" charset="0"/>
                <a:ea typeface="Lora-Regular"/>
                <a:cs typeface="Calibri" panose="020F0502020204030204" pitchFamily="34" charset="0"/>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B3FDE34-4D33-4CC5-AEC5-D41CAEA17D99}"/>
              </a:ext>
            </a:extLst>
          </p:cNvPr>
          <p:cNvSpPr txBox="1"/>
          <p:nvPr/>
        </p:nvSpPr>
        <p:spPr>
          <a:xfrm>
            <a:off x="4826469" y="226503"/>
            <a:ext cx="7189364" cy="6001643"/>
          </a:xfrm>
          <a:prstGeom prst="rect">
            <a:avLst/>
          </a:prstGeom>
          <a:noFill/>
        </p:spPr>
        <p:txBody>
          <a:bodyPr wrap="square" rtlCol="0">
            <a:spAutoFit/>
          </a:bodyPr>
          <a:lstStyle/>
          <a:p>
            <a:r>
              <a:rPr lang="en-US" sz="2400" dirty="0">
                <a:solidFill>
                  <a:schemeClr val="accent1">
                    <a:lumMod val="75000"/>
                  </a:schemeClr>
                </a:solidFill>
                <a:effectLst>
                  <a:outerShdw blurRad="38100" dist="38100" dir="2700000" algn="tl">
                    <a:srgbClr val="000000">
                      <a:alpha val="43137"/>
                    </a:srgbClr>
                  </a:outerShdw>
                </a:effectLst>
              </a:rPr>
              <a:t>Water Quality</a:t>
            </a:r>
          </a:p>
          <a:p>
            <a:pPr marL="342900" indent="-342900">
              <a:buClr>
                <a:schemeClr val="tx1"/>
              </a:buClr>
              <a:buFont typeface="Arial" panose="020B0604020202020204" pitchFamily="34" charset="0"/>
              <a:buChar char="•"/>
            </a:pPr>
            <a:r>
              <a:rPr lang="en-US" sz="2400" dirty="0">
                <a:solidFill>
                  <a:schemeClr val="accent1">
                    <a:lumMod val="75000"/>
                  </a:schemeClr>
                </a:solidFill>
              </a:rPr>
              <a:t>Water</a:t>
            </a:r>
            <a:r>
              <a:rPr lang="en-US" sz="2400" dirty="0"/>
              <a:t> is needed by natural ecosystems for the metabolic needs of organisms, for cooling, and as a ubiquitous solvent that allows water-soluble nutrients to be absorbed by organisms. </a:t>
            </a:r>
          </a:p>
          <a:p>
            <a:endParaRPr lang="en-US" sz="2400" dirty="0"/>
          </a:p>
          <a:p>
            <a:pPr marL="342900" indent="-342900">
              <a:buClr>
                <a:schemeClr val="tx1"/>
              </a:buClr>
              <a:buFont typeface="Arial" panose="020B0604020202020204" pitchFamily="34" charset="0"/>
              <a:buChar char="•"/>
            </a:pPr>
            <a:r>
              <a:rPr lang="en-US" sz="2400" dirty="0">
                <a:solidFill>
                  <a:schemeClr val="accent1">
                    <a:lumMod val="75000"/>
                  </a:schemeClr>
                </a:solidFill>
              </a:rPr>
              <a:t>Water</a:t>
            </a:r>
            <a:r>
              <a:rPr lang="en-US" sz="2400" dirty="0"/>
              <a:t> is also required by people for use in agriculture, industry, and recreation. Unfortunately, in many regions water and its biological resources (such as algae, fish, etc.) have been used excessively, and water quality has been degraded through point and non-point sources of pollution.</a:t>
            </a:r>
          </a:p>
          <a:p>
            <a:endParaRPr lang="en-US" sz="2400" dirty="0"/>
          </a:p>
          <a:p>
            <a:pPr marL="342900" indent="-342900">
              <a:buFont typeface="Arial" panose="020B0604020202020204" pitchFamily="34" charset="0"/>
              <a:buChar char="•"/>
            </a:pPr>
            <a:r>
              <a:rPr lang="en-US" sz="2400" dirty="0"/>
              <a:t> According to the </a:t>
            </a:r>
            <a:r>
              <a:rPr lang="en-US" sz="2400" dirty="0">
                <a:solidFill>
                  <a:schemeClr val="accent1">
                    <a:lumMod val="75000"/>
                  </a:schemeClr>
                </a:solidFill>
              </a:rPr>
              <a:t>World Health Organization</a:t>
            </a:r>
            <a:r>
              <a:rPr lang="en-US" sz="2400" dirty="0"/>
              <a:t>, 10% of the world’s population does not have improved water quality resources</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263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DE63BFE-7FAA-49E6-88B7-31A363278337}"/>
              </a:ext>
            </a:extLst>
          </p:cNvPr>
          <p:cNvGrpSpPr/>
          <p:nvPr/>
        </p:nvGrpSpPr>
        <p:grpSpPr>
          <a:xfrm>
            <a:off x="1296100" y="317567"/>
            <a:ext cx="9395668" cy="2241076"/>
            <a:chOff x="0" y="0"/>
            <a:chExt cx="5924473" cy="1798731"/>
          </a:xfrm>
        </p:grpSpPr>
        <p:pic>
          <p:nvPicPr>
            <p:cNvPr id="5" name="Picture 4" descr="Causes, Effects and Solutions to Ecological Problem of ...">
              <a:extLst>
                <a:ext uri="{FF2B5EF4-FFF2-40B4-BE49-F238E27FC236}">
                  <a16:creationId xmlns:a16="http://schemas.microsoft.com/office/drawing/2014/main" id="{94579163-7048-4EF1-9B49-EAEE5B44F3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318" y="0"/>
              <a:ext cx="2383155" cy="1788160"/>
            </a:xfrm>
            <a:prstGeom prst="rect">
              <a:avLst/>
            </a:prstGeom>
            <a:noFill/>
            <a:ln>
              <a:noFill/>
            </a:ln>
          </p:spPr>
        </p:pic>
        <p:pic>
          <p:nvPicPr>
            <p:cNvPr id="6" name="Picture 5" descr="Process of Eutrophication">
              <a:extLst>
                <a:ext uri="{FF2B5EF4-FFF2-40B4-BE49-F238E27FC236}">
                  <a16:creationId xmlns:a16="http://schemas.microsoft.com/office/drawing/2014/main" id="{95D57891-0386-429A-B59F-CBD30D9BCD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71"/>
              <a:ext cx="3350895" cy="1788160"/>
            </a:xfrm>
            <a:prstGeom prst="rect">
              <a:avLst/>
            </a:prstGeom>
            <a:noFill/>
            <a:ln>
              <a:noFill/>
            </a:ln>
          </p:spPr>
        </p:pic>
      </p:grpSp>
      <p:sp>
        <p:nvSpPr>
          <p:cNvPr id="7" name="Rectangle 6">
            <a:extLst>
              <a:ext uri="{FF2B5EF4-FFF2-40B4-BE49-F238E27FC236}">
                <a16:creationId xmlns:a16="http://schemas.microsoft.com/office/drawing/2014/main" id="{3264FE3F-6325-477E-AB22-AAAECB917DF3}"/>
              </a:ext>
            </a:extLst>
          </p:cNvPr>
          <p:cNvSpPr/>
          <p:nvPr/>
        </p:nvSpPr>
        <p:spPr>
          <a:xfrm>
            <a:off x="1208015" y="2694177"/>
            <a:ext cx="9622172" cy="603178"/>
          </a:xfrm>
          <a:prstGeom prst="rect">
            <a:avLst/>
          </a:prstGeom>
        </p:spPr>
        <p:txBody>
          <a:bodyPr wrap="square">
            <a:spAutoFit/>
          </a:bodyPr>
          <a:lstStyle/>
          <a:p>
            <a:pPr algn="just">
              <a:lnSpc>
                <a:spcPct val="106000"/>
              </a:lnSpc>
            </a:pPr>
            <a:r>
              <a:rPr lang="en-US" sz="1600" b="1" dirty="0">
                <a:latin typeface="Calibri" panose="020F0502020204030204" pitchFamily="34" charset="0"/>
                <a:ea typeface="Lora-Regular"/>
                <a:cs typeface="Calibri" panose="020F0502020204030204" pitchFamily="34" charset="0"/>
              </a:rPr>
              <a:t>Figure 3 (L-R)</a:t>
            </a:r>
            <a:r>
              <a:rPr lang="en-US" sz="1600" dirty="0">
                <a:latin typeface="Calibri" panose="020F0502020204030204" pitchFamily="34" charset="0"/>
                <a:ea typeface="Lora-Regular"/>
                <a:cs typeface="Calibri" panose="020F0502020204030204" pitchFamily="34" charset="0"/>
              </a:rPr>
              <a:t>. (L) Explains the process of eutrophication in a natural aquatic ecosystem and (R) explains the formation of algal blooms and fish death due to reduced levels of oxygen in water.</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FBF0B2F-5768-4AC4-89B3-4ED842BD9A23}"/>
              </a:ext>
            </a:extLst>
          </p:cNvPr>
          <p:cNvSpPr txBox="1"/>
          <p:nvPr/>
        </p:nvSpPr>
        <p:spPr>
          <a:xfrm>
            <a:off x="830509" y="3297355"/>
            <a:ext cx="11031523" cy="3277820"/>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300" dirty="0">
                <a:solidFill>
                  <a:schemeClr val="accent6">
                    <a:lumMod val="75000"/>
                  </a:schemeClr>
                </a:solidFill>
              </a:rPr>
              <a:t>Eutrophication</a:t>
            </a:r>
            <a:r>
              <a:rPr lang="en-US" sz="2300" dirty="0"/>
              <a:t>, or excessive productivity of waterbodies due to thick mats of algal blooms, is another environmental problem related to an excessive supply of nutrients – phosphorus and nitrogen. </a:t>
            </a:r>
          </a:p>
          <a:p>
            <a:pPr marL="342900" indent="-342900">
              <a:buClr>
                <a:schemeClr val="tx1"/>
              </a:buClr>
              <a:buFont typeface="Arial" panose="020B0604020202020204" pitchFamily="34" charset="0"/>
              <a:buChar char="•"/>
            </a:pPr>
            <a:endParaRPr lang="en-US" sz="2300" dirty="0"/>
          </a:p>
          <a:p>
            <a:pPr marL="342900" indent="-342900">
              <a:buClr>
                <a:schemeClr val="tx1"/>
              </a:buClr>
              <a:buFont typeface="Arial" panose="020B0604020202020204" pitchFamily="34" charset="0"/>
              <a:buChar char="•"/>
            </a:pPr>
            <a:r>
              <a:rPr lang="en-US" sz="2300" dirty="0"/>
              <a:t>It is most often caused by an </a:t>
            </a:r>
            <a:r>
              <a:rPr lang="en-US" sz="2300" dirty="0">
                <a:solidFill>
                  <a:schemeClr val="accent6">
                    <a:lumMod val="75000"/>
                  </a:schemeClr>
                </a:solidFill>
              </a:rPr>
              <a:t>excess of PO</a:t>
            </a:r>
            <a:r>
              <a:rPr lang="en-US" sz="2300" baseline="-25000" dirty="0">
                <a:solidFill>
                  <a:schemeClr val="accent6">
                    <a:lumMod val="75000"/>
                  </a:schemeClr>
                </a:solidFill>
              </a:rPr>
              <a:t>4</a:t>
            </a:r>
            <a:r>
              <a:rPr lang="en-US" sz="2300" baseline="30000" dirty="0">
                <a:solidFill>
                  <a:schemeClr val="accent6">
                    <a:lumMod val="75000"/>
                  </a:schemeClr>
                </a:solidFill>
              </a:rPr>
              <a:t>3–</a:t>
            </a:r>
            <a:r>
              <a:rPr lang="en-US" sz="2300" dirty="0"/>
              <a:t>, usually because of sewage dumping or runoff from fertilized agricultural land. Highly eutrophic lakes are degraded ecologically and may no longer be useful as a source of drinking water or for recreation. Excessive eutrophication results in the death of organisms such as fish and causes skin rashes, dermatitis, conjunctivitis, and in humans.</a:t>
            </a:r>
          </a:p>
        </p:txBody>
      </p:sp>
      <p:pic>
        <p:nvPicPr>
          <p:cNvPr id="10" name="Graphic 9" descr="Tropical scene">
            <a:extLst>
              <a:ext uri="{FF2B5EF4-FFF2-40B4-BE49-F238E27FC236}">
                <a16:creationId xmlns:a16="http://schemas.microsoft.com/office/drawing/2014/main" id="{4F5B15F3-7579-477F-95E8-6F6BC60CA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08422" y="5660775"/>
            <a:ext cx="914400" cy="914400"/>
          </a:xfrm>
          <a:prstGeom prst="rect">
            <a:avLst/>
          </a:prstGeom>
        </p:spPr>
      </p:pic>
    </p:spTree>
    <p:extLst>
      <p:ext uri="{BB962C8B-B14F-4D97-AF65-F5344CB8AC3E}">
        <p14:creationId xmlns:p14="http://schemas.microsoft.com/office/powerpoint/2010/main" val="278642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4927B-D8D8-4007-B87E-4A5463E2F26B}"/>
              </a:ext>
            </a:extLst>
          </p:cNvPr>
          <p:cNvSpPr>
            <a:spLocks noGrp="1"/>
          </p:cNvSpPr>
          <p:nvPr>
            <p:ph idx="1"/>
          </p:nvPr>
        </p:nvSpPr>
        <p:spPr>
          <a:xfrm>
            <a:off x="268448" y="293615"/>
            <a:ext cx="11085352" cy="5883348"/>
          </a:xfrm>
        </p:spPr>
        <p:txBody>
          <a:bodyPr>
            <a:normAutofit fontScale="85000" lnSpcReduction="10000"/>
          </a:bodyPr>
          <a:lstStyle/>
          <a:p>
            <a:r>
              <a:rPr lang="en-US" dirty="0"/>
              <a:t>Certain </a:t>
            </a:r>
            <a:r>
              <a:rPr lang="en-US" dirty="0">
                <a:solidFill>
                  <a:schemeClr val="accent6">
                    <a:lumMod val="75000"/>
                  </a:schemeClr>
                </a:solidFill>
              </a:rPr>
              <a:t>species of amoebae (Kingdom Protista) </a:t>
            </a:r>
            <a:r>
              <a:rPr lang="en-US" dirty="0"/>
              <a:t>are parasites of animals, including amoebic dysentery in humans. The ciliate </a:t>
            </a:r>
            <a:r>
              <a:rPr lang="en-US" dirty="0">
                <a:solidFill>
                  <a:schemeClr val="accent6">
                    <a:lumMod val="75000"/>
                  </a:schemeClr>
                </a:solidFill>
              </a:rPr>
              <a:t>Giardia </a:t>
            </a:r>
            <a:r>
              <a:rPr lang="en-US" dirty="0"/>
              <a:t>causes a water-borne disease known as hiker’s diarrhea (or beaver fever), the risk of which is a reason why even the cleanest looking natural water should be boiled or otherwise disinfected before drinking.</a:t>
            </a:r>
          </a:p>
          <a:p>
            <a:pPr marL="0" indent="0">
              <a:buNone/>
            </a:pPr>
            <a:r>
              <a:rPr lang="en-US" dirty="0"/>
              <a:t> </a:t>
            </a:r>
          </a:p>
          <a:p>
            <a:r>
              <a:rPr lang="en-US" dirty="0"/>
              <a:t>In a detailed review of several research articles on water quality and human health, Lin et al. (2022) concluded that most of the sewage generated by human activities into natural water bodies without treatment resulted in more than 50 diseases. Among these 80% of diseases and 50% of child deaths worldwide are related to poor water quality.</a:t>
            </a:r>
          </a:p>
          <a:p>
            <a:endParaRPr lang="en-US" dirty="0"/>
          </a:p>
          <a:p>
            <a:r>
              <a:rPr lang="en-US" dirty="0"/>
              <a:t>An additional case of natural pollution involves certain </a:t>
            </a:r>
            <a:r>
              <a:rPr lang="en-US" dirty="0">
                <a:solidFill>
                  <a:schemeClr val="accent6">
                    <a:lumMod val="75000"/>
                  </a:schemeClr>
                </a:solidFill>
              </a:rPr>
              <a:t>species of marine phytoplankton</a:t>
            </a:r>
            <a:r>
              <a:rPr lang="en-US" dirty="0"/>
              <a:t> that occasionally become abundant and cause ecological damage by forming </a:t>
            </a:r>
            <a:r>
              <a:rPr lang="en-US" dirty="0">
                <a:solidFill>
                  <a:schemeClr val="accent6">
                    <a:lumMod val="75000"/>
                  </a:schemeClr>
                </a:solidFill>
              </a:rPr>
              <a:t>algal blooms</a:t>
            </a:r>
            <a:r>
              <a:rPr lang="en-US" dirty="0"/>
              <a:t>. In events called toxic blooms, these algae release biochemical compounds that are poisonous to a broad range of animals that are exposed through the food chains and food webs, in some instance they may reach humans through biomagnification and cause illnesses such as paralytic shellfish poisoning (PSP).</a:t>
            </a:r>
          </a:p>
        </p:txBody>
      </p:sp>
      <p:pic>
        <p:nvPicPr>
          <p:cNvPr id="4" name="Graphic 3" descr="Tropical scene">
            <a:extLst>
              <a:ext uri="{FF2B5EF4-FFF2-40B4-BE49-F238E27FC236}">
                <a16:creationId xmlns:a16="http://schemas.microsoft.com/office/drawing/2014/main" id="{88FCCD68-78E0-4636-86C6-9BF7FBF94D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00033" y="5551718"/>
            <a:ext cx="914400" cy="914400"/>
          </a:xfrm>
          <a:prstGeom prst="rect">
            <a:avLst/>
          </a:prstGeom>
        </p:spPr>
      </p:pic>
    </p:spTree>
    <p:extLst>
      <p:ext uri="{BB962C8B-B14F-4D97-AF65-F5344CB8AC3E}">
        <p14:creationId xmlns:p14="http://schemas.microsoft.com/office/powerpoint/2010/main" val="1761295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3298</Words>
  <Application>Microsoft Office PowerPoint</Application>
  <PresentationFormat>Widescreen</PresentationFormat>
  <Paragraphs>123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STKaiti</vt:lpstr>
      <vt:lpstr>Arial</vt:lpstr>
      <vt:lpstr>Calibri</vt:lpstr>
      <vt:lpstr>Calibri Light</vt:lpstr>
      <vt:lpstr>Lora-Regular</vt:lpstr>
      <vt:lpstr>Times New Roman</vt:lpstr>
      <vt:lpstr>Office Theme</vt:lpstr>
      <vt:lpstr>PowerPoint Presentation</vt:lpstr>
      <vt:lpstr>PowerPoint Presentation</vt:lpstr>
      <vt:lpstr>PowerPoint Presentation</vt:lpstr>
      <vt:lpstr>Air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Waneene Dorsey</dc:creator>
  <cp:lastModifiedBy>Waneene Dorsey</cp:lastModifiedBy>
  <cp:revision>40</cp:revision>
  <dcterms:created xsi:type="dcterms:W3CDTF">2023-08-15T21:48:40Z</dcterms:created>
  <dcterms:modified xsi:type="dcterms:W3CDTF">2023-09-07T20:26:03Z</dcterms:modified>
</cp:coreProperties>
</file>