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9" r:id="rId4"/>
    <p:sldId id="264" r:id="rId5"/>
    <p:sldId id="266" r:id="rId6"/>
    <p:sldId id="265" r:id="rId7"/>
    <p:sldId id="272" r:id="rId8"/>
    <p:sldId id="277" r:id="rId9"/>
    <p:sldId id="278" r:id="rId10"/>
    <p:sldId id="279" r:id="rId11"/>
    <p:sldId id="267" r:id="rId12"/>
    <p:sldId id="296" r:id="rId13"/>
    <p:sldId id="280" r:id="rId14"/>
    <p:sldId id="281" r:id="rId15"/>
    <p:sldId id="268" r:id="rId16"/>
    <p:sldId id="262" r:id="rId17"/>
    <p:sldId id="269" r:id="rId18"/>
    <p:sldId id="263" r:id="rId19"/>
    <p:sldId id="270" r:id="rId20"/>
    <p:sldId id="275" r:id="rId21"/>
    <p:sldId id="260" r:id="rId22"/>
    <p:sldId id="295" r:id="rId23"/>
    <p:sldId id="271" r:id="rId24"/>
    <p:sldId id="288" r:id="rId25"/>
    <p:sldId id="289" r:id="rId26"/>
    <p:sldId id="290" r:id="rId27"/>
    <p:sldId id="294" r:id="rId28"/>
    <p:sldId id="282" r:id="rId29"/>
    <p:sldId id="293" r:id="rId30"/>
    <p:sldId id="283" r:id="rId31"/>
    <p:sldId id="284" r:id="rId32"/>
    <p:sldId id="285" r:id="rId33"/>
    <p:sldId id="292" r:id="rId34"/>
    <p:sldId id="261" r:id="rId35"/>
    <p:sldId id="286"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8"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321CC33-7852-CF4C-B9B1-F29E741AF986}" type="datetimeFigureOut">
              <a:rPr lang="en-US" smtClean="0"/>
              <a:t>4/17/17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AU"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321CC33-7852-CF4C-B9B1-F29E741AF986}"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A1D6E-0F01-DC4E-81C2-A9F53779AB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1321CC33-7852-CF4C-B9B1-F29E741AF986}"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DAA1D6E-0F01-DC4E-81C2-A9F53779AB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1321CC33-7852-CF4C-B9B1-F29E741AF986}"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A1D6E-0F01-DC4E-81C2-A9F53779AB39}" type="slidenum">
              <a:rPr lang="en-US" smtClean="0"/>
              <a:t>‹#›</a:t>
            </a:fld>
            <a:endParaRPr lang="en-US"/>
          </a:p>
        </p:txBody>
      </p:sp>
      <p:sp>
        <p:nvSpPr>
          <p:cNvPr id="7" name="Title 6"/>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321CC33-7852-CF4C-B9B1-F29E741AF986}" type="datetimeFigureOut">
              <a:rPr lang="en-US" smtClean="0"/>
              <a:t>4/17/17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DAA1D6E-0F01-DC4E-81C2-A9F53779AB3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AU"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1321CC33-7852-CF4C-B9B1-F29E741AF986}"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A1D6E-0F01-DC4E-81C2-A9F53779AB39}" type="slidenum">
              <a:rPr lang="en-US" smtClean="0"/>
              <a:t>‹#›</a:t>
            </a:fld>
            <a:endParaRPr lang="en-US"/>
          </a:p>
        </p:txBody>
      </p:sp>
      <p:sp>
        <p:nvSpPr>
          <p:cNvPr id="8" name="Title 7"/>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1321CC33-7852-CF4C-B9B1-F29E741AF986}" type="datetimeFigureOut">
              <a:rPr lang="en-US" smtClean="0"/>
              <a:t>4/17/17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A1D6E-0F01-DC4E-81C2-A9F53779AB39}" type="slidenum">
              <a:rPr lang="en-US" smtClean="0"/>
              <a:t>‹#›</a:t>
            </a:fld>
            <a:endParaRPr lang="en-US"/>
          </a:p>
        </p:txBody>
      </p:sp>
      <p:sp>
        <p:nvSpPr>
          <p:cNvPr id="10" name="Title 9"/>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21CC33-7852-CF4C-B9B1-F29E741AF986}" type="datetimeFigureOut">
              <a:rPr lang="en-US" smtClean="0"/>
              <a:t>4/17/17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A1D6E-0F01-DC4E-81C2-A9F53779AB39}" type="slidenum">
              <a:rPr lang="en-US" smtClean="0"/>
              <a:t>‹#›</a:t>
            </a:fld>
            <a:endParaRPr lang="en-US"/>
          </a:p>
        </p:txBody>
      </p:sp>
      <p:sp>
        <p:nvSpPr>
          <p:cNvPr id="6" name="Title 5"/>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321CC33-7852-CF4C-B9B1-F29E741AF986}" type="datetimeFigureOut">
              <a:rPr lang="en-US" smtClean="0"/>
              <a:t>4/17/17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A1D6E-0F01-DC4E-81C2-A9F53779AB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321CC33-7852-CF4C-B9B1-F29E741AF986}"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DAA1D6E-0F01-DC4E-81C2-A9F53779AB3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AU"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321CC33-7852-CF4C-B9B1-F29E741AF986}"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A1D6E-0F01-DC4E-81C2-A9F53779AB3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AU"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AU"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321CC33-7852-CF4C-B9B1-F29E741AF986}" type="datetimeFigureOut">
              <a:rPr lang="en-US" smtClean="0"/>
              <a:t>4/17/17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DAA1D6E-0F01-DC4E-81C2-A9F53779AB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Qjnc-X-Vfyg" TargetMode="Externa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yYzakWz3JxU" TargetMode="Externa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4o8TeqKhgY" TargetMode="Externa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4-MEL84yXh0&amp;feature=fvst" TargetMode="Externa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O5IHVhWj0" TargetMode="Externa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TMZi25Pq3T8" TargetMode="Externa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en.wikipedia.org/wiki/Gangsta_ra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8PaoLy7PHwk" TargetMode="Externa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g5Xi-S0Fjo" TargetMode="Externa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qORYO0atB6g" TargetMode="Externa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CL6n0FJZpk" TargetMode="Externa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JO5HU_7_1w" TargetMode="Externa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9FbRN-w4Wk" TargetMode="Externa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f9lkxq7tGuY" TargetMode="Externa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jC0mg2hJCc" TargetMode="Externa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tl9kkIGaHo" TargetMode="Externa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FCWHshsw_M" TargetMode="Externa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GibLntdLiJA" TargetMode="Externa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A2YDdGXvfPM" TargetMode="Externa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FCWHshsw_M" TargetMode="Externa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dirty="0" smtClean="0"/>
              <a:t/>
            </a:r>
            <a:br>
              <a:rPr lang="en-US" dirty="0" smtClean="0"/>
            </a:br>
            <a:r>
              <a:rPr lang="en-US" dirty="0" smtClean="0"/>
              <a:t>Week 10</a:t>
            </a:r>
            <a:br>
              <a:rPr lang="en-US" dirty="0" smtClean="0"/>
            </a:br>
            <a:r>
              <a:rPr lang="en-US" dirty="0" smtClean="0"/>
              <a:t>MSIT</a:t>
            </a:r>
            <a:br>
              <a:rPr lang="en-US" dirty="0" smtClean="0"/>
            </a:br>
            <a:r>
              <a:rPr lang="en-US" dirty="0" smtClean="0"/>
              <a:t>HIP HOP</a:t>
            </a:r>
            <a:br>
              <a:rPr lang="en-US" dirty="0" smtClean="0"/>
            </a:br>
            <a:r>
              <a:rPr lang="en-US" dirty="0" smtClean="0"/>
              <a:t/>
            </a:r>
            <a:br>
              <a:rPr lang="en-US" dirty="0" smtClean="0"/>
            </a:br>
            <a:r>
              <a:rPr lang="en-US" dirty="0" smtClean="0"/>
              <a:t>MUSIC GENRES</a:t>
            </a:r>
            <a:br>
              <a:rPr lang="en-US" dirty="0" smtClean="0"/>
            </a:br>
            <a:r>
              <a:rPr lang="en-US" dirty="0" smtClean="0"/>
              <a:t>BLAIR HUGHES</a:t>
            </a:r>
            <a:endParaRPr lang="en-US" dirty="0"/>
          </a:p>
        </p:txBody>
      </p:sp>
      <p:pic>
        <p:nvPicPr>
          <p:cNvPr id="4" name="Picture 3"/>
          <p:cNvPicPr>
            <a:picLocks noChangeAspect="1"/>
          </p:cNvPicPr>
          <p:nvPr/>
        </p:nvPicPr>
        <p:blipFill>
          <a:blip r:embed="rId2"/>
          <a:stretch>
            <a:fillRect/>
          </a:stretch>
        </p:blipFill>
        <p:spPr>
          <a:xfrm>
            <a:off x="1391557" y="1271814"/>
            <a:ext cx="2999014" cy="2463800"/>
          </a:xfrm>
          <a:prstGeom prst="rect">
            <a:avLst/>
          </a:prstGeom>
        </p:spPr>
      </p:pic>
      <p:pic>
        <p:nvPicPr>
          <p:cNvPr id="5" name="Picture 4"/>
          <p:cNvPicPr>
            <a:picLocks noChangeAspect="1"/>
          </p:cNvPicPr>
          <p:nvPr/>
        </p:nvPicPr>
        <p:blipFill>
          <a:blip r:embed="rId3"/>
          <a:stretch>
            <a:fillRect/>
          </a:stretch>
        </p:blipFill>
        <p:spPr>
          <a:xfrm>
            <a:off x="6781800" y="1342571"/>
            <a:ext cx="2342243" cy="5515429"/>
          </a:xfrm>
          <a:prstGeom prst="rect">
            <a:avLst/>
          </a:prstGeom>
        </p:spPr>
      </p:pic>
      <p:pic>
        <p:nvPicPr>
          <p:cNvPr id="7" name="Picture 6"/>
          <p:cNvPicPr>
            <a:picLocks noChangeAspect="1"/>
          </p:cNvPicPr>
          <p:nvPr/>
        </p:nvPicPr>
        <p:blipFill>
          <a:blip r:embed="rId4"/>
          <a:stretch>
            <a:fillRect/>
          </a:stretch>
        </p:blipFill>
        <p:spPr>
          <a:xfrm>
            <a:off x="5170714" y="0"/>
            <a:ext cx="3953329" cy="1342571"/>
          </a:xfrm>
          <a:prstGeom prst="rect">
            <a:avLst/>
          </a:prstGeom>
        </p:spPr>
      </p:pic>
      <p:pic>
        <p:nvPicPr>
          <p:cNvPr id="8" name="Picture 7"/>
          <p:cNvPicPr>
            <a:picLocks noChangeAspect="1"/>
          </p:cNvPicPr>
          <p:nvPr/>
        </p:nvPicPr>
        <p:blipFill>
          <a:blip r:embed="rId5"/>
          <a:stretch>
            <a:fillRect/>
          </a:stretch>
        </p:blipFill>
        <p:spPr>
          <a:xfrm>
            <a:off x="1910443" y="3429000"/>
            <a:ext cx="4851400" cy="1676400"/>
          </a:xfrm>
          <a:prstGeom prst="rect">
            <a:avLst/>
          </a:prstGeom>
        </p:spPr>
      </p:pic>
      <p:pic>
        <p:nvPicPr>
          <p:cNvPr id="9" name="Picture 8"/>
          <p:cNvPicPr>
            <a:picLocks noChangeAspect="1"/>
          </p:cNvPicPr>
          <p:nvPr/>
        </p:nvPicPr>
        <p:blipFill>
          <a:blip r:embed="rId6"/>
          <a:stretch>
            <a:fillRect/>
          </a:stretch>
        </p:blipFill>
        <p:spPr>
          <a:xfrm>
            <a:off x="4680857" y="4851399"/>
            <a:ext cx="2100943" cy="2023931"/>
          </a:xfrm>
          <a:prstGeom prst="rect">
            <a:avLst/>
          </a:prstGeom>
        </p:spPr>
      </p:pic>
      <p:pic>
        <p:nvPicPr>
          <p:cNvPr id="10" name="Picture 9"/>
          <p:cNvPicPr>
            <a:picLocks noChangeAspect="1"/>
          </p:cNvPicPr>
          <p:nvPr/>
        </p:nvPicPr>
        <p:blipFill>
          <a:blip r:embed="rId7"/>
          <a:stretch>
            <a:fillRect/>
          </a:stretch>
        </p:blipFill>
        <p:spPr>
          <a:xfrm>
            <a:off x="2146300" y="5061856"/>
            <a:ext cx="2534557" cy="1821543"/>
          </a:xfrm>
          <a:prstGeom prst="rect">
            <a:avLst/>
          </a:prstGeom>
        </p:spPr>
      </p:pic>
      <p:pic>
        <p:nvPicPr>
          <p:cNvPr id="11" name="Picture 10"/>
          <p:cNvPicPr>
            <a:picLocks noChangeAspect="1"/>
          </p:cNvPicPr>
          <p:nvPr/>
        </p:nvPicPr>
        <p:blipFill>
          <a:blip r:embed="rId8"/>
          <a:stretch>
            <a:fillRect/>
          </a:stretch>
        </p:blipFill>
        <p:spPr>
          <a:xfrm>
            <a:off x="-63500" y="4851400"/>
            <a:ext cx="2209800" cy="2006600"/>
          </a:xfrm>
          <a:prstGeom prst="rect">
            <a:avLst/>
          </a:prstGeom>
        </p:spPr>
      </p:pic>
      <p:pic>
        <p:nvPicPr>
          <p:cNvPr id="12" name="Picture 11"/>
          <p:cNvPicPr>
            <a:picLocks noChangeAspect="1"/>
          </p:cNvPicPr>
          <p:nvPr/>
        </p:nvPicPr>
        <p:blipFill>
          <a:blip r:embed="rId9"/>
          <a:stretch>
            <a:fillRect/>
          </a:stretch>
        </p:blipFill>
        <p:spPr>
          <a:xfrm>
            <a:off x="0" y="3247572"/>
            <a:ext cx="2146300" cy="1603828"/>
          </a:xfrm>
          <a:prstGeom prst="rect">
            <a:avLst/>
          </a:prstGeom>
        </p:spPr>
      </p:pic>
      <p:pic>
        <p:nvPicPr>
          <p:cNvPr id="13" name="Picture 12"/>
          <p:cNvPicPr>
            <a:picLocks noChangeAspect="1"/>
          </p:cNvPicPr>
          <p:nvPr/>
        </p:nvPicPr>
        <p:blipFill>
          <a:blip r:embed="rId10"/>
          <a:stretch>
            <a:fillRect/>
          </a:stretch>
        </p:blipFill>
        <p:spPr>
          <a:xfrm>
            <a:off x="1" y="1486512"/>
            <a:ext cx="1651000" cy="1761060"/>
          </a:xfrm>
          <a:prstGeom prst="rect">
            <a:avLst/>
          </a:prstGeom>
        </p:spPr>
      </p:pic>
      <p:pic>
        <p:nvPicPr>
          <p:cNvPr id="14" name="Picture 13"/>
          <p:cNvPicPr>
            <a:picLocks noChangeAspect="1"/>
          </p:cNvPicPr>
          <p:nvPr/>
        </p:nvPicPr>
        <p:blipFill>
          <a:blip r:embed="rId11"/>
          <a:stretch>
            <a:fillRect/>
          </a:stretch>
        </p:blipFill>
        <p:spPr>
          <a:xfrm>
            <a:off x="2146300" y="0"/>
            <a:ext cx="3024414" cy="1342571"/>
          </a:xfrm>
          <a:prstGeom prst="rect">
            <a:avLst/>
          </a:prstGeom>
        </p:spPr>
      </p:pic>
      <p:pic>
        <p:nvPicPr>
          <p:cNvPr id="15" name="Picture 14"/>
          <p:cNvPicPr>
            <a:picLocks noChangeAspect="1"/>
          </p:cNvPicPr>
          <p:nvPr/>
        </p:nvPicPr>
        <p:blipFill>
          <a:blip r:embed="rId12"/>
          <a:stretch>
            <a:fillRect/>
          </a:stretch>
        </p:blipFill>
        <p:spPr>
          <a:xfrm>
            <a:off x="0" y="0"/>
            <a:ext cx="2146300" cy="1486511"/>
          </a:xfrm>
          <a:prstGeom prst="rect">
            <a:avLst/>
          </a:prstGeom>
        </p:spPr>
      </p:pic>
    </p:spTree>
    <p:extLst>
      <p:ext uri="{BB962C8B-B14F-4D97-AF65-F5344CB8AC3E}">
        <p14:creationId xmlns:p14="http://schemas.microsoft.com/office/powerpoint/2010/main" val="23531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dirty="0"/>
              <a:t>Beatbox, popularized by Doug E. </a:t>
            </a:r>
            <a:r>
              <a:rPr lang="en-US" dirty="0" smtClean="0"/>
              <a:t>Fresh </a:t>
            </a:r>
            <a:r>
              <a:rPr lang="en-US" dirty="0"/>
              <a:t>is the vocal percussion of hip hop culture. </a:t>
            </a:r>
            <a:endParaRPr lang="en-US" dirty="0" smtClean="0"/>
          </a:p>
          <a:p>
            <a:endParaRPr lang="en-US" dirty="0"/>
          </a:p>
          <a:p>
            <a:r>
              <a:rPr lang="en-US" dirty="0" smtClean="0"/>
              <a:t>It </a:t>
            </a:r>
            <a:r>
              <a:rPr lang="en-US" dirty="0"/>
              <a:t>is primarily concerned with the art of creating beats, rhythms, and melodies using the human </a:t>
            </a:r>
            <a:r>
              <a:rPr lang="en-US" dirty="0" smtClean="0"/>
              <a:t>mouth.</a:t>
            </a:r>
          </a:p>
          <a:p>
            <a:endParaRPr lang="en-US" dirty="0"/>
          </a:p>
          <a:p>
            <a:r>
              <a:rPr lang="en-US" dirty="0" smtClean="0"/>
              <a:t>The </a:t>
            </a:r>
            <a:r>
              <a:rPr lang="en-US" dirty="0"/>
              <a:t>term beatboxing is derived from the mimicry of the first generation of drum machines, then known as beatboxes. </a:t>
            </a:r>
            <a:endParaRPr lang="en-US" dirty="0" smtClean="0"/>
          </a:p>
          <a:p>
            <a:endParaRPr lang="en-US" dirty="0" smtClean="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BEATBOXING</a:t>
            </a:r>
            <a:endParaRPr lang="en-US" dirty="0"/>
          </a:p>
        </p:txBody>
      </p:sp>
      <p:pic>
        <p:nvPicPr>
          <p:cNvPr id="4" name="Picture 3"/>
          <p:cNvPicPr>
            <a:picLocks noChangeAspect="1"/>
          </p:cNvPicPr>
          <p:nvPr/>
        </p:nvPicPr>
        <p:blipFill>
          <a:blip r:embed="rId2"/>
          <a:stretch>
            <a:fillRect/>
          </a:stretch>
        </p:blipFill>
        <p:spPr>
          <a:xfrm>
            <a:off x="381000" y="4601634"/>
            <a:ext cx="3810000" cy="2133600"/>
          </a:xfrm>
          <a:prstGeom prst="rect">
            <a:avLst/>
          </a:prstGeom>
        </p:spPr>
      </p:pic>
      <p:pic>
        <p:nvPicPr>
          <p:cNvPr id="5" name="Picture 4"/>
          <p:cNvPicPr>
            <a:picLocks noChangeAspect="1"/>
          </p:cNvPicPr>
          <p:nvPr/>
        </p:nvPicPr>
        <p:blipFill>
          <a:blip r:embed="rId3"/>
          <a:stretch>
            <a:fillRect/>
          </a:stretch>
        </p:blipFill>
        <p:spPr>
          <a:xfrm>
            <a:off x="5296392" y="4601634"/>
            <a:ext cx="3492500" cy="2133600"/>
          </a:xfrm>
          <a:prstGeom prst="rect">
            <a:avLst/>
          </a:prstGeom>
        </p:spPr>
      </p:pic>
    </p:spTree>
    <p:extLst>
      <p:ext uri="{BB962C8B-B14F-4D97-AF65-F5344CB8AC3E}">
        <p14:creationId xmlns:p14="http://schemas.microsoft.com/office/powerpoint/2010/main" val="66714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dirty="0" smtClean="0"/>
              <a:t>In </a:t>
            </a:r>
            <a:r>
              <a:rPr lang="en-US" dirty="0"/>
              <a:t>America around the late 1960s, </a:t>
            </a:r>
            <a:r>
              <a:rPr lang="en-US" dirty="0" smtClean="0"/>
              <a:t>graffiti</a:t>
            </a:r>
            <a:r>
              <a:rPr lang="en-US" dirty="0"/>
              <a:t> </a:t>
            </a:r>
            <a:r>
              <a:rPr lang="en-US" dirty="0" smtClean="0"/>
              <a:t>was </a:t>
            </a:r>
            <a:r>
              <a:rPr lang="en-US" dirty="0"/>
              <a:t>used as a form of expression by political activists, and also by gangs such as the Savage Skulls, La </a:t>
            </a:r>
            <a:r>
              <a:rPr lang="en-US" dirty="0" smtClean="0"/>
              <a:t>Familiar, </a:t>
            </a:r>
            <a:r>
              <a:rPr lang="en-US" dirty="0"/>
              <a:t>and Savage Nomads to mark territory. </a:t>
            </a:r>
            <a:endParaRPr lang="en-US" dirty="0" smtClean="0"/>
          </a:p>
          <a:p>
            <a:endParaRPr lang="en-US" dirty="0"/>
          </a:p>
          <a:p>
            <a:r>
              <a:rPr lang="en-US" dirty="0" smtClean="0"/>
              <a:t>The </a:t>
            </a:r>
            <a:r>
              <a:rPr lang="en-US" dirty="0"/>
              <a:t>relationship between graffiti and hip hop culture arises both from early graffiti artists practicing other aspects of hip hop</a:t>
            </a:r>
            <a:r>
              <a:rPr lang="en-US" dirty="0" smtClean="0"/>
              <a:t>, </a:t>
            </a:r>
            <a:r>
              <a:rPr lang="en-US" dirty="0"/>
              <a:t>and its being practiced in areas where other elements of hip hop were evolving as art forms. </a:t>
            </a:r>
            <a:endParaRPr lang="en-US" dirty="0" smtClean="0"/>
          </a:p>
          <a:p>
            <a:endParaRPr lang="en-US" dirty="0"/>
          </a:p>
          <a:p>
            <a:r>
              <a:rPr lang="en-US" dirty="0" smtClean="0"/>
              <a:t>Graffiti </a:t>
            </a:r>
            <a:r>
              <a:rPr lang="en-US" dirty="0"/>
              <a:t>is recognized as a visual expression of rap music, just as breaking is viewed as a physical expression. </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Graffiti </a:t>
            </a:r>
            <a:endParaRPr lang="en-US" dirty="0"/>
          </a:p>
        </p:txBody>
      </p:sp>
    </p:spTree>
    <p:extLst>
      <p:ext uri="{BB962C8B-B14F-4D97-AF65-F5344CB8AC3E}">
        <p14:creationId xmlns:p14="http://schemas.microsoft.com/office/powerpoint/2010/main" val="362557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rcRect t="10616" b="10616"/>
          <a:stretch>
            <a:fillRect/>
          </a:stretch>
        </p:blipFill>
        <p:spPr>
          <a:xfrm>
            <a:off x="2731822" y="3496744"/>
            <a:ext cx="6412178" cy="3361256"/>
          </a:xfrm>
        </p:spPr>
      </p:pic>
      <p:sp>
        <p:nvSpPr>
          <p:cNvPr id="3" name="Title 2"/>
          <p:cNvSpPr>
            <a:spLocks noGrp="1"/>
          </p:cNvSpPr>
          <p:nvPr>
            <p:ph type="title"/>
          </p:nvPr>
        </p:nvSpPr>
        <p:spPr/>
        <p:txBody>
          <a:bodyPr/>
          <a:lstStyle/>
          <a:p>
            <a:r>
              <a:rPr lang="en-US" dirty="0" smtClean="0"/>
              <a:t>Graffiti </a:t>
            </a:r>
            <a:endParaRPr lang="en-US" dirty="0"/>
          </a:p>
        </p:txBody>
      </p:sp>
      <p:pic>
        <p:nvPicPr>
          <p:cNvPr id="4" name="Picture 3"/>
          <p:cNvPicPr>
            <a:picLocks noChangeAspect="1"/>
          </p:cNvPicPr>
          <p:nvPr/>
        </p:nvPicPr>
        <p:blipFill>
          <a:blip r:embed="rId3"/>
          <a:stretch>
            <a:fillRect/>
          </a:stretch>
        </p:blipFill>
        <p:spPr>
          <a:xfrm>
            <a:off x="2768600" y="1435652"/>
            <a:ext cx="3403600" cy="2387600"/>
          </a:xfrm>
          <a:prstGeom prst="rect">
            <a:avLst/>
          </a:prstGeom>
        </p:spPr>
      </p:pic>
      <p:pic>
        <p:nvPicPr>
          <p:cNvPr id="5" name="Picture 4"/>
          <p:cNvPicPr>
            <a:picLocks noChangeAspect="1"/>
          </p:cNvPicPr>
          <p:nvPr/>
        </p:nvPicPr>
        <p:blipFill>
          <a:blip r:embed="rId4"/>
          <a:stretch>
            <a:fillRect/>
          </a:stretch>
        </p:blipFill>
        <p:spPr>
          <a:xfrm>
            <a:off x="5651500" y="1435652"/>
            <a:ext cx="3492500" cy="2061092"/>
          </a:xfrm>
          <a:prstGeom prst="rect">
            <a:avLst/>
          </a:prstGeom>
        </p:spPr>
      </p:pic>
      <p:pic>
        <p:nvPicPr>
          <p:cNvPr id="6" name="Picture 5"/>
          <p:cNvPicPr>
            <a:picLocks noChangeAspect="1"/>
          </p:cNvPicPr>
          <p:nvPr/>
        </p:nvPicPr>
        <p:blipFill>
          <a:blip r:embed="rId5"/>
          <a:stretch>
            <a:fillRect/>
          </a:stretch>
        </p:blipFill>
        <p:spPr>
          <a:xfrm>
            <a:off x="-25400" y="1410241"/>
            <a:ext cx="3594100" cy="2602959"/>
          </a:xfrm>
          <a:prstGeom prst="rect">
            <a:avLst/>
          </a:prstGeom>
        </p:spPr>
      </p:pic>
      <p:pic>
        <p:nvPicPr>
          <p:cNvPr id="7" name="Picture 6"/>
          <p:cNvPicPr>
            <a:picLocks noChangeAspect="1"/>
          </p:cNvPicPr>
          <p:nvPr/>
        </p:nvPicPr>
        <p:blipFill>
          <a:blip r:embed="rId6"/>
          <a:stretch>
            <a:fillRect/>
          </a:stretch>
        </p:blipFill>
        <p:spPr>
          <a:xfrm>
            <a:off x="2731822" y="4660900"/>
            <a:ext cx="3695700" cy="2197100"/>
          </a:xfrm>
          <a:prstGeom prst="rect">
            <a:avLst/>
          </a:prstGeom>
        </p:spPr>
      </p:pic>
      <p:pic>
        <p:nvPicPr>
          <p:cNvPr id="8" name="Picture 7"/>
          <p:cNvPicPr>
            <a:picLocks noChangeAspect="1"/>
          </p:cNvPicPr>
          <p:nvPr/>
        </p:nvPicPr>
        <p:blipFill>
          <a:blip r:embed="rId7"/>
          <a:stretch>
            <a:fillRect/>
          </a:stretch>
        </p:blipFill>
        <p:spPr>
          <a:xfrm>
            <a:off x="-25400" y="4013200"/>
            <a:ext cx="2844800" cy="2844800"/>
          </a:xfrm>
          <a:prstGeom prst="rect">
            <a:avLst/>
          </a:prstGeom>
        </p:spPr>
      </p:pic>
    </p:spTree>
    <p:extLst>
      <p:ext uri="{BB962C8B-B14F-4D97-AF65-F5344CB8AC3E}">
        <p14:creationId xmlns:p14="http://schemas.microsoft.com/office/powerpoint/2010/main" val="241353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normAutofit fontScale="77500" lnSpcReduction="20000"/>
          </a:bodyPr>
          <a:lstStyle/>
          <a:p>
            <a:r>
              <a:rPr lang="en-US" dirty="0"/>
              <a:t>Critics such as Businessweek's David Kiley argue that the discussion of many products within hip hop music and culture may actually be the result of undisclosed product placement </a:t>
            </a:r>
            <a:r>
              <a:rPr lang="en-US" dirty="0" smtClean="0"/>
              <a:t>deals.</a:t>
            </a:r>
            <a:endParaRPr lang="en-US" dirty="0"/>
          </a:p>
          <a:p>
            <a:endParaRPr lang="en-US" dirty="0" smtClean="0"/>
          </a:p>
          <a:p>
            <a:r>
              <a:rPr lang="en-US" dirty="0" smtClean="0"/>
              <a:t>Such </a:t>
            </a:r>
            <a:r>
              <a:rPr lang="en-US" dirty="0"/>
              <a:t>critics allege that shilling or product placement takes place in commercial rap music, and that lyrical references to products are actually paid endorsements</a:t>
            </a:r>
            <a:r>
              <a:rPr lang="en-US" dirty="0" smtClean="0"/>
              <a:t>.</a:t>
            </a:r>
            <a:endParaRPr lang="en-US" dirty="0"/>
          </a:p>
          <a:p>
            <a:endParaRPr lang="en-US" dirty="0" smtClean="0"/>
          </a:p>
          <a:p>
            <a:r>
              <a:rPr lang="en-US" dirty="0" smtClean="0"/>
              <a:t>In </a:t>
            </a:r>
            <a:r>
              <a:rPr lang="en-US" dirty="0"/>
              <a:t>2005, a proposed plan by McDonalds, which would have paid rappers to advertise McDonalds food in their music, was leaked to the press</a:t>
            </a:r>
            <a:r>
              <a:rPr lang="en-US" dirty="0" smtClean="0"/>
              <a:t>.</a:t>
            </a:r>
            <a:r>
              <a:rPr lang="en-US" dirty="0"/>
              <a:t> </a:t>
            </a:r>
            <a:r>
              <a:rPr lang="en-US" dirty="0" smtClean="0"/>
              <a:t> </a:t>
            </a:r>
          </a:p>
          <a:p>
            <a:endParaRPr lang="en-US" dirty="0"/>
          </a:p>
          <a:p>
            <a:r>
              <a:rPr lang="en-US" dirty="0" smtClean="0"/>
              <a:t>After </a:t>
            </a:r>
            <a:r>
              <a:rPr lang="en-US" dirty="0"/>
              <a:t>Russell Simmons made a deal with Courvoisier to promote the brand among hip hop fans, Busta Rhymes recorded the song "Pass the </a:t>
            </a:r>
            <a:r>
              <a:rPr lang="en-US" dirty="0" smtClean="0"/>
              <a:t>Courvoisier”.</a:t>
            </a:r>
            <a:endParaRPr lang="en-US" dirty="0"/>
          </a:p>
          <a:p>
            <a:endParaRPr lang="en-US" dirty="0" smtClean="0"/>
          </a:p>
          <a:p>
            <a:r>
              <a:rPr lang="en-US" dirty="0" smtClean="0"/>
              <a:t>The </a:t>
            </a:r>
            <a:r>
              <a:rPr lang="en-US" dirty="0"/>
              <a:t>symbiotic relationship has also stretched to include car manufacturers, clothing designers and sneaker companies</a:t>
            </a:r>
            <a:r>
              <a:rPr lang="en-US" dirty="0" smtClean="0"/>
              <a:t>, </a:t>
            </a:r>
            <a:r>
              <a:rPr lang="en-US" dirty="0"/>
              <a:t>and many other companies have used the hip hop community to make their name or to give them </a:t>
            </a:r>
            <a:r>
              <a:rPr lang="en-US" dirty="0" smtClean="0"/>
              <a:t>credibility</a:t>
            </a:r>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PRODUCT PLACEMENT </a:t>
            </a:r>
            <a:endParaRPr lang="en-US" dirty="0"/>
          </a:p>
        </p:txBody>
      </p:sp>
    </p:spTree>
    <p:extLst>
      <p:ext uri="{BB962C8B-B14F-4D97-AF65-F5344CB8AC3E}">
        <p14:creationId xmlns:p14="http://schemas.microsoft.com/office/powerpoint/2010/main" val="32898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dirty="0"/>
              <a:t>Hip hop has been met with significant problems in regards to censorship due to the explicit nature of certain </a:t>
            </a:r>
            <a:r>
              <a:rPr lang="en-US" dirty="0" smtClean="0"/>
              <a:t>genres.</a:t>
            </a:r>
          </a:p>
          <a:p>
            <a:endParaRPr lang="en-US" dirty="0"/>
          </a:p>
          <a:p>
            <a:r>
              <a:rPr lang="en-US" dirty="0" smtClean="0"/>
              <a:t>The </a:t>
            </a:r>
            <a:r>
              <a:rPr lang="en-US" dirty="0"/>
              <a:t>use of profanity as well as graphic depictions of violence and sex creates challenges in the broadcast of such material both on television stations such as MTV, in music video form, and on radio</a:t>
            </a:r>
            <a:r>
              <a:rPr lang="en-US" dirty="0" smtClean="0"/>
              <a:t>.</a:t>
            </a:r>
          </a:p>
          <a:p>
            <a:endParaRPr lang="en-US" dirty="0"/>
          </a:p>
          <a:p>
            <a:r>
              <a:rPr lang="en-US" dirty="0" smtClean="0"/>
              <a:t>As </a:t>
            </a:r>
            <a:r>
              <a:rPr lang="en-US" dirty="0"/>
              <a:t>a result, many hip hop recordings are broadcast in censored form, with offending language "bleeped" or blanked out of the soundtrack, or replaced with "clean" lyrics. The result – which sometimes renders the remaining lyrics unintelligible or contradictory to the original </a:t>
            </a:r>
            <a:r>
              <a:rPr lang="en-US" dirty="0" smtClean="0"/>
              <a:t>recording</a:t>
            </a:r>
          </a:p>
          <a:p>
            <a:endParaRPr lang="en-US" dirty="0"/>
          </a:p>
          <a:p>
            <a:endParaRPr lang="en-US" dirty="0"/>
          </a:p>
        </p:txBody>
      </p:sp>
      <p:sp>
        <p:nvSpPr>
          <p:cNvPr id="3" name="Title 2"/>
          <p:cNvSpPr>
            <a:spLocks noGrp="1"/>
          </p:cNvSpPr>
          <p:nvPr>
            <p:ph type="title"/>
          </p:nvPr>
        </p:nvSpPr>
        <p:spPr/>
        <p:txBody>
          <a:bodyPr/>
          <a:lstStyle/>
          <a:p>
            <a:r>
              <a:rPr lang="en-US" dirty="0" smtClean="0"/>
              <a:t>CENSORSHIP</a:t>
            </a:r>
            <a:endParaRPr lang="en-US" dirty="0"/>
          </a:p>
        </p:txBody>
      </p:sp>
    </p:spTree>
    <p:extLst>
      <p:ext uri="{BB962C8B-B14F-4D97-AF65-F5344CB8AC3E}">
        <p14:creationId xmlns:p14="http://schemas.microsoft.com/office/powerpoint/2010/main" val="255542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pPr marL="45720" indent="0">
              <a:buNone/>
            </a:pPr>
            <a:endParaRPr lang="en-US" dirty="0" smtClean="0"/>
          </a:p>
          <a:p>
            <a:r>
              <a:rPr lang="en-US" dirty="0" smtClean="0"/>
              <a:t>Clive </a:t>
            </a:r>
            <a:r>
              <a:rPr lang="en-US" dirty="0"/>
              <a:t>Campbell (born April 16, 1955), also known as Kool Herc, DJ Kool Herc and Kool DJ Herc, is a Jamaican-born DJ who is credited with originating hip hop music, in The Bronx, New York City. </a:t>
            </a:r>
            <a:endParaRPr lang="en-US" dirty="0" smtClean="0"/>
          </a:p>
          <a:p>
            <a:endParaRPr lang="en-US" dirty="0"/>
          </a:p>
          <a:p>
            <a:r>
              <a:rPr lang="en-US" dirty="0" smtClean="0"/>
              <a:t>His </a:t>
            </a:r>
            <a:r>
              <a:rPr lang="en-US" dirty="0"/>
              <a:t>playing of hard funk records of the sort typified by James Brown was an alternative both to the violent gang culture of the Bronx and to the nascent popularity of disco in the 1970s</a:t>
            </a:r>
            <a:r>
              <a:rPr lang="en-US" dirty="0" smtClean="0"/>
              <a:t>.</a:t>
            </a:r>
          </a:p>
          <a:p>
            <a:pPr marL="45720" indent="0">
              <a:buNone/>
            </a:pPr>
            <a:endParaRPr lang="en-US" dirty="0" smtClean="0"/>
          </a:p>
          <a:p>
            <a:r>
              <a:rPr lang="en-US" dirty="0" smtClean="0"/>
              <a:t>“Kool Herc”: </a:t>
            </a:r>
            <a:r>
              <a:rPr lang="en-US" dirty="0" smtClean="0">
                <a:hlinkClick r:id="rId2"/>
              </a:rPr>
              <a:t>http</a:t>
            </a:r>
            <a:r>
              <a:rPr lang="en-US" dirty="0">
                <a:hlinkClick r:id="rId2"/>
              </a:rPr>
              <a:t>://www.youtube.com/watch?v=Qjnc-X-</a:t>
            </a:r>
            <a:r>
              <a:rPr lang="en-US" dirty="0" smtClean="0">
                <a:hlinkClick r:id="rId2"/>
              </a:rPr>
              <a:t>Vfyg</a:t>
            </a:r>
            <a:endParaRPr lang="en-US" dirty="0" smtClean="0"/>
          </a:p>
          <a:p>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KOOL HERC</a:t>
            </a:r>
            <a:endParaRPr lang="en-US" dirty="0"/>
          </a:p>
        </p:txBody>
      </p:sp>
      <p:pic>
        <p:nvPicPr>
          <p:cNvPr id="4" name="Picture 3"/>
          <p:cNvPicPr>
            <a:picLocks noChangeAspect="1"/>
          </p:cNvPicPr>
          <p:nvPr/>
        </p:nvPicPr>
        <p:blipFill>
          <a:blip r:embed="rId3"/>
          <a:stretch>
            <a:fillRect/>
          </a:stretch>
        </p:blipFill>
        <p:spPr>
          <a:xfrm>
            <a:off x="6839856" y="0"/>
            <a:ext cx="2304143" cy="1719071"/>
          </a:xfrm>
          <a:prstGeom prst="rect">
            <a:avLst/>
          </a:prstGeom>
        </p:spPr>
      </p:pic>
    </p:spTree>
    <p:extLst>
      <p:ext uri="{BB962C8B-B14F-4D97-AF65-F5344CB8AC3E}">
        <p14:creationId xmlns:p14="http://schemas.microsoft.com/office/powerpoint/2010/main" val="174755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Artist Spotlight: </a:t>
            </a:r>
            <a:br>
              <a:rPr lang="en-US" dirty="0" smtClean="0"/>
            </a:br>
            <a:r>
              <a:rPr lang="en-US" dirty="0" smtClean="0"/>
              <a:t>afrika bambaataa </a:t>
            </a:r>
            <a:endParaRPr lang="en-US" dirty="0"/>
          </a:p>
        </p:txBody>
      </p:sp>
      <p:sp>
        <p:nvSpPr>
          <p:cNvPr id="5" name="Content Placeholder 4"/>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endParaRPr lang="en-US" dirty="0" smtClean="0"/>
          </a:p>
          <a:p>
            <a:r>
              <a:rPr lang="en-US" dirty="0" smtClean="0"/>
              <a:t>Afrika </a:t>
            </a:r>
            <a:r>
              <a:rPr lang="en-US" dirty="0"/>
              <a:t>Bambaataa (born April 19, 1957) is an American DJ from the South Bronx, New York who was instrumental in the early development of hip hop throughout the 1980s</a:t>
            </a:r>
            <a:r>
              <a:rPr lang="en-US" dirty="0" smtClean="0"/>
              <a:t>.</a:t>
            </a:r>
            <a:endParaRPr lang="en-US" dirty="0"/>
          </a:p>
          <a:p>
            <a:endParaRPr lang="en-US" dirty="0"/>
          </a:p>
          <a:p>
            <a:r>
              <a:rPr lang="en-US" dirty="0" smtClean="0"/>
              <a:t>Afrika </a:t>
            </a:r>
            <a:r>
              <a:rPr lang="en-US" dirty="0"/>
              <a:t>Bambaataa is one of the three originators of break-beat </a:t>
            </a:r>
            <a:r>
              <a:rPr lang="en-US" dirty="0" smtClean="0"/>
              <a:t>deejaying, </a:t>
            </a:r>
            <a:r>
              <a:rPr lang="en-US" dirty="0"/>
              <a:t>and is respectfully known as the "Grandfather" and the Amen Ra of Universal Hip Hop Culture as well as the Father of The Electro Funk Sound. </a:t>
            </a:r>
            <a:endParaRPr lang="en-US" dirty="0" smtClean="0"/>
          </a:p>
          <a:p>
            <a:endParaRPr lang="en-US" dirty="0" smtClean="0"/>
          </a:p>
          <a:p>
            <a:r>
              <a:rPr lang="en-US" dirty="0"/>
              <a:t>“Renegades of Funk”: </a:t>
            </a:r>
            <a:r>
              <a:rPr lang="en-US" dirty="0">
                <a:hlinkClick r:id="rId2"/>
              </a:rPr>
              <a:t>http://www.youtube.com/watch?v=</a:t>
            </a:r>
            <a:r>
              <a:rPr lang="en-US" dirty="0" smtClean="0">
                <a:hlinkClick r:id="rId2"/>
              </a:rPr>
              <a:t>yYzakWz3JxU</a:t>
            </a:r>
            <a:r>
              <a:rPr lang="en-US" dirty="0" smtClean="0"/>
              <a:t> </a:t>
            </a:r>
            <a:endParaRPr lang="en-US" dirty="0"/>
          </a:p>
          <a:p>
            <a:endParaRPr lang="en-US" dirty="0"/>
          </a:p>
        </p:txBody>
      </p:sp>
      <p:pic>
        <p:nvPicPr>
          <p:cNvPr id="6" name="Picture 5"/>
          <p:cNvPicPr>
            <a:picLocks noChangeAspect="1"/>
          </p:cNvPicPr>
          <p:nvPr/>
        </p:nvPicPr>
        <p:blipFill>
          <a:blip r:embed="rId3"/>
          <a:stretch>
            <a:fillRect/>
          </a:stretch>
        </p:blipFill>
        <p:spPr>
          <a:xfrm>
            <a:off x="7075714" y="0"/>
            <a:ext cx="2068286" cy="1941286"/>
          </a:xfrm>
          <a:prstGeom prst="rect">
            <a:avLst/>
          </a:prstGeom>
        </p:spPr>
      </p:pic>
    </p:spTree>
    <p:extLst>
      <p:ext uri="{BB962C8B-B14F-4D97-AF65-F5344CB8AC3E}">
        <p14:creationId xmlns:p14="http://schemas.microsoft.com/office/powerpoint/2010/main" val="115116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endParaRPr lang="en-US" dirty="0" smtClean="0"/>
          </a:p>
          <a:p>
            <a:r>
              <a:rPr lang="en-US" dirty="0" smtClean="0"/>
              <a:t>Joseph </a:t>
            </a:r>
            <a:r>
              <a:rPr lang="en-US" dirty="0"/>
              <a:t>Saddler (born January 1, 1958 in Bridgetown, Barbados), better known as King Grandmaster Flash, is an American hip hop musician and DJ—one of the pioneers of hip-hop DJing, cutting, and mixing</a:t>
            </a:r>
            <a:r>
              <a:rPr lang="en-US" dirty="0" smtClean="0"/>
              <a:t>.</a:t>
            </a:r>
          </a:p>
          <a:p>
            <a:pPr marL="45720" indent="0">
              <a:buNone/>
            </a:pPr>
            <a:endParaRPr lang="en-US" dirty="0" smtClean="0"/>
          </a:p>
          <a:p>
            <a:r>
              <a:rPr lang="en-US" dirty="0" smtClean="0"/>
              <a:t>“</a:t>
            </a:r>
            <a:r>
              <a:rPr lang="en-US" dirty="0"/>
              <a:t>The Message”: </a:t>
            </a:r>
            <a:r>
              <a:rPr lang="en-US" dirty="0">
                <a:hlinkClick r:id="rId2"/>
              </a:rPr>
              <a:t>http://www.youtube.com/watch?v=</a:t>
            </a:r>
            <a:r>
              <a:rPr lang="en-US" dirty="0" smtClean="0">
                <a:hlinkClick r:id="rId2"/>
              </a:rPr>
              <a:t>O4o8TeqKhgY</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GRANDMASTER FLASH</a:t>
            </a:r>
            <a:endParaRPr lang="en-US" dirty="0"/>
          </a:p>
        </p:txBody>
      </p:sp>
      <p:pic>
        <p:nvPicPr>
          <p:cNvPr id="4" name="Picture 3"/>
          <p:cNvPicPr>
            <a:picLocks noChangeAspect="1"/>
          </p:cNvPicPr>
          <p:nvPr/>
        </p:nvPicPr>
        <p:blipFill>
          <a:blip r:embed="rId3"/>
          <a:stretch>
            <a:fillRect/>
          </a:stretch>
        </p:blipFill>
        <p:spPr>
          <a:xfrm>
            <a:off x="6948714" y="-18509"/>
            <a:ext cx="2231571" cy="2177509"/>
          </a:xfrm>
          <a:prstGeom prst="rect">
            <a:avLst/>
          </a:prstGeom>
        </p:spPr>
      </p:pic>
    </p:spTree>
    <p:extLst>
      <p:ext uri="{BB962C8B-B14F-4D97-AF65-F5344CB8AC3E}">
        <p14:creationId xmlns:p14="http://schemas.microsoft.com/office/powerpoint/2010/main" val="27386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r>
              <a:rPr lang="en-US" dirty="0"/>
              <a:t>The Sugarhill Gang is an American hip hop group, known mostly for its 1979 hit "Rapper's Delight," the first hip hop single to become a Top 40 hit. </a:t>
            </a:r>
            <a:endParaRPr lang="en-US" dirty="0" smtClean="0"/>
          </a:p>
          <a:p>
            <a:pPr marL="45720" indent="0">
              <a:buNone/>
            </a:pPr>
            <a:endParaRPr lang="en-US" dirty="0"/>
          </a:p>
          <a:p>
            <a:r>
              <a:rPr lang="en-US" dirty="0" smtClean="0"/>
              <a:t>The </a:t>
            </a:r>
            <a:r>
              <a:rPr lang="en-US" dirty="0"/>
              <a:t>song "Rapper's Delight" by The </a:t>
            </a:r>
            <a:r>
              <a:rPr lang="en-US" dirty="0" err="1"/>
              <a:t>Sugarhill</a:t>
            </a:r>
            <a:r>
              <a:rPr lang="en-US" dirty="0"/>
              <a:t> Gang, released in 1979, begins with the scat phrase, "I said a hip, hop the hippie the hippie to the hip hip hop, a you don't stop." </a:t>
            </a:r>
            <a:endParaRPr lang="en-US" dirty="0" smtClean="0"/>
          </a:p>
          <a:p>
            <a:pPr marL="45720" indent="0">
              <a:buNone/>
            </a:pPr>
            <a:endParaRPr lang="en-US" dirty="0"/>
          </a:p>
          <a:p>
            <a:r>
              <a:rPr lang="en-US" dirty="0" smtClean="0"/>
              <a:t>“Rappers Delight”: </a:t>
            </a:r>
            <a:r>
              <a:rPr lang="en-US" dirty="0">
                <a:hlinkClick r:id="rId2"/>
              </a:rPr>
              <a:t>http://www.youtube.com/watch?v=4-MEL84yXh0&amp;feature=</a:t>
            </a:r>
            <a:r>
              <a:rPr lang="en-US" dirty="0" smtClean="0">
                <a:hlinkClick r:id="rId2"/>
              </a:rPr>
              <a:t>fvst</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THE SUGARHILL GANG</a:t>
            </a:r>
            <a:endParaRPr lang="en-US" dirty="0"/>
          </a:p>
        </p:txBody>
      </p:sp>
      <p:pic>
        <p:nvPicPr>
          <p:cNvPr id="4" name="Picture 3"/>
          <p:cNvPicPr>
            <a:picLocks noChangeAspect="1"/>
          </p:cNvPicPr>
          <p:nvPr/>
        </p:nvPicPr>
        <p:blipFill>
          <a:blip r:embed="rId3"/>
          <a:stretch>
            <a:fillRect/>
          </a:stretch>
        </p:blipFill>
        <p:spPr>
          <a:xfrm>
            <a:off x="7130144" y="0"/>
            <a:ext cx="2013856" cy="1719071"/>
          </a:xfrm>
          <a:prstGeom prst="rect">
            <a:avLst/>
          </a:prstGeom>
        </p:spPr>
      </p:pic>
    </p:spTree>
    <p:extLst>
      <p:ext uri="{BB962C8B-B14F-4D97-AF65-F5344CB8AC3E}">
        <p14:creationId xmlns:p14="http://schemas.microsoft.com/office/powerpoint/2010/main" val="266523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lstStyle/>
          <a:p>
            <a:r>
              <a:rPr lang="en-US" dirty="0"/>
              <a:t>Run–D.M.C. was an American hip hop group from </a:t>
            </a:r>
            <a:endParaRPr lang="en-US" dirty="0" smtClean="0"/>
          </a:p>
          <a:p>
            <a:pPr marL="45720" indent="0">
              <a:buNone/>
            </a:pPr>
            <a:r>
              <a:rPr lang="en-US" dirty="0" smtClean="0"/>
              <a:t>Hollis</a:t>
            </a:r>
            <a:r>
              <a:rPr lang="en-US" dirty="0"/>
              <a:t>, Queens, New </a:t>
            </a:r>
            <a:r>
              <a:rPr lang="en-US" dirty="0" smtClean="0"/>
              <a:t>York.</a:t>
            </a:r>
          </a:p>
          <a:p>
            <a:pPr marL="45720" indent="0">
              <a:buNone/>
            </a:pPr>
            <a:endParaRPr lang="en-US" dirty="0"/>
          </a:p>
          <a:p>
            <a:r>
              <a:rPr lang="en-US" dirty="0" smtClean="0"/>
              <a:t>The </a:t>
            </a:r>
            <a:r>
              <a:rPr lang="en-US" dirty="0"/>
              <a:t>group is widely acknowledged as one of the most influential acts in the history of hip hop culture</a:t>
            </a:r>
            <a:r>
              <a:rPr lang="en-US" dirty="0" smtClean="0"/>
              <a:t>.</a:t>
            </a:r>
          </a:p>
          <a:p>
            <a:endParaRPr lang="en-US" dirty="0"/>
          </a:p>
          <a:p>
            <a:r>
              <a:rPr lang="en-US" dirty="0"/>
              <a:t>Run–D.M.C. were one of the most well-known hip hop acts in the 1980s, who along with LL Cool J, signified the advent of the new school of hip hop music. </a:t>
            </a:r>
            <a:endParaRPr lang="en-US" dirty="0" smtClean="0"/>
          </a:p>
          <a:p>
            <a:endParaRPr lang="en-US" dirty="0"/>
          </a:p>
          <a:p>
            <a:r>
              <a:rPr lang="en-US" dirty="0" smtClean="0"/>
              <a:t>“</a:t>
            </a:r>
            <a:r>
              <a:rPr lang="en-US" dirty="0"/>
              <a:t>It’s Tricky”: </a:t>
            </a:r>
            <a:r>
              <a:rPr lang="en-US" dirty="0">
                <a:hlinkClick r:id="rId2"/>
              </a:rPr>
              <a:t>http://www.youtube.com/watch?v=l-</a:t>
            </a:r>
            <a:r>
              <a:rPr lang="en-US" dirty="0" smtClean="0">
                <a:hlinkClick r:id="rId2"/>
              </a:rPr>
              <a:t>O5IHVhWj0</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RUN DMC</a:t>
            </a:r>
            <a:endParaRPr lang="en-US" dirty="0"/>
          </a:p>
        </p:txBody>
      </p:sp>
      <p:pic>
        <p:nvPicPr>
          <p:cNvPr id="4" name="Picture 3"/>
          <p:cNvPicPr>
            <a:picLocks noChangeAspect="1"/>
          </p:cNvPicPr>
          <p:nvPr/>
        </p:nvPicPr>
        <p:blipFill>
          <a:blip r:embed="rId3"/>
          <a:stretch>
            <a:fillRect/>
          </a:stretch>
        </p:blipFill>
        <p:spPr>
          <a:xfrm>
            <a:off x="6604000" y="0"/>
            <a:ext cx="2540000" cy="1905000"/>
          </a:xfrm>
          <a:prstGeom prst="rect">
            <a:avLst/>
          </a:prstGeom>
        </p:spPr>
      </p:pic>
    </p:spTree>
    <p:extLst>
      <p:ext uri="{BB962C8B-B14F-4D97-AF65-F5344CB8AC3E}">
        <p14:creationId xmlns:p14="http://schemas.microsoft.com/office/powerpoint/2010/main" val="297148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r>
              <a:rPr lang="en-US" dirty="0"/>
              <a:t>Hip-hop is a </a:t>
            </a:r>
            <a:r>
              <a:rPr lang="en-US" dirty="0" err="1"/>
              <a:t>formpopular</a:t>
            </a:r>
            <a:r>
              <a:rPr lang="en-US" dirty="0"/>
              <a:t> music that's comprised mainly of emceeing and </a:t>
            </a:r>
            <a:r>
              <a:rPr lang="en-US" dirty="0" err="1"/>
              <a:t>deejaying</a:t>
            </a:r>
            <a:r>
              <a:rPr lang="en-US" dirty="0"/>
              <a:t>. </a:t>
            </a:r>
          </a:p>
          <a:p>
            <a:r>
              <a:rPr lang="en-US" dirty="0" smtClean="0"/>
              <a:t> of</a:t>
            </a:r>
            <a:endParaRPr lang="en-US" dirty="0"/>
          </a:p>
          <a:p>
            <a:r>
              <a:rPr lang="en-US" dirty="0" smtClean="0"/>
              <a:t>The </a:t>
            </a:r>
            <a:r>
              <a:rPr lang="en-US" dirty="0"/>
              <a:t>other two components that complete the four elements of hip-hop are graffiti and breakdancing. </a:t>
            </a:r>
            <a:endParaRPr lang="en-US" dirty="0" smtClean="0"/>
          </a:p>
          <a:p>
            <a:endParaRPr lang="en-US" dirty="0"/>
          </a:p>
          <a:p>
            <a:r>
              <a:rPr lang="en-US" dirty="0" smtClean="0"/>
              <a:t>As </a:t>
            </a:r>
            <a:r>
              <a:rPr lang="en-US" dirty="0"/>
              <a:t>hip-hop evolves into big business, the four elements (emceeing, deejaying, graffiti, and breakdancing) are constantly being merged with others like clothing trends, slang, and general mindset.</a:t>
            </a:r>
          </a:p>
          <a:p>
            <a:endParaRPr lang="en-US" dirty="0"/>
          </a:p>
        </p:txBody>
      </p:sp>
      <p:sp>
        <p:nvSpPr>
          <p:cNvPr id="3" name="Title 2"/>
          <p:cNvSpPr>
            <a:spLocks noGrp="1"/>
          </p:cNvSpPr>
          <p:nvPr>
            <p:ph type="title"/>
          </p:nvPr>
        </p:nvSpPr>
        <p:spPr/>
        <p:txBody>
          <a:bodyPr/>
          <a:lstStyle/>
          <a:p>
            <a:r>
              <a:rPr lang="en-US" dirty="0" smtClean="0"/>
              <a:t>What is hip hop?</a:t>
            </a:r>
            <a:endParaRPr lang="en-US" dirty="0"/>
          </a:p>
        </p:txBody>
      </p:sp>
    </p:spTree>
    <p:extLst>
      <p:ext uri="{BB962C8B-B14F-4D97-AF65-F5344CB8AC3E}">
        <p14:creationId xmlns:p14="http://schemas.microsoft.com/office/powerpoint/2010/main" val="249870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n-US" dirty="0"/>
              <a:t>In the early 1970s, DJ Kool Herc began organizing dance parties in his home in the Bronx. </a:t>
            </a:r>
            <a:endParaRPr lang="en-US" dirty="0" smtClean="0"/>
          </a:p>
          <a:p>
            <a:endParaRPr lang="en-US" dirty="0"/>
          </a:p>
          <a:p>
            <a:r>
              <a:rPr lang="en-US" dirty="0" smtClean="0"/>
              <a:t>The </a:t>
            </a:r>
            <a:r>
              <a:rPr lang="en-US" dirty="0"/>
              <a:t>parties became so popular they were moved to outdoor venues to accommodate more people. </a:t>
            </a:r>
            <a:endParaRPr lang="en-US" dirty="0" smtClean="0"/>
          </a:p>
          <a:p>
            <a:endParaRPr lang="en-US" dirty="0"/>
          </a:p>
          <a:p>
            <a:r>
              <a:rPr lang="en-US" dirty="0" smtClean="0"/>
              <a:t>City </a:t>
            </a:r>
            <a:r>
              <a:rPr lang="en-US" dirty="0"/>
              <a:t>teenagers, after years of gang violence, were looking for new ways to express </a:t>
            </a:r>
            <a:r>
              <a:rPr lang="en-US" dirty="0" smtClean="0"/>
              <a:t>themselves.</a:t>
            </a:r>
            <a:endParaRPr lang="en-US" dirty="0"/>
          </a:p>
          <a:p>
            <a:endParaRPr lang="en-US" dirty="0" smtClean="0"/>
          </a:p>
          <a:p>
            <a:r>
              <a:rPr lang="en-US" dirty="0" smtClean="0"/>
              <a:t>These </a:t>
            </a:r>
            <a:r>
              <a:rPr lang="en-US" dirty="0"/>
              <a:t>outdoor parties, hosted in parks, became a means of expression and an outlet for teenagers, where "instead of getting into trouble on the streets, teens now had a place to expend their pent-up energy </a:t>
            </a:r>
            <a:endParaRPr lang="en-US" dirty="0" smtClean="0"/>
          </a:p>
          <a:p>
            <a:pPr marL="45720" indent="0">
              <a:buNone/>
            </a:pPr>
            <a:endParaRPr lang="en-US" dirty="0" smtClean="0"/>
          </a:p>
        </p:txBody>
      </p:sp>
      <p:sp>
        <p:nvSpPr>
          <p:cNvPr id="3" name="Title 2"/>
          <p:cNvSpPr>
            <a:spLocks noGrp="1"/>
          </p:cNvSpPr>
          <p:nvPr>
            <p:ph type="title"/>
          </p:nvPr>
        </p:nvSpPr>
        <p:spPr/>
        <p:txBody>
          <a:bodyPr/>
          <a:lstStyle/>
          <a:p>
            <a:r>
              <a:rPr lang="en-US" dirty="0" smtClean="0"/>
              <a:t>HIP HOP AND GANG CULTURE</a:t>
            </a:r>
            <a:endParaRPr lang="en-US" dirty="0"/>
          </a:p>
        </p:txBody>
      </p:sp>
    </p:spTree>
    <p:extLst>
      <p:ext uri="{BB962C8B-B14F-4D97-AF65-F5344CB8AC3E}">
        <p14:creationId xmlns:p14="http://schemas.microsoft.com/office/powerpoint/2010/main" val="253875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r>
              <a:rPr lang="en-US" dirty="0"/>
              <a:t>With the commercial success of gangsta rap in the early 1990s, however, emphasis shifted from social issues to drugs, violence, and </a:t>
            </a:r>
            <a:r>
              <a:rPr lang="en-US" dirty="0" smtClean="0"/>
              <a:t>misogyny.</a:t>
            </a:r>
          </a:p>
          <a:p>
            <a:endParaRPr lang="en-US" dirty="0"/>
          </a:p>
          <a:p>
            <a:r>
              <a:rPr lang="en-US" dirty="0" smtClean="0"/>
              <a:t>Early </a:t>
            </a:r>
            <a:r>
              <a:rPr lang="en-US" dirty="0"/>
              <a:t>proponents of gangsta rap included groups and artists such as Ice-T, who recorded what some consider to be the first gangster rap record, </a:t>
            </a:r>
            <a:r>
              <a:rPr lang="en-US" i="1" dirty="0"/>
              <a:t>6 in the </a:t>
            </a:r>
            <a:r>
              <a:rPr lang="en-US" i="1" dirty="0" smtClean="0"/>
              <a:t>Mornin’</a:t>
            </a:r>
            <a:r>
              <a:rPr lang="en-US" dirty="0"/>
              <a:t> </a:t>
            </a:r>
            <a:r>
              <a:rPr lang="en-US" dirty="0" smtClean="0"/>
              <a:t>and N.W.A  </a:t>
            </a:r>
            <a:r>
              <a:rPr lang="en-US" dirty="0"/>
              <a:t>whose second album </a:t>
            </a:r>
            <a:r>
              <a:rPr lang="en-US" i="1" dirty="0"/>
              <a:t>Efil4zaggin</a:t>
            </a:r>
            <a:r>
              <a:rPr lang="en-US" dirty="0"/>
              <a:t> became the first gangsta rap album to enter the charts at number </a:t>
            </a:r>
            <a:r>
              <a:rPr lang="en-US" dirty="0" smtClean="0"/>
              <a:t>one.</a:t>
            </a:r>
            <a:r>
              <a:rPr lang="en-US" dirty="0"/>
              <a:t> </a:t>
            </a:r>
            <a:endParaRPr lang="en-US" dirty="0" smtClean="0"/>
          </a:p>
          <a:p>
            <a:endParaRPr lang="en-US" dirty="0"/>
          </a:p>
          <a:p>
            <a:r>
              <a:rPr lang="en-US" dirty="0" smtClean="0"/>
              <a:t>Gangsta </a:t>
            </a:r>
            <a:r>
              <a:rPr lang="en-US" dirty="0"/>
              <a:t>rap also played an important part in hip hop becoming a mainstream commodity. </a:t>
            </a:r>
            <a:endParaRPr lang="en-US" dirty="0" smtClean="0"/>
          </a:p>
          <a:p>
            <a:endParaRPr lang="en-US" dirty="0"/>
          </a:p>
          <a:p>
            <a:r>
              <a:rPr lang="en-AU" dirty="0" smtClean="0"/>
              <a:t>Gangsta </a:t>
            </a:r>
            <a:r>
              <a:rPr lang="en-AU" dirty="0"/>
              <a:t>rap is a subgenre of hip hop that reflects the violent lifestyles of inner-city American black youths </a:t>
            </a:r>
            <a:endParaRPr lang="en-US" dirty="0"/>
          </a:p>
        </p:txBody>
      </p:sp>
      <p:sp>
        <p:nvSpPr>
          <p:cNvPr id="3" name="Title 2"/>
          <p:cNvSpPr>
            <a:spLocks noGrp="1"/>
          </p:cNvSpPr>
          <p:nvPr>
            <p:ph type="title"/>
          </p:nvPr>
        </p:nvSpPr>
        <p:spPr/>
        <p:txBody>
          <a:bodyPr/>
          <a:lstStyle/>
          <a:p>
            <a:r>
              <a:rPr lang="en-US" dirty="0" smtClean="0"/>
              <a:t>Gangsta rap</a:t>
            </a:r>
            <a:endParaRPr lang="en-US" dirty="0"/>
          </a:p>
        </p:txBody>
      </p:sp>
    </p:spTree>
    <p:extLst>
      <p:ext uri="{BB962C8B-B14F-4D97-AF65-F5344CB8AC3E}">
        <p14:creationId xmlns:p14="http://schemas.microsoft.com/office/powerpoint/2010/main" val="313884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b="1" dirty="0"/>
              <a:t>N.W.A</a:t>
            </a:r>
            <a:r>
              <a:rPr lang="en-US" dirty="0"/>
              <a:t> (</a:t>
            </a:r>
            <a:r>
              <a:rPr lang="en-US" b="1" dirty="0" err="1"/>
              <a:t>N</a:t>
            </a:r>
            <a:r>
              <a:rPr lang="en-US" dirty="0" err="1"/>
              <a:t>iggaz</a:t>
            </a:r>
            <a:r>
              <a:rPr lang="en-US" dirty="0"/>
              <a:t> </a:t>
            </a:r>
            <a:r>
              <a:rPr lang="en-US" b="1" dirty="0"/>
              <a:t>W</a:t>
            </a:r>
            <a:r>
              <a:rPr lang="en-US" dirty="0"/>
              <a:t>it </a:t>
            </a:r>
            <a:r>
              <a:rPr lang="en-US" b="1" dirty="0" smtClean="0"/>
              <a:t>A</a:t>
            </a:r>
            <a:r>
              <a:rPr lang="en-US" dirty="0" smtClean="0"/>
              <a:t>ttitudes) was </a:t>
            </a:r>
            <a:r>
              <a:rPr lang="en-US" dirty="0"/>
              <a:t>an American </a:t>
            </a:r>
            <a:r>
              <a:rPr lang="en-US" dirty="0" smtClean="0"/>
              <a:t>hip hop group from California, widely considered one of the seminal acts of the gangsta rap sub genre, at times even credited as the most important group in the history of hip hop.</a:t>
            </a:r>
          </a:p>
          <a:p>
            <a:pPr marL="45720" indent="0">
              <a:buNone/>
            </a:pPr>
            <a:endParaRPr lang="en-US" dirty="0">
              <a:hlinkClick r:id="rId2"/>
            </a:endParaRPr>
          </a:p>
          <a:p>
            <a:r>
              <a:rPr lang="en-US" dirty="0" smtClean="0"/>
              <a:t>Active </a:t>
            </a:r>
            <a:r>
              <a:rPr lang="en-US" dirty="0"/>
              <a:t>from 1986 to 1991, the rap group endured controversy due to the explicit nature of their lyrics, and was subsequently banned from many mainstream U.S. radio stations. In spite of this, the group has sold over 10 million CD units in the U.S. alone.</a:t>
            </a:r>
          </a:p>
          <a:p>
            <a:endParaRPr lang="en-US" dirty="0" smtClean="0"/>
          </a:p>
          <a:p>
            <a:r>
              <a:rPr lang="en-US" dirty="0" smtClean="0"/>
              <a:t>“Straight Outta Compton”: </a:t>
            </a:r>
            <a:r>
              <a:rPr lang="en-US" dirty="0" smtClean="0">
                <a:hlinkClick r:id="rId3"/>
              </a:rPr>
              <a:t>http</a:t>
            </a:r>
            <a:r>
              <a:rPr lang="en-US" dirty="0">
                <a:hlinkClick r:id="rId3"/>
              </a:rPr>
              <a:t>://www.youtube.com/watch?v=</a:t>
            </a:r>
            <a:r>
              <a:rPr lang="en-US" dirty="0" smtClean="0">
                <a:hlinkClick r:id="rId3"/>
              </a:rPr>
              <a:t>TMZi25Pq3T8</a:t>
            </a:r>
            <a:endParaRPr lang="en-US" dirty="0" smtClean="0"/>
          </a:p>
          <a:p>
            <a:endParaRPr lang="en-US" dirty="0"/>
          </a:p>
        </p:txBody>
      </p:sp>
      <p:sp>
        <p:nvSpPr>
          <p:cNvPr id="3" name="Title 2"/>
          <p:cNvSpPr>
            <a:spLocks noGrp="1"/>
          </p:cNvSpPr>
          <p:nvPr>
            <p:ph type="title"/>
          </p:nvPr>
        </p:nvSpPr>
        <p:spPr/>
        <p:txBody>
          <a:bodyPr/>
          <a:lstStyle/>
          <a:p>
            <a:r>
              <a:rPr lang="en-US" dirty="0" smtClean="0"/>
              <a:t>Artist </a:t>
            </a:r>
            <a:br>
              <a:rPr lang="en-US" dirty="0" smtClean="0"/>
            </a:br>
            <a:r>
              <a:rPr lang="en-US" dirty="0" smtClean="0"/>
              <a:t>Spotlight:</a:t>
            </a:r>
            <a:br>
              <a:rPr lang="en-US" dirty="0" smtClean="0"/>
            </a:br>
            <a:r>
              <a:rPr lang="en-US" dirty="0" smtClean="0"/>
              <a:t>N.W.A</a:t>
            </a:r>
            <a:endParaRPr lang="en-US" dirty="0"/>
          </a:p>
        </p:txBody>
      </p:sp>
      <p:pic>
        <p:nvPicPr>
          <p:cNvPr id="4" name="Picture 3"/>
          <p:cNvPicPr>
            <a:picLocks noChangeAspect="1"/>
          </p:cNvPicPr>
          <p:nvPr/>
        </p:nvPicPr>
        <p:blipFill>
          <a:blip r:embed="rId4"/>
          <a:stretch>
            <a:fillRect/>
          </a:stretch>
        </p:blipFill>
        <p:spPr>
          <a:xfrm>
            <a:off x="7021286" y="0"/>
            <a:ext cx="2122714" cy="1753173"/>
          </a:xfrm>
          <a:prstGeom prst="rect">
            <a:avLst/>
          </a:prstGeom>
        </p:spPr>
      </p:pic>
    </p:spTree>
    <p:extLst>
      <p:ext uri="{BB962C8B-B14F-4D97-AF65-F5344CB8AC3E}">
        <p14:creationId xmlns:p14="http://schemas.microsoft.com/office/powerpoint/2010/main" val="3751164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dirty="0"/>
              <a:t>Public Enemy is an American hip hop group consisting of Chuck D, Flavor </a:t>
            </a:r>
            <a:r>
              <a:rPr lang="en-US" dirty="0" err="1"/>
              <a:t>Flav</a:t>
            </a:r>
            <a:r>
              <a:rPr lang="en-US" dirty="0"/>
              <a:t>, Professor </a:t>
            </a:r>
            <a:r>
              <a:rPr lang="en-US" dirty="0" err="1"/>
              <a:t>Griff</a:t>
            </a:r>
            <a:r>
              <a:rPr lang="en-US" dirty="0"/>
              <a:t> and his S1W group, DJ Lord (DJ who replaced Terminator X in 1999), and Music Director </a:t>
            </a:r>
            <a:r>
              <a:rPr lang="en-US" dirty="0" err="1"/>
              <a:t>Khari</a:t>
            </a:r>
            <a:r>
              <a:rPr lang="en-US" dirty="0"/>
              <a:t> Wynn. </a:t>
            </a:r>
            <a:endParaRPr lang="en-US" dirty="0" smtClean="0"/>
          </a:p>
          <a:p>
            <a:endParaRPr lang="en-US" dirty="0"/>
          </a:p>
          <a:p>
            <a:r>
              <a:rPr lang="en-US" dirty="0" smtClean="0"/>
              <a:t>Formed </a:t>
            </a:r>
            <a:r>
              <a:rPr lang="en-US" dirty="0"/>
              <a:t>in Long Island, New York in 1982, Public Enemy is known for their politically charged lyrics and criticism of the American media, with an active interest in the frustrations and concerns of the African American community</a:t>
            </a:r>
            <a:r>
              <a:rPr lang="en-US" dirty="0" smtClean="0"/>
              <a:t>.</a:t>
            </a:r>
          </a:p>
          <a:p>
            <a:endParaRPr lang="en-US" dirty="0"/>
          </a:p>
          <a:p>
            <a:r>
              <a:rPr lang="en-US" dirty="0" smtClean="0"/>
              <a:t> “Fight </a:t>
            </a:r>
            <a:r>
              <a:rPr lang="en-US" dirty="0"/>
              <a:t>the Power”: </a:t>
            </a:r>
            <a:r>
              <a:rPr lang="en-US" dirty="0">
                <a:hlinkClick r:id="rId2"/>
              </a:rPr>
              <a:t>http://www.youtube.com/watch?v=</a:t>
            </a:r>
            <a:r>
              <a:rPr lang="en-US" dirty="0" smtClean="0">
                <a:hlinkClick r:id="rId2"/>
              </a:rPr>
              <a:t>8PaoLy7PHwk</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PUBLIC ENEMY</a:t>
            </a:r>
            <a:endParaRPr lang="en-US" dirty="0"/>
          </a:p>
        </p:txBody>
      </p:sp>
      <p:pic>
        <p:nvPicPr>
          <p:cNvPr id="4" name="Picture 3"/>
          <p:cNvPicPr>
            <a:picLocks noChangeAspect="1"/>
          </p:cNvPicPr>
          <p:nvPr/>
        </p:nvPicPr>
        <p:blipFill>
          <a:blip r:embed="rId3"/>
          <a:stretch>
            <a:fillRect/>
          </a:stretch>
        </p:blipFill>
        <p:spPr>
          <a:xfrm>
            <a:off x="6749143" y="0"/>
            <a:ext cx="2394856" cy="1719071"/>
          </a:xfrm>
          <a:prstGeom prst="rect">
            <a:avLst/>
          </a:prstGeom>
        </p:spPr>
      </p:pic>
    </p:spTree>
    <p:extLst>
      <p:ext uri="{BB962C8B-B14F-4D97-AF65-F5344CB8AC3E}">
        <p14:creationId xmlns:p14="http://schemas.microsoft.com/office/powerpoint/2010/main" val="256286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lstStyle/>
          <a:p>
            <a:r>
              <a:rPr lang="en-US" dirty="0"/>
              <a:t>De La Soul is an American hip hop trio formed in 1987 on Long Island, New </a:t>
            </a:r>
            <a:r>
              <a:rPr lang="en-US" dirty="0" smtClean="0"/>
              <a:t>York.</a:t>
            </a:r>
          </a:p>
          <a:p>
            <a:pPr marL="45720" indent="0">
              <a:buNone/>
            </a:pPr>
            <a:endParaRPr lang="en-US" dirty="0" smtClean="0"/>
          </a:p>
          <a:p>
            <a:r>
              <a:rPr lang="en-US" dirty="0" smtClean="0"/>
              <a:t>The </a:t>
            </a:r>
            <a:r>
              <a:rPr lang="en-US" dirty="0"/>
              <a:t>band is best known for their eclectic sampling, quirky lyrics, and their contributions to the evolution of the jazz rap and alternative hip hop </a:t>
            </a:r>
            <a:r>
              <a:rPr lang="en-US" dirty="0" smtClean="0"/>
              <a:t>subgenres</a:t>
            </a:r>
          </a:p>
          <a:p>
            <a:pPr marL="45720" indent="0">
              <a:buNone/>
            </a:pPr>
            <a:endParaRPr lang="en-US" dirty="0" smtClean="0"/>
          </a:p>
          <a:p>
            <a:r>
              <a:rPr lang="en-US" dirty="0"/>
              <a:t>“Saturdays”: </a:t>
            </a:r>
            <a:r>
              <a:rPr lang="en-US" dirty="0">
                <a:hlinkClick r:id="rId2"/>
              </a:rPr>
              <a:t>http://www.youtube.com/watch?v=ig5Xi-</a:t>
            </a:r>
            <a:r>
              <a:rPr lang="en-US" dirty="0" smtClean="0">
                <a:hlinkClick r:id="rId2"/>
              </a:rPr>
              <a:t>S0Fjo</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DE LA SOUL</a:t>
            </a:r>
            <a:endParaRPr lang="en-US" dirty="0"/>
          </a:p>
        </p:txBody>
      </p:sp>
      <p:pic>
        <p:nvPicPr>
          <p:cNvPr id="4" name="Picture 3"/>
          <p:cNvPicPr>
            <a:picLocks noChangeAspect="1"/>
          </p:cNvPicPr>
          <p:nvPr/>
        </p:nvPicPr>
        <p:blipFill>
          <a:blip r:embed="rId3"/>
          <a:stretch>
            <a:fillRect/>
          </a:stretch>
        </p:blipFill>
        <p:spPr>
          <a:xfrm>
            <a:off x="6658429" y="0"/>
            <a:ext cx="2485570" cy="1719071"/>
          </a:xfrm>
          <a:prstGeom prst="rect">
            <a:avLst/>
          </a:prstGeom>
        </p:spPr>
      </p:pic>
    </p:spTree>
    <p:extLst>
      <p:ext uri="{BB962C8B-B14F-4D97-AF65-F5344CB8AC3E}">
        <p14:creationId xmlns:p14="http://schemas.microsoft.com/office/powerpoint/2010/main" val="87364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r>
              <a:rPr lang="en-US" dirty="0"/>
              <a:t>The Beastie Boys are an American hip hop group </a:t>
            </a:r>
            <a:endParaRPr lang="en-US" dirty="0" smtClean="0"/>
          </a:p>
          <a:p>
            <a:pPr marL="45720" indent="0">
              <a:buNone/>
            </a:pPr>
            <a:r>
              <a:rPr lang="en-US" dirty="0" smtClean="0"/>
              <a:t>from </a:t>
            </a:r>
            <a:r>
              <a:rPr lang="en-US" dirty="0"/>
              <a:t>Manhattan/Brooklyn, New York City</a:t>
            </a:r>
            <a:r>
              <a:rPr lang="en-US" dirty="0" smtClean="0"/>
              <a:t>. </a:t>
            </a:r>
          </a:p>
          <a:p>
            <a:pPr marL="45720" indent="0">
              <a:buNone/>
            </a:pPr>
            <a:endParaRPr lang="en-US" dirty="0" smtClean="0"/>
          </a:p>
          <a:p>
            <a:r>
              <a:rPr lang="en-US" dirty="0" smtClean="0"/>
              <a:t>The </a:t>
            </a:r>
            <a:r>
              <a:rPr lang="en-US" dirty="0"/>
              <a:t>group consists of Mike D (Michael Diamond) (vocals, drums), MCA (Adam </a:t>
            </a:r>
            <a:r>
              <a:rPr lang="en-US" dirty="0" err="1"/>
              <a:t>Yauch</a:t>
            </a:r>
            <a:r>
              <a:rPr lang="en-US" dirty="0"/>
              <a:t>) (vocals, bass), and Ad-Rock (Adam </a:t>
            </a:r>
            <a:r>
              <a:rPr lang="en-US" dirty="0" err="1"/>
              <a:t>Horovitz</a:t>
            </a:r>
            <a:r>
              <a:rPr lang="en-US" dirty="0"/>
              <a:t>) (vocals, guitar) and Mix Master Mike (Michael Schwartz) (</a:t>
            </a:r>
            <a:r>
              <a:rPr lang="en-US" dirty="0" err="1"/>
              <a:t>turntablist</a:t>
            </a:r>
            <a:r>
              <a:rPr lang="en-US" dirty="0"/>
              <a:t>)</a:t>
            </a:r>
            <a:r>
              <a:rPr lang="en-US" dirty="0" smtClean="0"/>
              <a:t>.</a:t>
            </a:r>
          </a:p>
          <a:p>
            <a:endParaRPr lang="en-US" dirty="0"/>
          </a:p>
          <a:p>
            <a:r>
              <a:rPr lang="en-US" dirty="0" smtClean="0"/>
              <a:t>“</a:t>
            </a:r>
            <a:r>
              <a:rPr lang="en-US" dirty="0" err="1" smtClean="0"/>
              <a:t>Intergalatic</a:t>
            </a:r>
            <a:r>
              <a:rPr lang="en-US" dirty="0"/>
              <a:t>”: </a:t>
            </a:r>
            <a:r>
              <a:rPr lang="en-US" dirty="0">
                <a:hlinkClick r:id="rId2"/>
              </a:rPr>
              <a:t>http://www.youtube.com/watch?v=</a:t>
            </a:r>
            <a:r>
              <a:rPr lang="en-US" dirty="0" smtClean="0">
                <a:hlinkClick r:id="rId2"/>
              </a:rPr>
              <a:t>qORYO0atB6g</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BEASTIE BOYS</a:t>
            </a:r>
            <a:endParaRPr lang="en-US" dirty="0"/>
          </a:p>
        </p:txBody>
      </p:sp>
      <p:pic>
        <p:nvPicPr>
          <p:cNvPr id="4" name="Picture 3"/>
          <p:cNvPicPr>
            <a:picLocks noChangeAspect="1"/>
          </p:cNvPicPr>
          <p:nvPr/>
        </p:nvPicPr>
        <p:blipFill>
          <a:blip r:embed="rId3"/>
          <a:stretch>
            <a:fillRect/>
          </a:stretch>
        </p:blipFill>
        <p:spPr>
          <a:xfrm>
            <a:off x="6785428" y="0"/>
            <a:ext cx="2358571" cy="1888736"/>
          </a:xfrm>
          <a:prstGeom prst="rect">
            <a:avLst/>
          </a:prstGeom>
        </p:spPr>
      </p:pic>
    </p:spTree>
    <p:extLst>
      <p:ext uri="{BB962C8B-B14F-4D97-AF65-F5344CB8AC3E}">
        <p14:creationId xmlns:p14="http://schemas.microsoft.com/office/powerpoint/2010/main" val="340009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dirty="0"/>
              <a:t>Calvin </a:t>
            </a:r>
            <a:r>
              <a:rPr lang="en-US" dirty="0" err="1"/>
              <a:t>Cordozar</a:t>
            </a:r>
            <a:r>
              <a:rPr lang="en-US" dirty="0"/>
              <a:t> Broadus, Jr. (born October 20, </a:t>
            </a:r>
            <a:endParaRPr lang="en-US" dirty="0" smtClean="0"/>
          </a:p>
          <a:p>
            <a:pPr marL="45720" indent="0">
              <a:buNone/>
            </a:pPr>
            <a:r>
              <a:rPr lang="en-US" dirty="0" smtClean="0"/>
              <a:t>1971</a:t>
            </a:r>
            <a:r>
              <a:rPr lang="en-US" dirty="0"/>
              <a:t>), better known by his stage name Snoop </a:t>
            </a:r>
            <a:r>
              <a:rPr lang="en-US" dirty="0" err="1"/>
              <a:t>Dogg</a:t>
            </a:r>
            <a:r>
              <a:rPr lang="en-US" dirty="0"/>
              <a:t> (formerly known as Snoop Doggy </a:t>
            </a:r>
            <a:r>
              <a:rPr lang="en-US" dirty="0" err="1"/>
              <a:t>Dogg</a:t>
            </a:r>
            <a:r>
              <a:rPr lang="en-US" dirty="0"/>
              <a:t>), is an American rapper, singer, record producer, and actor. </a:t>
            </a:r>
            <a:endParaRPr lang="en-US" dirty="0" smtClean="0"/>
          </a:p>
          <a:p>
            <a:endParaRPr lang="en-US" dirty="0"/>
          </a:p>
          <a:p>
            <a:r>
              <a:rPr lang="en-US" dirty="0" smtClean="0"/>
              <a:t>Snoop </a:t>
            </a:r>
            <a:r>
              <a:rPr lang="en-US" dirty="0"/>
              <a:t>is best known as a rapper in the West Coast hip hop scene, and for being one of Dr. </a:t>
            </a:r>
            <a:r>
              <a:rPr lang="en-US" dirty="0" err="1"/>
              <a:t>Dre's</a:t>
            </a:r>
            <a:r>
              <a:rPr lang="en-US" dirty="0"/>
              <a:t> most notable protégés. Snoop </a:t>
            </a:r>
            <a:r>
              <a:rPr lang="en-US" dirty="0" err="1"/>
              <a:t>Dogg</a:t>
            </a:r>
            <a:r>
              <a:rPr lang="en-US" dirty="0"/>
              <a:t> was a Crip gang member while in high school. </a:t>
            </a:r>
            <a:endParaRPr lang="en-US" dirty="0" smtClean="0"/>
          </a:p>
          <a:p>
            <a:pPr marL="45720" indent="0">
              <a:buNone/>
            </a:pPr>
            <a:endParaRPr lang="en-US" dirty="0"/>
          </a:p>
          <a:p>
            <a:pPr marL="45720" indent="0">
              <a:buNone/>
            </a:pPr>
            <a:r>
              <a:rPr lang="en-US" dirty="0" smtClean="0"/>
              <a:t>“Still feat </a:t>
            </a:r>
            <a:r>
              <a:rPr lang="en-US" dirty="0" err="1" smtClean="0"/>
              <a:t>Dre</a:t>
            </a:r>
            <a:r>
              <a:rPr lang="en-US" dirty="0" smtClean="0"/>
              <a:t>”: </a:t>
            </a:r>
            <a:r>
              <a:rPr lang="en-US" dirty="0" smtClean="0">
                <a:hlinkClick r:id="rId2"/>
              </a:rPr>
              <a:t>http</a:t>
            </a:r>
            <a:r>
              <a:rPr lang="en-US" dirty="0">
                <a:hlinkClick r:id="rId2"/>
              </a:rPr>
              <a:t>://www.youtube.com/watch?v=</a:t>
            </a:r>
            <a:r>
              <a:rPr lang="en-US" dirty="0" smtClean="0">
                <a:hlinkClick r:id="rId2"/>
              </a:rPr>
              <a:t>_CL6n0FJZpk</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SNOOP DOGG </a:t>
            </a:r>
            <a:endParaRPr lang="en-US" dirty="0"/>
          </a:p>
        </p:txBody>
      </p:sp>
      <p:pic>
        <p:nvPicPr>
          <p:cNvPr id="4" name="Picture 3"/>
          <p:cNvPicPr>
            <a:picLocks noChangeAspect="1"/>
          </p:cNvPicPr>
          <p:nvPr/>
        </p:nvPicPr>
        <p:blipFill>
          <a:blip r:embed="rId3"/>
          <a:stretch>
            <a:fillRect/>
          </a:stretch>
        </p:blipFill>
        <p:spPr>
          <a:xfrm>
            <a:off x="7275286" y="1"/>
            <a:ext cx="1868714" cy="1941286"/>
          </a:xfrm>
          <a:prstGeom prst="rect">
            <a:avLst/>
          </a:prstGeom>
        </p:spPr>
      </p:pic>
    </p:spTree>
    <p:extLst>
      <p:ext uri="{BB962C8B-B14F-4D97-AF65-F5344CB8AC3E}">
        <p14:creationId xmlns:p14="http://schemas.microsoft.com/office/powerpoint/2010/main" val="265366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b="1" dirty="0"/>
              <a:t>Marshall Bruce </a:t>
            </a:r>
            <a:r>
              <a:rPr lang="en-US" b="1" dirty="0" err="1"/>
              <a:t>Mathers</a:t>
            </a:r>
            <a:r>
              <a:rPr lang="en-US" b="1" dirty="0"/>
              <a:t> III</a:t>
            </a:r>
            <a:r>
              <a:rPr lang="en-US" dirty="0"/>
              <a:t> (born October 17, 1972)</a:t>
            </a:r>
            <a:r>
              <a:rPr lang="en-US" dirty="0" smtClean="0"/>
              <a:t>,</a:t>
            </a:r>
            <a:r>
              <a:rPr lang="en-US" dirty="0"/>
              <a:t> </a:t>
            </a:r>
            <a:r>
              <a:rPr lang="en-US" dirty="0" smtClean="0"/>
              <a:t>better </a:t>
            </a:r>
            <a:r>
              <a:rPr lang="en-US" dirty="0"/>
              <a:t>known by his stage name </a:t>
            </a:r>
            <a:r>
              <a:rPr lang="en-US" b="1" dirty="0"/>
              <a:t>Eminem</a:t>
            </a:r>
            <a:r>
              <a:rPr lang="en-US" dirty="0"/>
              <a:t> (often stylized as </a:t>
            </a:r>
            <a:r>
              <a:rPr lang="en-US" b="1" dirty="0"/>
              <a:t>EMINƎM</a:t>
            </a:r>
            <a:r>
              <a:rPr lang="en-US" dirty="0"/>
              <a:t>) and by his alter ego </a:t>
            </a:r>
            <a:r>
              <a:rPr lang="en-US" b="1" dirty="0"/>
              <a:t>Slim Shady</a:t>
            </a:r>
            <a:r>
              <a:rPr lang="en-US" dirty="0"/>
              <a:t>, is an American rapper, record producer, songwriter </a:t>
            </a:r>
            <a:r>
              <a:rPr lang="en-US" dirty="0" smtClean="0"/>
              <a:t>and </a:t>
            </a:r>
            <a:r>
              <a:rPr lang="en-US" dirty="0"/>
              <a:t>actor. Eminem's popularity brought his group, D12, to mainstream recognition</a:t>
            </a:r>
            <a:r>
              <a:rPr lang="en-US" dirty="0" smtClean="0"/>
              <a:t>.</a:t>
            </a:r>
          </a:p>
          <a:p>
            <a:endParaRPr lang="en-US" dirty="0"/>
          </a:p>
          <a:p>
            <a:r>
              <a:rPr lang="en-US" dirty="0" smtClean="0"/>
              <a:t>“The Real </a:t>
            </a:r>
            <a:r>
              <a:rPr lang="en-US" dirty="0"/>
              <a:t>Slim Shady”: </a:t>
            </a:r>
            <a:r>
              <a:rPr lang="en-US" dirty="0">
                <a:hlinkClick r:id="rId2"/>
              </a:rPr>
              <a:t>http://www.youtube.com/watch?v=</a:t>
            </a:r>
            <a:r>
              <a:rPr lang="en-US" dirty="0" smtClean="0">
                <a:hlinkClick r:id="rId2"/>
              </a:rPr>
              <a:t>eJO5HU_7_1w</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Eminem</a:t>
            </a:r>
            <a:endParaRPr lang="en-US" dirty="0"/>
          </a:p>
        </p:txBody>
      </p:sp>
      <p:pic>
        <p:nvPicPr>
          <p:cNvPr id="4" name="Picture 3"/>
          <p:cNvPicPr>
            <a:picLocks noChangeAspect="1"/>
          </p:cNvPicPr>
          <p:nvPr/>
        </p:nvPicPr>
        <p:blipFill>
          <a:blip r:embed="rId3"/>
          <a:stretch>
            <a:fillRect/>
          </a:stretch>
        </p:blipFill>
        <p:spPr>
          <a:xfrm>
            <a:off x="6549570" y="0"/>
            <a:ext cx="2594429" cy="1719071"/>
          </a:xfrm>
          <a:prstGeom prst="rect">
            <a:avLst/>
          </a:prstGeom>
        </p:spPr>
      </p:pic>
    </p:spTree>
    <p:extLst>
      <p:ext uri="{BB962C8B-B14F-4D97-AF65-F5344CB8AC3E}">
        <p14:creationId xmlns:p14="http://schemas.microsoft.com/office/powerpoint/2010/main" val="73097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Jurassic </a:t>
            </a:r>
            <a:r>
              <a:rPr lang="en-US" dirty="0"/>
              <a:t>5 was an American alternative </a:t>
            </a:r>
            <a:endParaRPr lang="en-US" dirty="0" smtClean="0"/>
          </a:p>
          <a:p>
            <a:pPr marL="45720" indent="0">
              <a:buNone/>
            </a:pPr>
            <a:r>
              <a:rPr lang="en-US" dirty="0" smtClean="0"/>
              <a:t>hip </a:t>
            </a:r>
            <a:r>
              <a:rPr lang="en-US" dirty="0"/>
              <a:t>hop group formed in 1993 from members of </a:t>
            </a:r>
            <a:endParaRPr lang="en-US" dirty="0" smtClean="0"/>
          </a:p>
          <a:p>
            <a:pPr marL="45720" indent="0">
              <a:buNone/>
            </a:pPr>
            <a:r>
              <a:rPr lang="en-US" dirty="0" smtClean="0"/>
              <a:t>two </a:t>
            </a:r>
            <a:r>
              <a:rPr lang="en-US" dirty="0"/>
              <a:t>previous </a:t>
            </a:r>
            <a:r>
              <a:rPr lang="en-US" dirty="0" smtClean="0"/>
              <a:t>groups.</a:t>
            </a:r>
          </a:p>
          <a:p>
            <a:pPr marL="45720" indent="0">
              <a:buNone/>
            </a:pPr>
            <a:endParaRPr lang="en-US" dirty="0"/>
          </a:p>
          <a:p>
            <a:pPr marL="45720" indent="0">
              <a:buNone/>
            </a:pPr>
            <a:r>
              <a:rPr lang="en-US" dirty="0" smtClean="0"/>
              <a:t>The </a:t>
            </a:r>
            <a:r>
              <a:rPr lang="en-US" dirty="0"/>
              <a:t>six piece crew that was formed, came out of </a:t>
            </a:r>
            <a:r>
              <a:rPr lang="en-US" dirty="0" smtClean="0"/>
              <a:t>Los </a:t>
            </a:r>
            <a:r>
              <a:rPr lang="en-US" dirty="0"/>
              <a:t>Angeles, </a:t>
            </a:r>
            <a:r>
              <a:rPr lang="en-US" dirty="0" smtClean="0"/>
              <a:t>California</a:t>
            </a:r>
          </a:p>
          <a:p>
            <a:pPr marL="45720" indent="0">
              <a:buNone/>
            </a:pPr>
            <a:endParaRPr lang="en-US" dirty="0"/>
          </a:p>
          <a:p>
            <a:pPr marL="45720" indent="0">
              <a:buNone/>
            </a:pPr>
            <a:r>
              <a:rPr lang="en-US" dirty="0" smtClean="0"/>
              <a:t>“</a:t>
            </a:r>
            <a:r>
              <a:rPr lang="en-US" dirty="0"/>
              <a:t>The Influence”: </a:t>
            </a:r>
            <a:r>
              <a:rPr lang="en-US" dirty="0">
                <a:hlinkClick r:id="rId2"/>
              </a:rPr>
              <a:t>http://www.youtube.com/watch?v=E9FbRN-</a:t>
            </a:r>
            <a:r>
              <a:rPr lang="en-US" dirty="0" smtClean="0">
                <a:hlinkClick r:id="rId2"/>
              </a:rPr>
              <a:t>w4Wk</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JURASSIC 5</a:t>
            </a:r>
            <a:endParaRPr lang="en-US" dirty="0"/>
          </a:p>
        </p:txBody>
      </p:sp>
      <p:pic>
        <p:nvPicPr>
          <p:cNvPr id="4" name="Picture 3"/>
          <p:cNvPicPr>
            <a:picLocks noChangeAspect="1"/>
          </p:cNvPicPr>
          <p:nvPr/>
        </p:nvPicPr>
        <p:blipFill>
          <a:blip r:embed="rId3"/>
          <a:stretch>
            <a:fillRect/>
          </a:stretch>
        </p:blipFill>
        <p:spPr>
          <a:xfrm>
            <a:off x="6616700" y="0"/>
            <a:ext cx="2527300" cy="2304143"/>
          </a:xfrm>
          <a:prstGeom prst="rect">
            <a:avLst/>
          </a:prstGeom>
        </p:spPr>
      </p:pic>
    </p:spTree>
    <p:extLst>
      <p:ext uri="{BB962C8B-B14F-4D97-AF65-F5344CB8AC3E}">
        <p14:creationId xmlns:p14="http://schemas.microsoft.com/office/powerpoint/2010/main" val="1604174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lnSpcReduction="10000"/>
          </a:bodyPr>
          <a:lstStyle/>
          <a:p>
            <a:endParaRPr lang="en-US" dirty="0" smtClean="0"/>
          </a:p>
          <a:p>
            <a:endParaRPr lang="en-US" dirty="0"/>
          </a:p>
          <a:p>
            <a:r>
              <a:rPr lang="en-US" dirty="0" err="1" smtClean="0"/>
              <a:t>Outkast</a:t>
            </a:r>
            <a:r>
              <a:rPr lang="en-US" dirty="0" smtClean="0"/>
              <a:t> </a:t>
            </a:r>
            <a:r>
              <a:rPr lang="en-US" dirty="0"/>
              <a:t>(stylized as </a:t>
            </a:r>
            <a:r>
              <a:rPr lang="en-US" dirty="0" err="1"/>
              <a:t>OutKast</a:t>
            </a:r>
            <a:r>
              <a:rPr lang="en-US" dirty="0"/>
              <a:t>) is an American hip hop duo based in East Point, Georgia, consisting of Atlanta native André "André 3000" Benjamin (formerly known as </a:t>
            </a:r>
            <a:r>
              <a:rPr lang="en-US" dirty="0" err="1"/>
              <a:t>Dré</a:t>
            </a:r>
            <a:r>
              <a:rPr lang="en-US" dirty="0"/>
              <a:t>) and Savannah, Georgia-born </a:t>
            </a:r>
            <a:r>
              <a:rPr lang="en-US" dirty="0" err="1"/>
              <a:t>Antwan</a:t>
            </a:r>
            <a:r>
              <a:rPr lang="en-US" dirty="0"/>
              <a:t> "Big </a:t>
            </a:r>
            <a:r>
              <a:rPr lang="en-US" dirty="0" err="1"/>
              <a:t>Boi</a:t>
            </a:r>
            <a:r>
              <a:rPr lang="en-US" dirty="0"/>
              <a:t>" </a:t>
            </a:r>
            <a:r>
              <a:rPr lang="en-US" dirty="0" smtClean="0"/>
              <a:t>Patton</a:t>
            </a:r>
            <a:r>
              <a:rPr lang="en-US" dirty="0"/>
              <a:t>.</a:t>
            </a:r>
            <a:r>
              <a:rPr lang="en-US" dirty="0" smtClean="0"/>
              <a:t> </a:t>
            </a:r>
          </a:p>
          <a:p>
            <a:endParaRPr lang="en-US" dirty="0"/>
          </a:p>
          <a:p>
            <a:r>
              <a:rPr lang="en-US" dirty="0" smtClean="0"/>
              <a:t>The </a:t>
            </a:r>
            <a:r>
              <a:rPr lang="en-US" dirty="0"/>
              <a:t>group's original musical style was a mixture of Dirty South and G-</a:t>
            </a:r>
            <a:r>
              <a:rPr lang="en-US" dirty="0" smtClean="0"/>
              <a:t>funk.</a:t>
            </a:r>
            <a:r>
              <a:rPr lang="en-US" dirty="0"/>
              <a:t> </a:t>
            </a:r>
            <a:r>
              <a:rPr lang="en-US" dirty="0" smtClean="0"/>
              <a:t>Since </a:t>
            </a:r>
            <a:r>
              <a:rPr lang="en-US" dirty="0"/>
              <a:t>then, however, funk, soul, rock, electronic music, spoken word poetry, jazz and blues elements have been added to the group's musical </a:t>
            </a:r>
            <a:r>
              <a:rPr lang="en-US" dirty="0" smtClean="0"/>
              <a:t>palette</a:t>
            </a:r>
          </a:p>
          <a:p>
            <a:endParaRPr lang="en-US" dirty="0"/>
          </a:p>
          <a:p>
            <a:r>
              <a:rPr lang="en-US" dirty="0" smtClean="0"/>
              <a:t>“</a:t>
            </a:r>
            <a:r>
              <a:rPr lang="en-US" dirty="0"/>
              <a:t>Roses”: </a:t>
            </a:r>
            <a:r>
              <a:rPr lang="en-US" dirty="0">
                <a:hlinkClick r:id="rId2"/>
              </a:rPr>
              <a:t>http://www.youtube.com/watch?v=</a:t>
            </a:r>
            <a:r>
              <a:rPr lang="en-US" dirty="0" smtClean="0">
                <a:hlinkClick r:id="rId2"/>
              </a:rPr>
              <a:t>f9lkxq7tGuY</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a:t>
            </a:r>
            <a:br>
              <a:rPr lang="en-US" dirty="0" smtClean="0"/>
            </a:br>
            <a:r>
              <a:rPr lang="en-US" dirty="0" smtClean="0"/>
              <a:t> OUTKAST</a:t>
            </a:r>
            <a:endParaRPr lang="en-US" dirty="0"/>
          </a:p>
        </p:txBody>
      </p:sp>
      <p:pic>
        <p:nvPicPr>
          <p:cNvPr id="4" name="Picture 3"/>
          <p:cNvPicPr>
            <a:picLocks noChangeAspect="1"/>
          </p:cNvPicPr>
          <p:nvPr/>
        </p:nvPicPr>
        <p:blipFill>
          <a:blip r:embed="rId3"/>
          <a:stretch>
            <a:fillRect/>
          </a:stretch>
        </p:blipFill>
        <p:spPr>
          <a:xfrm>
            <a:off x="6567714" y="44991"/>
            <a:ext cx="2576286" cy="2277295"/>
          </a:xfrm>
          <a:prstGeom prst="rect">
            <a:avLst/>
          </a:prstGeom>
        </p:spPr>
      </p:pic>
    </p:spTree>
    <p:extLst>
      <p:ext uri="{BB962C8B-B14F-4D97-AF65-F5344CB8AC3E}">
        <p14:creationId xmlns:p14="http://schemas.microsoft.com/office/powerpoint/2010/main" val="27043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r>
              <a:rPr lang="en-US" dirty="0"/>
              <a:t>H</a:t>
            </a:r>
            <a:r>
              <a:rPr lang="en-US" dirty="0" smtClean="0"/>
              <a:t>ip </a:t>
            </a:r>
            <a:r>
              <a:rPr lang="en-US" dirty="0"/>
              <a:t>hop is the combination of two separate slang terms—"hip", used in African American Vernacular </a:t>
            </a:r>
            <a:r>
              <a:rPr lang="en-US" dirty="0" smtClean="0"/>
              <a:t>English </a:t>
            </a:r>
            <a:r>
              <a:rPr lang="en-US" dirty="0"/>
              <a:t>as early as 1898, meaning current or in the now, and "hop", for the hopping movement</a:t>
            </a:r>
            <a:r>
              <a:rPr lang="en-US" dirty="0" smtClean="0"/>
              <a:t>.</a:t>
            </a:r>
          </a:p>
          <a:p>
            <a:pPr marL="45720" indent="0">
              <a:buNone/>
            </a:pPr>
            <a:endParaRPr lang="en-US" dirty="0"/>
          </a:p>
          <a:p>
            <a:r>
              <a:rPr lang="en-US" dirty="0"/>
              <a:t>Keith "Cowboy" Wiggins, a member of Grandmaster Flash and the Furious Five, has been credited with coining the term hip hop in 1978 while teasing a friend who had just joined the US Army, by scat singing the words "hip/hop/hip/hop" in a way that mimicked the rhythmic cadence of marching </a:t>
            </a:r>
            <a:r>
              <a:rPr lang="en-US" dirty="0" smtClean="0"/>
              <a:t>soldiers.</a:t>
            </a:r>
            <a:endParaRPr lang="en-US" dirty="0"/>
          </a:p>
          <a:p>
            <a:endParaRPr lang="en-US" dirty="0" smtClean="0"/>
          </a:p>
          <a:p>
            <a:r>
              <a:rPr lang="en-US" dirty="0" smtClean="0"/>
              <a:t>Jamaican </a:t>
            </a:r>
            <a:r>
              <a:rPr lang="en-US" dirty="0"/>
              <a:t>born DJ Clive "Kool Herc" Campbell is credited as being highly influential in the pioneering stage of hip hop </a:t>
            </a:r>
            <a:r>
              <a:rPr lang="en-US" dirty="0" smtClean="0"/>
              <a:t>music </a:t>
            </a:r>
            <a:r>
              <a:rPr lang="en-US" dirty="0"/>
              <a:t>in the </a:t>
            </a:r>
            <a:r>
              <a:rPr lang="en-US" dirty="0" smtClean="0"/>
              <a:t>Bronx.</a:t>
            </a:r>
          </a:p>
          <a:p>
            <a:endParaRPr lang="en-US" dirty="0"/>
          </a:p>
          <a:p>
            <a:r>
              <a:rPr lang="en-US" dirty="0" smtClean="0"/>
              <a:t>Herc </a:t>
            </a:r>
            <a:r>
              <a:rPr lang="en-US" dirty="0"/>
              <a:t>created the blueprint for hip hop music and culture by building upon the Jamaican tradition of toasting—impromptu, boastful poetry and speech over music—which he witnessed as a youth in </a:t>
            </a:r>
            <a:r>
              <a:rPr lang="en-US" dirty="0" smtClean="0"/>
              <a:t>Jamaica.</a:t>
            </a:r>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Origins of the word: Hip Hop</a:t>
            </a:r>
            <a:endParaRPr lang="en-US" dirty="0"/>
          </a:p>
        </p:txBody>
      </p:sp>
    </p:spTree>
    <p:extLst>
      <p:ext uri="{BB962C8B-B14F-4D97-AF65-F5344CB8AC3E}">
        <p14:creationId xmlns:p14="http://schemas.microsoft.com/office/powerpoint/2010/main" val="155859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endParaRPr lang="en-US" dirty="0" smtClean="0"/>
          </a:p>
          <a:p>
            <a:endParaRPr lang="en-US" dirty="0"/>
          </a:p>
          <a:p>
            <a:r>
              <a:rPr lang="en-US" dirty="0" smtClean="0"/>
              <a:t>The </a:t>
            </a:r>
            <a:r>
              <a:rPr lang="en-US" dirty="0"/>
              <a:t>Roots is an American hip hop/neo soul band formed in 1987 by Tariq "Black Thought" Trotter and </a:t>
            </a:r>
            <a:r>
              <a:rPr lang="en-US" dirty="0" err="1"/>
              <a:t>Ahmir</a:t>
            </a:r>
            <a:r>
              <a:rPr lang="en-US" dirty="0"/>
              <a:t> "</a:t>
            </a:r>
            <a:r>
              <a:rPr lang="en-US" dirty="0" err="1"/>
              <a:t>Questlove</a:t>
            </a:r>
            <a:r>
              <a:rPr lang="en-US" dirty="0"/>
              <a:t>" Thompson in Philadelphia, Pennsylvania. They are known for a jazzy, eclectic approach to hip hop which includes live </a:t>
            </a:r>
            <a:r>
              <a:rPr lang="en-US" dirty="0" smtClean="0"/>
              <a:t>instrumentals.</a:t>
            </a:r>
          </a:p>
          <a:p>
            <a:endParaRPr lang="en-US" dirty="0"/>
          </a:p>
          <a:p>
            <a:endParaRPr lang="en-US" dirty="0" smtClean="0"/>
          </a:p>
          <a:p>
            <a:r>
              <a:rPr lang="en-US" dirty="0" smtClean="0"/>
              <a:t> “</a:t>
            </a:r>
            <a:r>
              <a:rPr lang="en-US" dirty="0"/>
              <a:t>The Seed”: </a:t>
            </a:r>
            <a:r>
              <a:rPr lang="en-US" dirty="0">
                <a:hlinkClick r:id="rId2"/>
              </a:rPr>
              <a:t>http://www.youtube.com/watch?v=</a:t>
            </a:r>
            <a:r>
              <a:rPr lang="en-US" dirty="0" smtClean="0">
                <a:hlinkClick r:id="rId2"/>
              </a:rPr>
              <a:t>ojC0mg2hJCc</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THE ROOTS</a:t>
            </a:r>
            <a:endParaRPr lang="en-US" dirty="0"/>
          </a:p>
        </p:txBody>
      </p:sp>
      <p:pic>
        <p:nvPicPr>
          <p:cNvPr id="4" name="Picture 3"/>
          <p:cNvPicPr>
            <a:picLocks noChangeAspect="1"/>
          </p:cNvPicPr>
          <p:nvPr/>
        </p:nvPicPr>
        <p:blipFill>
          <a:blip r:embed="rId3"/>
          <a:stretch>
            <a:fillRect/>
          </a:stretch>
        </p:blipFill>
        <p:spPr>
          <a:xfrm>
            <a:off x="6413501" y="140241"/>
            <a:ext cx="2567214" cy="2286000"/>
          </a:xfrm>
          <a:prstGeom prst="rect">
            <a:avLst/>
          </a:prstGeom>
        </p:spPr>
      </p:pic>
    </p:spTree>
    <p:extLst>
      <p:ext uri="{BB962C8B-B14F-4D97-AF65-F5344CB8AC3E}">
        <p14:creationId xmlns:p14="http://schemas.microsoft.com/office/powerpoint/2010/main" val="67304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dirty="0"/>
              <a:t>Shawn Corey Carter (born December 4, 1969)</a:t>
            </a:r>
            <a:r>
              <a:rPr lang="en-US" dirty="0" smtClean="0"/>
              <a:t>,</a:t>
            </a:r>
          </a:p>
          <a:p>
            <a:pPr marL="45720" indent="0">
              <a:buNone/>
            </a:pPr>
            <a:r>
              <a:rPr lang="en-US" dirty="0" smtClean="0"/>
              <a:t>better </a:t>
            </a:r>
            <a:r>
              <a:rPr lang="en-US" dirty="0"/>
              <a:t>known by his stage name Jay-Z, is an American rapper, songwriter, record producer, entrepreneur, and occasional actor. </a:t>
            </a:r>
            <a:endParaRPr lang="en-US" dirty="0" smtClean="0"/>
          </a:p>
          <a:p>
            <a:endParaRPr lang="en-US" dirty="0"/>
          </a:p>
          <a:p>
            <a:r>
              <a:rPr lang="en-US" dirty="0" smtClean="0"/>
              <a:t>He </a:t>
            </a:r>
            <a:r>
              <a:rPr lang="en-US" dirty="0"/>
              <a:t>is one of the most financially successful hip hop artists and entrepreneurs in America, having a net worth of over $450 million as of 2010</a:t>
            </a:r>
            <a:r>
              <a:rPr lang="en-US" dirty="0" smtClean="0"/>
              <a:t>. </a:t>
            </a:r>
          </a:p>
          <a:p>
            <a:endParaRPr lang="en-US" dirty="0" smtClean="0"/>
          </a:p>
          <a:p>
            <a:r>
              <a:rPr lang="en-US" dirty="0" smtClean="0"/>
              <a:t>“</a:t>
            </a:r>
            <a:r>
              <a:rPr lang="en-US" dirty="0"/>
              <a:t>99 Problems”: </a:t>
            </a:r>
            <a:r>
              <a:rPr lang="en-US" dirty="0">
                <a:hlinkClick r:id="rId2"/>
              </a:rPr>
              <a:t>http://www.youtube.com/watch?v=</a:t>
            </a:r>
            <a:r>
              <a:rPr lang="en-US" dirty="0" smtClean="0">
                <a:hlinkClick r:id="rId2"/>
              </a:rPr>
              <a:t>etl9kkIGaHo</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JAY Z</a:t>
            </a:r>
            <a:endParaRPr lang="en-US" dirty="0"/>
          </a:p>
        </p:txBody>
      </p:sp>
      <p:pic>
        <p:nvPicPr>
          <p:cNvPr id="4" name="Picture 3"/>
          <p:cNvPicPr>
            <a:picLocks noChangeAspect="1"/>
          </p:cNvPicPr>
          <p:nvPr/>
        </p:nvPicPr>
        <p:blipFill>
          <a:blip r:embed="rId3"/>
          <a:stretch>
            <a:fillRect/>
          </a:stretch>
        </p:blipFill>
        <p:spPr>
          <a:xfrm>
            <a:off x="6747312" y="0"/>
            <a:ext cx="2233402" cy="2050143"/>
          </a:xfrm>
          <a:prstGeom prst="rect">
            <a:avLst/>
          </a:prstGeom>
        </p:spPr>
      </p:pic>
    </p:spTree>
    <p:extLst>
      <p:ext uri="{BB962C8B-B14F-4D97-AF65-F5344CB8AC3E}">
        <p14:creationId xmlns:p14="http://schemas.microsoft.com/office/powerpoint/2010/main" val="18298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lnSpcReduction="10000"/>
          </a:bodyPr>
          <a:lstStyle/>
          <a:p>
            <a:r>
              <a:rPr lang="en-US" dirty="0" err="1"/>
              <a:t>Kanye</a:t>
            </a:r>
            <a:r>
              <a:rPr lang="en-US" dirty="0"/>
              <a:t> </a:t>
            </a:r>
            <a:r>
              <a:rPr lang="en-US" dirty="0" err="1"/>
              <a:t>Omari</a:t>
            </a:r>
            <a:r>
              <a:rPr lang="en-US" dirty="0"/>
              <a:t> </a:t>
            </a:r>
            <a:r>
              <a:rPr lang="en-US" dirty="0" smtClean="0"/>
              <a:t>West is </a:t>
            </a:r>
            <a:r>
              <a:rPr lang="en-US" dirty="0"/>
              <a:t>an American rapper, </a:t>
            </a:r>
            <a:endParaRPr lang="en-US" dirty="0" smtClean="0"/>
          </a:p>
          <a:p>
            <a:pPr marL="45720" indent="0">
              <a:buNone/>
            </a:pPr>
            <a:r>
              <a:rPr lang="en-US" dirty="0" smtClean="0"/>
              <a:t>singer</a:t>
            </a:r>
            <a:r>
              <a:rPr lang="en-US" dirty="0"/>
              <a:t>, songwriter and record producer. </a:t>
            </a:r>
            <a:endParaRPr lang="en-US" dirty="0" smtClean="0"/>
          </a:p>
          <a:p>
            <a:pPr marL="45720" indent="0">
              <a:buNone/>
            </a:pPr>
            <a:endParaRPr lang="en-US" dirty="0" smtClean="0"/>
          </a:p>
          <a:p>
            <a:r>
              <a:rPr lang="en-US" dirty="0" smtClean="0"/>
              <a:t>West </a:t>
            </a:r>
            <a:r>
              <a:rPr lang="en-US" dirty="0"/>
              <a:t>first rose to fame as a producer for Roc-A-Fella Records, where he eventually achieved recognition for his work on Jay-Z's album The Blueprint, as well as hit singles for musical artists including Alicia Keys, Ludacris, and Janet Jackson. </a:t>
            </a:r>
            <a:endParaRPr lang="en-US" dirty="0" smtClean="0"/>
          </a:p>
          <a:p>
            <a:pPr marL="45720" indent="0">
              <a:buNone/>
            </a:pPr>
            <a:endParaRPr lang="en-US" dirty="0" smtClean="0"/>
          </a:p>
          <a:p>
            <a:r>
              <a:rPr lang="en-US" dirty="0" smtClean="0"/>
              <a:t>His </a:t>
            </a:r>
            <a:r>
              <a:rPr lang="en-US" dirty="0"/>
              <a:t>style of production originally used pitched-up vocal samples from soul songs incorporated with his own drums and instruments. </a:t>
            </a:r>
            <a:endParaRPr lang="en-US" dirty="0" smtClean="0"/>
          </a:p>
          <a:p>
            <a:endParaRPr lang="en-US" dirty="0"/>
          </a:p>
          <a:p>
            <a:r>
              <a:rPr lang="en-US" dirty="0" smtClean="0"/>
              <a:t>“Touch </a:t>
            </a:r>
            <a:r>
              <a:rPr lang="en-US" dirty="0"/>
              <a:t>The Sky”: </a:t>
            </a:r>
            <a:r>
              <a:rPr lang="en-US" dirty="0">
                <a:hlinkClick r:id="rId2"/>
              </a:rPr>
              <a:t>http://www.youtube.com/watch?v=</a:t>
            </a:r>
            <a:r>
              <a:rPr lang="en-US" dirty="0" smtClean="0">
                <a:hlinkClick r:id="rId2"/>
              </a:rPr>
              <a:t>LFCWHshsw_M</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a:t>
            </a:r>
            <a:br>
              <a:rPr lang="en-US" dirty="0" smtClean="0"/>
            </a:br>
            <a:r>
              <a:rPr lang="en-US" dirty="0" smtClean="0"/>
              <a:t> KANYE WEST</a:t>
            </a:r>
            <a:endParaRPr lang="en-US" dirty="0"/>
          </a:p>
        </p:txBody>
      </p:sp>
      <p:pic>
        <p:nvPicPr>
          <p:cNvPr id="4" name="Picture 3"/>
          <p:cNvPicPr>
            <a:picLocks noChangeAspect="1"/>
          </p:cNvPicPr>
          <p:nvPr/>
        </p:nvPicPr>
        <p:blipFill>
          <a:blip r:embed="rId3"/>
          <a:stretch>
            <a:fillRect/>
          </a:stretch>
        </p:blipFill>
        <p:spPr>
          <a:xfrm>
            <a:off x="6458857" y="158383"/>
            <a:ext cx="2540000" cy="1995714"/>
          </a:xfrm>
          <a:prstGeom prst="rect">
            <a:avLst/>
          </a:prstGeom>
        </p:spPr>
      </p:pic>
    </p:spTree>
    <p:extLst>
      <p:ext uri="{BB962C8B-B14F-4D97-AF65-F5344CB8AC3E}">
        <p14:creationId xmlns:p14="http://schemas.microsoft.com/office/powerpoint/2010/main" val="19021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a:t>Dylan </a:t>
            </a:r>
            <a:r>
              <a:rPr lang="en-US" dirty="0" err="1"/>
              <a:t>Kwabena</a:t>
            </a:r>
            <a:r>
              <a:rPr lang="en-US" dirty="0"/>
              <a:t> Mills (born 18 September </a:t>
            </a:r>
            <a:endParaRPr lang="en-US" dirty="0" smtClean="0"/>
          </a:p>
          <a:p>
            <a:pPr marL="45720" indent="0">
              <a:buNone/>
            </a:pPr>
            <a:r>
              <a:rPr lang="en-US" dirty="0" smtClean="0"/>
              <a:t>1984</a:t>
            </a:r>
            <a:r>
              <a:rPr lang="en-US" dirty="0"/>
              <a:t>), better known by his stage name </a:t>
            </a:r>
            <a:r>
              <a:rPr lang="en-US" dirty="0" err="1"/>
              <a:t>Dizzee</a:t>
            </a:r>
            <a:r>
              <a:rPr lang="en-US" dirty="0"/>
              <a:t> Rascal, is an English rapper, songwriter and record producer of Ghanaian and Nigerian immigrant </a:t>
            </a:r>
            <a:r>
              <a:rPr lang="en-US" dirty="0" smtClean="0"/>
              <a:t>status.</a:t>
            </a:r>
          </a:p>
          <a:p>
            <a:endParaRPr lang="en-US" dirty="0"/>
          </a:p>
          <a:p>
            <a:r>
              <a:rPr lang="en-US" dirty="0" smtClean="0"/>
              <a:t>His </a:t>
            </a:r>
            <a:r>
              <a:rPr lang="en-US" dirty="0"/>
              <a:t>music is a blend of garage, hip hop, grime, </a:t>
            </a:r>
            <a:r>
              <a:rPr lang="en-US" dirty="0" err="1"/>
              <a:t>ragga</a:t>
            </a:r>
            <a:r>
              <a:rPr lang="en-US" dirty="0"/>
              <a:t>, pop and electronic music, with eclectic samples and more exotic styles. </a:t>
            </a:r>
            <a:endParaRPr lang="en-US" dirty="0" smtClean="0"/>
          </a:p>
          <a:p>
            <a:endParaRPr lang="en-US" dirty="0"/>
          </a:p>
          <a:p>
            <a:endParaRPr lang="en-US" dirty="0" smtClean="0"/>
          </a:p>
          <a:p>
            <a:r>
              <a:rPr lang="en-US" dirty="0" smtClean="0"/>
              <a:t>“</a:t>
            </a:r>
            <a:r>
              <a:rPr lang="en-US" dirty="0"/>
              <a:t>Dance Wit Me”: </a:t>
            </a:r>
            <a:r>
              <a:rPr lang="en-US" dirty="0">
                <a:hlinkClick r:id="rId2"/>
              </a:rPr>
              <a:t>http://www.youtube.com/watch?v=</a:t>
            </a:r>
            <a:r>
              <a:rPr lang="en-US" dirty="0" smtClean="0">
                <a:hlinkClick r:id="rId2"/>
              </a:rPr>
              <a:t>GibLntdLiJA</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DIZZIE RASCAL</a:t>
            </a:r>
            <a:endParaRPr lang="en-US" dirty="0"/>
          </a:p>
        </p:txBody>
      </p:sp>
      <p:pic>
        <p:nvPicPr>
          <p:cNvPr id="4" name="Picture 3"/>
          <p:cNvPicPr>
            <a:picLocks noChangeAspect="1"/>
          </p:cNvPicPr>
          <p:nvPr/>
        </p:nvPicPr>
        <p:blipFill>
          <a:blip r:embed="rId3"/>
          <a:stretch>
            <a:fillRect/>
          </a:stretch>
        </p:blipFill>
        <p:spPr>
          <a:xfrm>
            <a:off x="6578600" y="0"/>
            <a:ext cx="2565400" cy="2195286"/>
          </a:xfrm>
          <a:prstGeom prst="rect">
            <a:avLst/>
          </a:prstGeom>
        </p:spPr>
      </p:pic>
    </p:spTree>
    <p:extLst>
      <p:ext uri="{BB962C8B-B14F-4D97-AF65-F5344CB8AC3E}">
        <p14:creationId xmlns:p14="http://schemas.microsoft.com/office/powerpoint/2010/main" val="2365297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r>
              <a:rPr lang="en-US" dirty="0"/>
              <a:t>Australian hip hop music began in the early </a:t>
            </a:r>
            <a:r>
              <a:rPr lang="en-US" dirty="0" smtClean="0"/>
              <a:t>1980s.</a:t>
            </a:r>
          </a:p>
          <a:p>
            <a:pPr marL="45720" indent="0">
              <a:buNone/>
            </a:pPr>
            <a:endParaRPr lang="en-US" dirty="0" smtClean="0"/>
          </a:p>
          <a:p>
            <a:r>
              <a:rPr lang="en-US" dirty="0"/>
              <a:t>P</a:t>
            </a:r>
            <a:r>
              <a:rPr lang="en-US" dirty="0" smtClean="0"/>
              <a:t>rimarily </a:t>
            </a:r>
            <a:r>
              <a:rPr lang="en-US" dirty="0"/>
              <a:t>influenced by hip hop music and culture imported via radio and television from the United States of America. </a:t>
            </a:r>
            <a:endParaRPr lang="en-US" dirty="0" smtClean="0"/>
          </a:p>
          <a:p>
            <a:pPr marL="45720" indent="0">
              <a:buNone/>
            </a:pPr>
            <a:endParaRPr lang="en-US" dirty="0" smtClean="0"/>
          </a:p>
          <a:p>
            <a:r>
              <a:rPr lang="en-US" dirty="0" smtClean="0"/>
              <a:t>Since </a:t>
            </a:r>
            <a:r>
              <a:rPr lang="en-US" dirty="0"/>
              <a:t>the 1990s, a distinctive local style has developed. </a:t>
            </a:r>
            <a:endParaRPr lang="en-US" dirty="0" smtClean="0"/>
          </a:p>
          <a:p>
            <a:endParaRPr lang="en-US" dirty="0"/>
          </a:p>
          <a:p>
            <a:r>
              <a:rPr lang="en-US" dirty="0" smtClean="0"/>
              <a:t>Some say </a:t>
            </a:r>
            <a:r>
              <a:rPr lang="en-US" dirty="0"/>
              <a:t>that Australian hip hop is an example of how the country has been Americanized. However </a:t>
            </a:r>
            <a:r>
              <a:rPr lang="en-US" dirty="0" smtClean="0"/>
              <a:t>others argue </a:t>
            </a:r>
            <a:r>
              <a:rPr lang="en-US" dirty="0"/>
              <a:t>that Australian hip hop has been localised with the use of the Australian accent, Australian slang, political views, references to localities, dealings with the Australian cultural </a:t>
            </a:r>
            <a:r>
              <a:rPr lang="en-US" dirty="0" smtClean="0"/>
              <a:t>identity. </a:t>
            </a:r>
          </a:p>
          <a:p>
            <a:pPr marL="45720" indent="0">
              <a:buNone/>
            </a:pPr>
            <a:endParaRPr lang="en-US" dirty="0" smtClean="0"/>
          </a:p>
          <a:p>
            <a:r>
              <a:rPr lang="en-US" dirty="0"/>
              <a:t>In the industry this debate is a sore point with many Australian hip hop artists denying any association with American hip hop. </a:t>
            </a:r>
            <a:endParaRPr lang="en-US" dirty="0" smtClean="0"/>
          </a:p>
          <a:p>
            <a:endParaRPr lang="en-US" dirty="0"/>
          </a:p>
          <a:p>
            <a:r>
              <a:rPr lang="en-US" dirty="0" smtClean="0"/>
              <a:t>One </a:t>
            </a:r>
            <a:r>
              <a:rPr lang="en-US" dirty="0"/>
              <a:t>way of asserting their authenticity is by making clear that, for them, hip hop is not about race. </a:t>
            </a:r>
          </a:p>
        </p:txBody>
      </p:sp>
      <p:sp>
        <p:nvSpPr>
          <p:cNvPr id="3" name="Title 2"/>
          <p:cNvSpPr>
            <a:spLocks noGrp="1"/>
          </p:cNvSpPr>
          <p:nvPr>
            <p:ph type="title"/>
          </p:nvPr>
        </p:nvSpPr>
        <p:spPr/>
        <p:txBody>
          <a:bodyPr/>
          <a:lstStyle/>
          <a:p>
            <a:r>
              <a:rPr lang="en-US" dirty="0" smtClean="0"/>
              <a:t>Australian hip hop</a:t>
            </a:r>
            <a:endParaRPr lang="en-US" dirty="0"/>
          </a:p>
        </p:txBody>
      </p:sp>
    </p:spTree>
    <p:extLst>
      <p:ext uri="{BB962C8B-B14F-4D97-AF65-F5344CB8AC3E}">
        <p14:creationId xmlns:p14="http://schemas.microsoft.com/office/powerpoint/2010/main" val="2657270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lstStyle/>
          <a:p>
            <a:r>
              <a:rPr lang="en-US" dirty="0"/>
              <a:t>Bliss n </a:t>
            </a:r>
            <a:r>
              <a:rPr lang="en-US" dirty="0" err="1"/>
              <a:t>Eso</a:t>
            </a:r>
            <a:r>
              <a:rPr lang="en-US" dirty="0"/>
              <a:t> are an ARIA Award-winning </a:t>
            </a:r>
            <a:endParaRPr lang="en-US" dirty="0" smtClean="0"/>
          </a:p>
          <a:p>
            <a:pPr marL="45720" indent="0">
              <a:buNone/>
            </a:pPr>
            <a:r>
              <a:rPr lang="en-US" dirty="0" smtClean="0"/>
              <a:t>Australian </a:t>
            </a:r>
            <a:r>
              <a:rPr lang="en-US" dirty="0"/>
              <a:t>hip hop band based in Sydney, and were originally known as Bliss N' </a:t>
            </a:r>
            <a:r>
              <a:rPr lang="en-US" dirty="0" err="1"/>
              <a:t>Esoterikizm</a:t>
            </a:r>
            <a:r>
              <a:rPr lang="en-US" dirty="0"/>
              <a:t> for their debut EP The </a:t>
            </a:r>
            <a:r>
              <a:rPr lang="en-US" dirty="0" smtClean="0"/>
              <a:t>Arrival.</a:t>
            </a:r>
          </a:p>
          <a:p>
            <a:pPr marL="45720" indent="0">
              <a:buNone/>
            </a:pPr>
            <a:endParaRPr lang="en-US" dirty="0"/>
          </a:p>
          <a:p>
            <a:r>
              <a:rPr lang="en-US" dirty="0" smtClean="0"/>
              <a:t>“Down By </a:t>
            </a:r>
            <a:r>
              <a:rPr lang="en-US" dirty="0"/>
              <a:t>The River” </a:t>
            </a:r>
            <a:endParaRPr lang="en-US" dirty="0" smtClean="0"/>
          </a:p>
          <a:p>
            <a:pPr marL="45720" indent="0">
              <a:buNone/>
            </a:pPr>
            <a:r>
              <a:rPr lang="en-US" dirty="0" smtClean="0">
                <a:hlinkClick r:id="rId2"/>
              </a:rPr>
              <a:t>http</a:t>
            </a:r>
            <a:r>
              <a:rPr lang="en-US" dirty="0">
                <a:hlinkClick r:id="rId2"/>
              </a:rPr>
              <a:t>://www.youtube.com/watch?v=</a:t>
            </a:r>
            <a:r>
              <a:rPr lang="en-US" dirty="0" smtClean="0">
                <a:hlinkClick r:id="rId2"/>
              </a:rPr>
              <a:t>A2YDdGXvfPM</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BLISS N ESO</a:t>
            </a:r>
            <a:endParaRPr lang="en-US" dirty="0"/>
          </a:p>
        </p:txBody>
      </p:sp>
      <p:pic>
        <p:nvPicPr>
          <p:cNvPr id="4" name="Picture 3"/>
          <p:cNvPicPr>
            <a:picLocks noChangeAspect="1"/>
          </p:cNvPicPr>
          <p:nvPr/>
        </p:nvPicPr>
        <p:blipFill>
          <a:blip r:embed="rId3"/>
          <a:stretch>
            <a:fillRect/>
          </a:stretch>
        </p:blipFill>
        <p:spPr>
          <a:xfrm>
            <a:off x="6640286" y="12700"/>
            <a:ext cx="2503713" cy="2073729"/>
          </a:xfrm>
          <a:prstGeom prst="rect">
            <a:avLst/>
          </a:prstGeom>
        </p:spPr>
      </p:pic>
    </p:spTree>
    <p:extLst>
      <p:ext uri="{BB962C8B-B14F-4D97-AF65-F5344CB8AC3E}">
        <p14:creationId xmlns:p14="http://schemas.microsoft.com/office/powerpoint/2010/main" val="520431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dirty="0"/>
              <a:t>The Hilltop Hoods are an ARIA Award winning </a:t>
            </a:r>
            <a:endParaRPr lang="en-US" dirty="0" smtClean="0"/>
          </a:p>
          <a:p>
            <a:pPr marL="45720" indent="0">
              <a:buNone/>
            </a:pPr>
            <a:r>
              <a:rPr lang="en-US" dirty="0" smtClean="0"/>
              <a:t>Australian </a:t>
            </a:r>
            <a:r>
              <a:rPr lang="en-US" dirty="0"/>
              <a:t>hip hop </a:t>
            </a:r>
            <a:r>
              <a:rPr lang="en-US" dirty="0" smtClean="0"/>
              <a:t>group </a:t>
            </a:r>
            <a:r>
              <a:rPr lang="en-US" dirty="0"/>
              <a:t>from </a:t>
            </a:r>
            <a:r>
              <a:rPr lang="en-US" dirty="0" smtClean="0"/>
              <a:t>Adelaide.</a:t>
            </a:r>
          </a:p>
          <a:p>
            <a:pPr marL="45720" indent="0">
              <a:buNone/>
            </a:pPr>
            <a:endParaRPr lang="en-US" dirty="0" smtClean="0"/>
          </a:p>
          <a:p>
            <a:r>
              <a:rPr lang="en-US" dirty="0" smtClean="0"/>
              <a:t>They </a:t>
            </a:r>
            <a:r>
              <a:rPr lang="en-US" dirty="0"/>
              <a:t>have been at the </a:t>
            </a:r>
            <a:r>
              <a:rPr lang="en-US" dirty="0" err="1"/>
              <a:t>centre</a:t>
            </a:r>
            <a:r>
              <a:rPr lang="en-US" dirty="0"/>
              <a:t> of the Australian hip hop scene for the better part of two decades, originally forming back in 1991 and releasing their first EP in 1997. </a:t>
            </a:r>
            <a:endParaRPr lang="en-US" dirty="0" smtClean="0"/>
          </a:p>
          <a:p>
            <a:endParaRPr lang="en-US" dirty="0"/>
          </a:p>
          <a:p>
            <a:r>
              <a:rPr lang="en-US" dirty="0" smtClean="0"/>
              <a:t>“The </a:t>
            </a:r>
            <a:r>
              <a:rPr lang="en-US" dirty="0"/>
              <a:t>Hard Road”: </a:t>
            </a:r>
            <a:r>
              <a:rPr lang="en-US" dirty="0">
                <a:hlinkClick r:id="rId2"/>
              </a:rPr>
              <a:t>http://www.youtube.com/watch?v=</a:t>
            </a:r>
            <a:r>
              <a:rPr lang="en-US" dirty="0" smtClean="0">
                <a:hlinkClick r:id="rId2"/>
              </a:rPr>
              <a:t>LFCWHshsw_M</a:t>
            </a:r>
            <a:r>
              <a:rPr lang="en-US" dirty="0" smtClean="0"/>
              <a:t> </a:t>
            </a:r>
            <a:endParaRPr lang="en-US" dirty="0"/>
          </a:p>
        </p:txBody>
      </p:sp>
      <p:sp>
        <p:nvSpPr>
          <p:cNvPr id="3" name="Title 2"/>
          <p:cNvSpPr>
            <a:spLocks noGrp="1"/>
          </p:cNvSpPr>
          <p:nvPr>
            <p:ph type="title"/>
          </p:nvPr>
        </p:nvSpPr>
        <p:spPr/>
        <p:txBody>
          <a:bodyPr/>
          <a:lstStyle/>
          <a:p>
            <a:r>
              <a:rPr lang="en-US" dirty="0" smtClean="0"/>
              <a:t>ARTIST SPOTLIGHT: </a:t>
            </a:r>
            <a:br>
              <a:rPr lang="en-US" dirty="0" smtClean="0"/>
            </a:br>
            <a:r>
              <a:rPr lang="en-US" dirty="0" smtClean="0"/>
              <a:t>HILLTOP HOODS</a:t>
            </a:r>
            <a:endParaRPr lang="en-US" dirty="0"/>
          </a:p>
        </p:txBody>
      </p:sp>
      <p:pic>
        <p:nvPicPr>
          <p:cNvPr id="4" name="Picture 3"/>
          <p:cNvPicPr>
            <a:picLocks noChangeAspect="1"/>
          </p:cNvPicPr>
          <p:nvPr/>
        </p:nvPicPr>
        <p:blipFill>
          <a:blip r:embed="rId3"/>
          <a:stretch>
            <a:fillRect/>
          </a:stretch>
        </p:blipFill>
        <p:spPr>
          <a:xfrm>
            <a:off x="7156035" y="125221"/>
            <a:ext cx="1796143" cy="2242945"/>
          </a:xfrm>
          <a:prstGeom prst="rect">
            <a:avLst/>
          </a:prstGeom>
        </p:spPr>
      </p:pic>
    </p:spTree>
    <p:extLst>
      <p:ext uri="{BB962C8B-B14F-4D97-AF65-F5344CB8AC3E}">
        <p14:creationId xmlns:p14="http://schemas.microsoft.com/office/powerpoint/2010/main" val="138583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marL="45720" indent="0">
              <a:buNone/>
            </a:pPr>
            <a:endParaRPr lang="en-US" dirty="0" smtClean="0"/>
          </a:p>
          <a:p>
            <a:r>
              <a:rPr lang="en-US" dirty="0"/>
              <a:t>Since its emergence in the South Bronx, hip hop culture has spread to both urban and suburban communities throughout the </a:t>
            </a:r>
            <a:r>
              <a:rPr lang="en-US" dirty="0" smtClean="0"/>
              <a:t>world.</a:t>
            </a:r>
          </a:p>
          <a:p>
            <a:endParaRPr lang="en-US" dirty="0"/>
          </a:p>
          <a:p>
            <a:r>
              <a:rPr lang="en-US" dirty="0" smtClean="0"/>
              <a:t>Hip </a:t>
            </a:r>
            <a:r>
              <a:rPr lang="en-US" dirty="0"/>
              <a:t>hop music first emerged with disc jockeys creating rhythmic beats by looping breaks (small portions of songs emphasizing a percussive pattern) on two turntables, more commonly referred to as sampling. </a:t>
            </a:r>
            <a:endParaRPr lang="en-US" dirty="0" smtClean="0"/>
          </a:p>
          <a:p>
            <a:endParaRPr lang="en-US" dirty="0"/>
          </a:p>
          <a:p>
            <a:r>
              <a:rPr lang="en-US" dirty="0" smtClean="0"/>
              <a:t>This </a:t>
            </a:r>
            <a:r>
              <a:rPr lang="en-US" dirty="0"/>
              <a:t>was later accompanied by "rap", a rhythmic style of chanting or poetry presented in 16 bar measures or time frames, and beatboxing, a vocal technique mainly used to imitate percussive elements of the music and various technical effects of hip hop DJ's. </a:t>
            </a:r>
            <a:endParaRPr lang="en-US" dirty="0" smtClean="0"/>
          </a:p>
          <a:p>
            <a:endParaRPr lang="en-US" dirty="0"/>
          </a:p>
          <a:p>
            <a:r>
              <a:rPr lang="en-US" dirty="0" smtClean="0"/>
              <a:t>Hip </a:t>
            </a:r>
            <a:r>
              <a:rPr lang="en-US" dirty="0"/>
              <a:t>Hop has given a voice to the voiceless &amp; showcased their artistic ingenuity and talent on a global scale; at it's worst Hip Hop has mirrored the worst aspects of the mainstream culture that it once challenged: materialism, sexism, homophobia, an internalized racism and an apathy towards intellectualism</a:t>
            </a:r>
            <a:r>
              <a:rPr lang="en-AU" dirty="0"/>
              <a:t> </a:t>
            </a:r>
            <a:endParaRPr lang="en-AU" dirty="0" smtClean="0"/>
          </a:p>
          <a:p>
            <a:pPr marL="45720" indent="0">
              <a:buNone/>
            </a:pPr>
            <a:endParaRPr lang="en-AU" dirty="0"/>
          </a:p>
          <a:p>
            <a:endParaRPr lang="en-US" dirty="0"/>
          </a:p>
        </p:txBody>
      </p:sp>
      <p:sp>
        <p:nvSpPr>
          <p:cNvPr id="3" name="Title 2"/>
          <p:cNvSpPr>
            <a:spLocks noGrp="1"/>
          </p:cNvSpPr>
          <p:nvPr>
            <p:ph type="title"/>
          </p:nvPr>
        </p:nvSpPr>
        <p:spPr/>
        <p:txBody>
          <a:bodyPr/>
          <a:lstStyle/>
          <a:p>
            <a:r>
              <a:rPr lang="en-US" dirty="0" smtClean="0"/>
              <a:t>HIP HOP ORIGINS</a:t>
            </a:r>
            <a:endParaRPr lang="en-US" dirty="0"/>
          </a:p>
        </p:txBody>
      </p:sp>
    </p:spTree>
    <p:extLst>
      <p:ext uri="{BB962C8B-B14F-4D97-AF65-F5344CB8AC3E}">
        <p14:creationId xmlns:p14="http://schemas.microsoft.com/office/powerpoint/2010/main" val="286432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 BRONX, NYC</a:t>
            </a:r>
            <a:endParaRPr lang="en-US" dirty="0"/>
          </a:p>
        </p:txBody>
      </p:sp>
      <p:sp>
        <p:nvSpPr>
          <p:cNvPr id="7" name="Content Placeholder 6"/>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145143" y="1209509"/>
            <a:ext cx="8799285" cy="5482626"/>
          </a:xfrm>
          <a:prstGeom prst="rect">
            <a:avLst/>
          </a:prstGeom>
        </p:spPr>
      </p:pic>
    </p:spTree>
    <p:extLst>
      <p:ext uri="{BB962C8B-B14F-4D97-AF65-F5344CB8AC3E}">
        <p14:creationId xmlns:p14="http://schemas.microsoft.com/office/powerpoint/2010/main" val="251761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MCing</a:t>
            </a:r>
          </a:p>
          <a:p>
            <a:r>
              <a:rPr lang="en-US" dirty="0" smtClean="0"/>
              <a:t>D-Jing</a:t>
            </a:r>
          </a:p>
          <a:p>
            <a:r>
              <a:rPr lang="en-US" dirty="0" smtClean="0"/>
              <a:t>B</a:t>
            </a:r>
            <a:r>
              <a:rPr lang="en-US" dirty="0"/>
              <a:t>-</a:t>
            </a:r>
            <a:r>
              <a:rPr lang="en-US" dirty="0" err="1"/>
              <a:t>boying</a:t>
            </a:r>
            <a:r>
              <a:rPr lang="en-US" dirty="0"/>
              <a:t> </a:t>
            </a:r>
            <a:endParaRPr lang="en-US" dirty="0" smtClean="0"/>
          </a:p>
          <a:p>
            <a:r>
              <a:rPr lang="en-US" dirty="0" smtClean="0"/>
              <a:t>Beat Boxing</a:t>
            </a:r>
          </a:p>
          <a:p>
            <a:r>
              <a:rPr lang="en-US" dirty="0"/>
              <a:t>G</a:t>
            </a:r>
            <a:r>
              <a:rPr lang="en-US" dirty="0" smtClean="0"/>
              <a:t>raffiti writing</a:t>
            </a:r>
          </a:p>
          <a:p>
            <a:pPr marL="4572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Five PILLARS OF HIP HOP culture</a:t>
            </a:r>
            <a:endParaRPr lang="en-US" dirty="0"/>
          </a:p>
        </p:txBody>
      </p:sp>
      <p:pic>
        <p:nvPicPr>
          <p:cNvPr id="4" name="Picture 3"/>
          <p:cNvPicPr>
            <a:picLocks noChangeAspect="1"/>
          </p:cNvPicPr>
          <p:nvPr/>
        </p:nvPicPr>
        <p:blipFill>
          <a:blip r:embed="rId2"/>
          <a:stretch>
            <a:fillRect/>
          </a:stretch>
        </p:blipFill>
        <p:spPr>
          <a:xfrm>
            <a:off x="2628900" y="1836057"/>
            <a:ext cx="3378200" cy="2324100"/>
          </a:xfrm>
          <a:prstGeom prst="rect">
            <a:avLst/>
          </a:prstGeom>
        </p:spPr>
      </p:pic>
      <p:pic>
        <p:nvPicPr>
          <p:cNvPr id="5" name="Picture 4"/>
          <p:cNvPicPr>
            <a:picLocks noChangeAspect="1"/>
          </p:cNvPicPr>
          <p:nvPr/>
        </p:nvPicPr>
        <p:blipFill>
          <a:blip r:embed="rId3"/>
          <a:stretch>
            <a:fillRect/>
          </a:stretch>
        </p:blipFill>
        <p:spPr>
          <a:xfrm>
            <a:off x="2628900" y="4160157"/>
            <a:ext cx="3378200" cy="2400300"/>
          </a:xfrm>
          <a:prstGeom prst="rect">
            <a:avLst/>
          </a:prstGeom>
        </p:spPr>
      </p:pic>
      <p:pic>
        <p:nvPicPr>
          <p:cNvPr id="6" name="Picture 5"/>
          <p:cNvPicPr>
            <a:picLocks noChangeAspect="1"/>
          </p:cNvPicPr>
          <p:nvPr/>
        </p:nvPicPr>
        <p:blipFill>
          <a:blip r:embed="rId4"/>
          <a:stretch>
            <a:fillRect/>
          </a:stretch>
        </p:blipFill>
        <p:spPr>
          <a:xfrm>
            <a:off x="235857" y="3563257"/>
            <a:ext cx="2032000" cy="2997200"/>
          </a:xfrm>
          <a:prstGeom prst="rect">
            <a:avLst/>
          </a:prstGeom>
        </p:spPr>
      </p:pic>
      <p:pic>
        <p:nvPicPr>
          <p:cNvPr id="7" name="Picture 6"/>
          <p:cNvPicPr>
            <a:picLocks noChangeAspect="1"/>
          </p:cNvPicPr>
          <p:nvPr/>
        </p:nvPicPr>
        <p:blipFill>
          <a:blip r:embed="rId5"/>
          <a:stretch>
            <a:fillRect/>
          </a:stretch>
        </p:blipFill>
        <p:spPr>
          <a:xfrm>
            <a:off x="6121400" y="3129279"/>
            <a:ext cx="2717800" cy="2997200"/>
          </a:xfrm>
          <a:prstGeom prst="rect">
            <a:avLst/>
          </a:prstGeom>
        </p:spPr>
      </p:pic>
      <p:pic>
        <p:nvPicPr>
          <p:cNvPr id="8" name="Picture 7"/>
          <p:cNvPicPr>
            <a:picLocks noChangeAspect="1"/>
          </p:cNvPicPr>
          <p:nvPr/>
        </p:nvPicPr>
        <p:blipFill>
          <a:blip r:embed="rId6"/>
          <a:stretch>
            <a:fillRect/>
          </a:stretch>
        </p:blipFill>
        <p:spPr>
          <a:xfrm>
            <a:off x="6209560" y="1719071"/>
            <a:ext cx="2552700" cy="1293222"/>
          </a:xfrm>
          <a:prstGeom prst="rect">
            <a:avLst/>
          </a:prstGeom>
        </p:spPr>
      </p:pic>
    </p:spTree>
    <p:extLst>
      <p:ext uri="{BB962C8B-B14F-4D97-AF65-F5344CB8AC3E}">
        <p14:creationId xmlns:p14="http://schemas.microsoft.com/office/powerpoint/2010/main" val="104342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Emceeing is the rhythmic spoken delivery of rhymes and wordplay, delivered over a beat or without accompaniment</a:t>
            </a:r>
            <a:r>
              <a:rPr lang="en-US" dirty="0" smtClean="0"/>
              <a:t>.</a:t>
            </a:r>
          </a:p>
          <a:p>
            <a:endParaRPr lang="en-US" dirty="0"/>
          </a:p>
          <a:p>
            <a:r>
              <a:rPr lang="en-US" dirty="0" smtClean="0"/>
              <a:t>Rapping </a:t>
            </a:r>
            <a:r>
              <a:rPr lang="en-US" dirty="0"/>
              <a:t>is derived from the </a:t>
            </a:r>
            <a:r>
              <a:rPr lang="en-US" dirty="0" smtClean="0"/>
              <a:t>folk poets </a:t>
            </a:r>
            <a:r>
              <a:rPr lang="en-US" dirty="0"/>
              <a:t>of West Africa, and Jamaican-style toasting. </a:t>
            </a:r>
            <a:endParaRPr lang="en-US" dirty="0" smtClean="0"/>
          </a:p>
          <a:p>
            <a:endParaRPr lang="en-US" dirty="0"/>
          </a:p>
          <a:p>
            <a:r>
              <a:rPr lang="en-US" dirty="0" smtClean="0"/>
              <a:t>Rap </a:t>
            </a:r>
            <a:r>
              <a:rPr lang="en-US" dirty="0"/>
              <a:t>developed both inside and outside of hip hop culture, and began with the street parties thrown in the Bronx neighborhood of New York in the 1970s by Kool Herc and others</a:t>
            </a:r>
            <a:r>
              <a:rPr lang="en-US" dirty="0" smtClean="0"/>
              <a:t>.</a:t>
            </a:r>
          </a:p>
          <a:p>
            <a:endParaRPr lang="en-US" dirty="0"/>
          </a:p>
          <a:p>
            <a:r>
              <a:rPr lang="en-US" dirty="0" smtClean="0"/>
              <a:t>Rapping </a:t>
            </a:r>
            <a:r>
              <a:rPr lang="en-US" dirty="0"/>
              <a:t>(also known as emceeing</a:t>
            </a:r>
            <a:r>
              <a:rPr lang="en-US" dirty="0" smtClean="0"/>
              <a:t>, MCing, </a:t>
            </a:r>
            <a:r>
              <a:rPr lang="en-US" dirty="0"/>
              <a:t>spitting (bars)</a:t>
            </a:r>
            <a:r>
              <a:rPr lang="en-US" dirty="0" smtClean="0"/>
              <a:t>, </a:t>
            </a:r>
            <a:r>
              <a:rPr lang="en-US" dirty="0"/>
              <a:t>or just </a:t>
            </a:r>
            <a:r>
              <a:rPr lang="en-US" dirty="0" smtClean="0"/>
              <a:t>rhyming refers </a:t>
            </a:r>
            <a:r>
              <a:rPr lang="en-US" dirty="0"/>
              <a:t>to "spoken or chanted rhyming lyrics with a strong rhythmic </a:t>
            </a:r>
            <a:r>
              <a:rPr lang="en-US" dirty="0" smtClean="0"/>
              <a:t>accompaniment”.</a:t>
            </a:r>
          </a:p>
          <a:p>
            <a:endParaRPr lang="en-US" dirty="0"/>
          </a:p>
          <a:p>
            <a:r>
              <a:rPr lang="en-US" dirty="0" smtClean="0"/>
              <a:t>It </a:t>
            </a:r>
            <a:r>
              <a:rPr lang="en-US" dirty="0"/>
              <a:t>can be broken down into different components, such as “content”, “flow” (rhythm and rhyme), and “delivery”</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EMCEEING</a:t>
            </a:r>
            <a:endParaRPr lang="en-US" dirty="0"/>
          </a:p>
        </p:txBody>
      </p:sp>
    </p:spTree>
    <p:extLst>
      <p:ext uri="{BB962C8B-B14F-4D97-AF65-F5344CB8AC3E}">
        <p14:creationId xmlns:p14="http://schemas.microsoft.com/office/powerpoint/2010/main" val="268056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en-US" dirty="0"/>
              <a:t>Turntablism refers to the extended boundaries and techniques of normal DJing innovated by hip hop</a:t>
            </a:r>
            <a:r>
              <a:rPr lang="en-US" dirty="0" smtClean="0"/>
              <a:t>.</a:t>
            </a:r>
          </a:p>
          <a:p>
            <a:pPr marL="45720" indent="0">
              <a:buNone/>
            </a:pPr>
            <a:endParaRPr lang="en-US" dirty="0" smtClean="0"/>
          </a:p>
          <a:p>
            <a:r>
              <a:rPr lang="en-US" dirty="0"/>
              <a:t>Traditionally, a DJ will use two turntables </a:t>
            </a:r>
            <a:r>
              <a:rPr lang="en-US" dirty="0" smtClean="0"/>
              <a:t>simultaneously.</a:t>
            </a:r>
          </a:p>
          <a:p>
            <a:endParaRPr lang="en-US" dirty="0"/>
          </a:p>
          <a:p>
            <a:r>
              <a:rPr lang="en-US" dirty="0" smtClean="0"/>
              <a:t>These </a:t>
            </a:r>
            <a:r>
              <a:rPr lang="en-US" dirty="0"/>
              <a:t>are connected to a DJ mixer, an amplifier, speakers, and various other pieces of electronic music equipment. </a:t>
            </a:r>
            <a:endParaRPr lang="en-US" dirty="0" smtClean="0"/>
          </a:p>
          <a:p>
            <a:endParaRPr lang="en-US" dirty="0"/>
          </a:p>
          <a:p>
            <a:r>
              <a:rPr lang="en-US" dirty="0" smtClean="0"/>
              <a:t>The </a:t>
            </a:r>
            <a:r>
              <a:rPr lang="en-US" dirty="0"/>
              <a:t>DJ will then perform various tricks between the two albums currently in rotation using the above listed methods. </a:t>
            </a:r>
            <a:endParaRPr lang="en-US" dirty="0" smtClean="0"/>
          </a:p>
          <a:p>
            <a:endParaRPr lang="en-US" dirty="0"/>
          </a:p>
          <a:p>
            <a:r>
              <a:rPr lang="en-US" dirty="0" smtClean="0"/>
              <a:t>The </a:t>
            </a:r>
            <a:r>
              <a:rPr lang="en-US" dirty="0"/>
              <a:t>result is a unique sound created by the seemingly combined sound of two separate songs into one song. </a:t>
            </a:r>
            <a:r>
              <a:rPr lang="en-US" dirty="0" smtClean="0"/>
              <a:t> </a:t>
            </a:r>
            <a:endParaRPr lang="en-US" dirty="0"/>
          </a:p>
        </p:txBody>
      </p:sp>
      <p:sp>
        <p:nvSpPr>
          <p:cNvPr id="3" name="Title 2"/>
          <p:cNvSpPr>
            <a:spLocks noGrp="1"/>
          </p:cNvSpPr>
          <p:nvPr>
            <p:ph type="title"/>
          </p:nvPr>
        </p:nvSpPr>
        <p:spPr/>
        <p:txBody>
          <a:bodyPr/>
          <a:lstStyle/>
          <a:p>
            <a:r>
              <a:rPr lang="en-US" dirty="0" smtClean="0"/>
              <a:t>DJING</a:t>
            </a:r>
            <a:endParaRPr lang="en-US" dirty="0"/>
          </a:p>
        </p:txBody>
      </p:sp>
    </p:spTree>
    <p:extLst>
      <p:ext uri="{BB962C8B-B14F-4D97-AF65-F5344CB8AC3E}">
        <p14:creationId xmlns:p14="http://schemas.microsoft.com/office/powerpoint/2010/main" val="269509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dirty="0"/>
              <a:t>Breaking, also called B-boying or breakdancing, is a dynamic style of dance which developed as part of the hip hop culture. </a:t>
            </a:r>
            <a:endParaRPr lang="en-US" dirty="0" smtClean="0"/>
          </a:p>
          <a:p>
            <a:endParaRPr lang="en-US" dirty="0"/>
          </a:p>
          <a:p>
            <a:r>
              <a:rPr lang="en-US" dirty="0" smtClean="0"/>
              <a:t>Like </a:t>
            </a:r>
            <a:r>
              <a:rPr lang="en-US" dirty="0"/>
              <a:t>many aspects of hip hop culture, breakdance borrows heavily from many cultures, including 1930s-era street </a:t>
            </a:r>
            <a:r>
              <a:rPr lang="en-US" dirty="0" smtClean="0"/>
              <a:t>dancing.</a:t>
            </a:r>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BREAKING</a:t>
            </a:r>
            <a:endParaRPr lang="en-US" dirty="0"/>
          </a:p>
        </p:txBody>
      </p:sp>
      <p:pic>
        <p:nvPicPr>
          <p:cNvPr id="4" name="Picture 3"/>
          <p:cNvPicPr>
            <a:picLocks noChangeAspect="1"/>
          </p:cNvPicPr>
          <p:nvPr/>
        </p:nvPicPr>
        <p:blipFill>
          <a:blip r:embed="rId2"/>
          <a:stretch>
            <a:fillRect/>
          </a:stretch>
        </p:blipFill>
        <p:spPr>
          <a:xfrm>
            <a:off x="482600" y="3929379"/>
            <a:ext cx="2235200" cy="2197100"/>
          </a:xfrm>
          <a:prstGeom prst="rect">
            <a:avLst/>
          </a:prstGeom>
        </p:spPr>
      </p:pic>
      <p:pic>
        <p:nvPicPr>
          <p:cNvPr id="5" name="Picture 4"/>
          <p:cNvPicPr>
            <a:picLocks noChangeAspect="1"/>
          </p:cNvPicPr>
          <p:nvPr/>
        </p:nvPicPr>
        <p:blipFill>
          <a:blip r:embed="rId3"/>
          <a:stretch>
            <a:fillRect/>
          </a:stretch>
        </p:blipFill>
        <p:spPr>
          <a:xfrm>
            <a:off x="3124200" y="3733799"/>
            <a:ext cx="2032000" cy="2392679"/>
          </a:xfrm>
          <a:prstGeom prst="rect">
            <a:avLst/>
          </a:prstGeom>
        </p:spPr>
      </p:pic>
      <p:pic>
        <p:nvPicPr>
          <p:cNvPr id="6" name="Picture 5"/>
          <p:cNvPicPr>
            <a:picLocks noChangeAspect="1"/>
          </p:cNvPicPr>
          <p:nvPr/>
        </p:nvPicPr>
        <p:blipFill>
          <a:blip r:embed="rId4"/>
          <a:stretch>
            <a:fillRect/>
          </a:stretch>
        </p:blipFill>
        <p:spPr>
          <a:xfrm>
            <a:off x="5308600" y="3733799"/>
            <a:ext cx="3453660" cy="2392679"/>
          </a:xfrm>
          <a:prstGeom prst="rect">
            <a:avLst/>
          </a:prstGeom>
        </p:spPr>
      </p:pic>
    </p:spTree>
    <p:extLst>
      <p:ext uri="{BB962C8B-B14F-4D97-AF65-F5344CB8AC3E}">
        <p14:creationId xmlns:p14="http://schemas.microsoft.com/office/powerpoint/2010/main" val="1010808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4323</TotalTime>
  <Words>3123</Words>
  <Application>Microsoft Macintosh PowerPoint</Application>
  <PresentationFormat>On-screen Show (4:3)</PresentationFormat>
  <Paragraphs>245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Grid</vt:lpstr>
      <vt:lpstr> Week 10 MSIT HIP HOP  MUSIC GENRES BLAIR HUGHES</vt:lpstr>
      <vt:lpstr>What is hip hop?</vt:lpstr>
      <vt:lpstr>Origins of the word: Hip Hop</vt:lpstr>
      <vt:lpstr>HIP HOP ORIGINS</vt:lpstr>
      <vt:lpstr>Da BRONX, NYC</vt:lpstr>
      <vt:lpstr>Five PILLARS OF HIP HOP culture</vt:lpstr>
      <vt:lpstr>EMCEEING</vt:lpstr>
      <vt:lpstr>DJING</vt:lpstr>
      <vt:lpstr>BREAKING</vt:lpstr>
      <vt:lpstr>BEATBOXING</vt:lpstr>
      <vt:lpstr>Graffiti </vt:lpstr>
      <vt:lpstr>Graffiti </vt:lpstr>
      <vt:lpstr>PRODUCT PLACEMENT </vt:lpstr>
      <vt:lpstr>CENSORSHIP</vt:lpstr>
      <vt:lpstr>ARTIST SPOTLIGHT:  KOOL HERC</vt:lpstr>
      <vt:lpstr>Artist Spotlight:  afrika bambaataa </vt:lpstr>
      <vt:lpstr>ARTIST SPOTLIGHT:  GRANDMASTER FLASH</vt:lpstr>
      <vt:lpstr>Artist spotlight:   THE SUGARHILL GANG</vt:lpstr>
      <vt:lpstr>ARTIST SPOTLIGHT:  RUN DMC</vt:lpstr>
      <vt:lpstr>HIP HOP AND GANG CULTURE</vt:lpstr>
      <vt:lpstr>Gangsta rap</vt:lpstr>
      <vt:lpstr>Artist  Spotlight: N.W.A</vt:lpstr>
      <vt:lpstr>ARTIST SPOTLIGHT:  PUBLIC ENEMY</vt:lpstr>
      <vt:lpstr>ARTIST SPOTLIGHT:  DE LA SOUL</vt:lpstr>
      <vt:lpstr>ARTIST SPOTLIGHT:  BEASTIE BOYS</vt:lpstr>
      <vt:lpstr>ARTIST SPOTLIGHT:  SNOOP DOGG </vt:lpstr>
      <vt:lpstr>Artist Spotlight:  Eminem</vt:lpstr>
      <vt:lpstr>ARTIST SPOTLIGHT:  JURASSIC 5</vt:lpstr>
      <vt:lpstr>ARTIST SPOTLIGHT:  OUTKAST</vt:lpstr>
      <vt:lpstr>ARTIST SPOTLIGHT:  THE ROOTS</vt:lpstr>
      <vt:lpstr>ARTIST SPOTLIGHT:  JAY Z</vt:lpstr>
      <vt:lpstr>ARTIST SPOTLIGHT:  KANYE WEST</vt:lpstr>
      <vt:lpstr>ARTIST SPOTLIGHT:  DIZZIE RASCAL</vt:lpstr>
      <vt:lpstr>Australian hip hop</vt:lpstr>
      <vt:lpstr>ARTIST SPOTLIGHT:  BLISS N ESO</vt:lpstr>
      <vt:lpstr>ARTIST SPOTLIGHT:  HILLTOP HOODS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10 HIP HOP MSIT MUSIC GENRES BLAIR HUGHES</dc:title>
  <dc:creator>Test User</dc:creator>
  <cp:lastModifiedBy>Doris Hall</cp:lastModifiedBy>
  <cp:revision>27</cp:revision>
  <dcterms:created xsi:type="dcterms:W3CDTF">2012-04-08T05:18:44Z</dcterms:created>
  <dcterms:modified xsi:type="dcterms:W3CDTF">2017-04-17T16:34:43Z</dcterms:modified>
</cp:coreProperties>
</file>