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4"/>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591" autoAdjust="0"/>
  </p:normalViewPr>
  <p:slideViewPr>
    <p:cSldViewPr snapToGrid="0" snapToObjects="1">
      <p:cViewPr varScale="1">
        <p:scale>
          <a:sx n="105" d="100"/>
          <a:sy n="105" d="100"/>
        </p:scale>
        <p:origin x="17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624724"/>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11 A Nation on the Move: Westward Expansion, 1800–1860</a:t>
            </a:r>
          </a:p>
          <a:p>
            <a:pPr algn="ctr"/>
            <a:r>
              <a:rPr lang="en-US" sz="1600" cap="none" dirty="0">
                <a:solidFill>
                  <a:schemeClr val="tx1"/>
                </a:solidFill>
                <a:latin typeface="+mn-lt"/>
              </a:rPr>
              <a:t>PowerPoint Image Slideshow</a:t>
            </a:r>
          </a:p>
        </p:txBody>
      </p:sp>
      <p:sp>
        <p:nvSpPr>
          <p:cNvPr id="8" name="Title">
            <a:extLst>
              <a:ext uri="{FF2B5EF4-FFF2-40B4-BE49-F238E27FC236}">
                <a16:creationId xmlns:a16="http://schemas.microsoft.com/office/drawing/2014/main" id="{758441B2-6A1B-45F2-B496-04A054C1AD1E}"/>
              </a:ext>
            </a:extLst>
          </p:cNvPr>
          <p:cNvSpPr>
            <a:spLocks noGrp="1"/>
          </p:cNvSpPr>
          <p:nvPr>
            <p:ph type="title" idx="4294967295"/>
          </p:nvPr>
        </p:nvSpPr>
        <p:spPr>
          <a:xfrm>
            <a:off x="0" y="690284"/>
            <a:ext cx="9144000" cy="734641"/>
          </a:xfrm>
        </p:spPr>
        <p:txBody>
          <a:bodyPr>
            <a:normAutofit/>
          </a:bodyPr>
          <a:lstStyle/>
          <a:p>
            <a:pPr algn="ctr"/>
            <a:r>
              <a:rPr lang="en-US" sz="3600" dirty="0"/>
              <a:t>U.S.</a:t>
            </a:r>
            <a:r>
              <a:rPr lang="en-US" sz="3600" baseline="0" dirty="0"/>
              <a:t> History</a:t>
            </a:r>
            <a:endParaRPr lang="en-US" sz="3600" dirty="0"/>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CDE806E-D286-441D-8E46-07B3D7822A3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By the early 1830s, all the lands east of the Mississippi River had been settled and admitted to the Union as states. The land west of the river, though in this contemporary map united with the settled areas in the body of an eagle symbolizing the territorial ambitions of the United States, remained largely unsettled by white Americans. Texas (just southwest of the bird’s tail feathers) remained outside the U.S. border.</a:t>
            </a:r>
          </a:p>
        </p:txBody>
      </p:sp>
      <p:pic>
        <p:nvPicPr>
          <p:cNvPr id="9" name="Figure" descr="A historical map of the United States is drawn to show a massive eagle encompassing the whole of the nation."/>
          <p:cNvPicPr>
            <a:picLocks noGrp="1" noChangeAspect="1"/>
          </p:cNvPicPr>
          <p:nvPr>
            <p:ph type="pic" sz="quarter" idx="13"/>
          </p:nvPr>
        </p:nvPicPr>
        <p:blipFill>
          <a:blip r:embed="rId2"/>
          <a:stretch>
            <a:fillRect/>
          </a:stretch>
        </p:blipFill>
        <p:spPr>
          <a:xfrm>
            <a:off x="2279873" y="1122386"/>
            <a:ext cx="441756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B5363DC-C2FB-4426-B0D8-42C51E6EAB5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1833 map shows the extent of land grants made by Mexico to American settlers in Texas. Nearly all are in the eastern portion of the state, one factor that led to war with Mexico in 1846.</a:t>
            </a:r>
          </a:p>
        </p:txBody>
      </p:sp>
      <p:pic>
        <p:nvPicPr>
          <p:cNvPr id="9" name="Figure" descr="A historical map, entitled “Map of Coahuila and Texas in 1833,” indicates the borders of the various land grants Mexico made to American settlers."/>
          <p:cNvPicPr>
            <a:picLocks noGrp="1" noChangeAspect="1"/>
          </p:cNvPicPr>
          <p:nvPr>
            <p:ph type="pic" sz="quarter" idx="13"/>
          </p:nvPr>
        </p:nvPicPr>
        <p:blipFill>
          <a:blip r:embed="rId2"/>
          <a:stretch>
            <a:fillRect/>
          </a:stretch>
        </p:blipFill>
        <p:spPr>
          <a:xfrm>
            <a:off x="2213609" y="1122386"/>
            <a:ext cx="455009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9F501B6-11F5-4F23-B89D-F0AE69B81249}"/>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portrait of General Antonio Lopez de Santa Anna depicts the Mexican president and general in full military regalia.</a:t>
            </a:r>
          </a:p>
        </p:txBody>
      </p:sp>
      <p:pic>
        <p:nvPicPr>
          <p:cNvPr id="6" name="Figure" descr="A portrait of General Antonio Lopez de Santa Anna is shown."/>
          <p:cNvPicPr>
            <a:picLocks noGrp="1" noChangeAspect="1"/>
          </p:cNvPicPr>
          <p:nvPr>
            <p:ph type="pic" sz="quarter" idx="13"/>
          </p:nvPr>
        </p:nvPicPr>
        <p:blipFill>
          <a:blip r:embed="rId2"/>
          <a:stretch>
            <a:fillRect/>
          </a:stretch>
        </p:blipFill>
        <p:spPr>
          <a:xfrm>
            <a:off x="457200" y="1138482"/>
            <a:ext cx="4032249" cy="5195399"/>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11.11</a:t>
            </a:r>
          </a:p>
        </p:txBody>
      </p:sp>
    </p:spTree>
    <p:extLst>
      <p:ext uri="{BB962C8B-B14F-4D97-AF65-F5344CB8AC3E}">
        <p14:creationId xmlns:p14="http://schemas.microsoft.com/office/powerpoint/2010/main" val="328509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543AB92-CE6F-461E-ABF0-A05F146AC87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a:t>
            </a:r>
            <a:r>
              <a:rPr lang="en-US" sz="1600" i="1" dirty="0"/>
              <a:t>Fall of the Alamo, </a:t>
            </a:r>
            <a:r>
              <a:rPr lang="en-US" sz="1600" dirty="0"/>
              <a:t>painted by Theodore Gentilz fewer than ten years after this pivotal moment in the Texas Revolution, depicts the 1836 assault on the Alamo complex.</a:t>
            </a:r>
          </a:p>
        </p:txBody>
      </p:sp>
      <p:pic>
        <p:nvPicPr>
          <p:cNvPr id="9" name="Figure" descr="A painting depicts the 1836 assault on the Alamo complex. Lines of uniformed soldiers approach the fort from every direction. The defenders are few."/>
          <p:cNvPicPr>
            <a:picLocks noGrp="1" noChangeAspect="1"/>
          </p:cNvPicPr>
          <p:nvPr>
            <p:ph type="pic" sz="quarter" idx="13"/>
          </p:nvPr>
        </p:nvPicPr>
        <p:blipFill>
          <a:blip r:embed="rId2"/>
          <a:stretch>
            <a:fillRect/>
          </a:stretch>
        </p:blipFill>
        <p:spPr>
          <a:xfrm>
            <a:off x="1393355" y="1122386"/>
            <a:ext cx="619060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06417BC-31D9-409E-8033-CF5D6133B73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map of the Oregon territory during the period of joint occupation by the United States and Great Britain shows the area whose ownership was contested by the two powers.</a:t>
            </a:r>
          </a:p>
        </p:txBody>
      </p:sp>
      <p:pic>
        <p:nvPicPr>
          <p:cNvPr id="9" name="Figure" descr="A map of the Oregon territory during the period of joint occupation by the United States and Great Britain shows the area whose ownership was contested by the two powers. The uppermost region is labeled “Rupert’s Land (British),” which lies in between the “54° 40′- Extreme U.S. Claim” and “49°” lines. The central region, which lies in between the “49°” and “42° - Extreme British Claim” lines, contains Oregon Country. Beneath the “42° - Extreme British Claim” line lies Mexico."/>
          <p:cNvPicPr>
            <a:picLocks noGrp="1" noChangeAspect="1"/>
          </p:cNvPicPr>
          <p:nvPr>
            <p:ph type="pic" sz="quarter" idx="13"/>
          </p:nvPr>
        </p:nvPicPr>
        <p:blipFill>
          <a:blip r:embed="rId2"/>
          <a:stretch>
            <a:fillRect/>
          </a:stretch>
        </p:blipFill>
        <p:spPr>
          <a:xfrm>
            <a:off x="2878953" y="1122386"/>
            <a:ext cx="321940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77A5EFF-017F-464C-B564-24EFA95ADCE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1845, when Texas joined the United States, Mexico insisted the United States had a right only to the territory northeast of the Nueces River. The United States argued in turn that it should have title to all land between the Nueces and the Rio Grande as well.</a:t>
            </a:r>
          </a:p>
        </p:txBody>
      </p:sp>
      <p:pic>
        <p:nvPicPr>
          <p:cNvPr id="9" name="Figure" descr="A map titled “Texas Claims” indicates the borders of Mexico, Texas, the United States, and “Disputed Territory,” as well as the Rio Grande, the Arkansas River, and the Nueces River."/>
          <p:cNvPicPr>
            <a:picLocks noGrp="1" noChangeAspect="1"/>
          </p:cNvPicPr>
          <p:nvPr>
            <p:ph type="pic" sz="quarter" idx="13"/>
          </p:nvPr>
        </p:nvPicPr>
        <p:blipFill>
          <a:blip r:embed="rId2"/>
          <a:stretch>
            <a:fillRect/>
          </a:stretch>
        </p:blipFill>
        <p:spPr>
          <a:xfrm>
            <a:off x="2571482" y="1122386"/>
            <a:ext cx="383434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586BD3F-1ABF-4E7E-98E5-C020BD95293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Anti-Catholic sentiment played an important role in the Mexican-American War. The American public widely regarded Roman Catholics as cowardly and vice-ridden, like the clergy in this ca. 1846 lithograph who are shown fleeing the Mexican town of Matamoros accompanied by pretty women and baskets full of alcohol. (credit: Library of Congress)</a:t>
            </a:r>
          </a:p>
        </p:txBody>
      </p:sp>
      <p:pic>
        <p:nvPicPr>
          <p:cNvPr id="9" name="Figure" descr="A lithograph shows several members of the clergy fleeing the Mexican town of Matamoros on horseback. Each man has a young woman behind him; the horse in the foreground also carries a basket laden with bottles of alcohol. The caption reads “The Mexican Rulers. Migrating from Matamoros with their Treasures.”"/>
          <p:cNvPicPr>
            <a:picLocks noGrp="1" noChangeAspect="1"/>
          </p:cNvPicPr>
          <p:nvPr>
            <p:ph type="pic" sz="quarter" idx="13"/>
          </p:nvPr>
        </p:nvPicPr>
        <p:blipFill>
          <a:blip r:embed="rId2"/>
          <a:stretch>
            <a:fillRect/>
          </a:stretch>
        </p:blipFill>
        <p:spPr>
          <a:xfrm>
            <a:off x="2272701" y="1122386"/>
            <a:ext cx="443190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8CBF5FD-3655-4189-99B6-5D1C7CB581B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In </a:t>
            </a:r>
            <a:r>
              <a:rPr lang="en-US" sz="1600" i="1" dirty="0"/>
              <a:t>General Scott’s Entrance into Mexico </a:t>
            </a:r>
            <a:r>
              <a:rPr lang="en-US" sz="1600" dirty="0"/>
              <a:t>(1851), Carl Nebel depicts General Winfield Scott on a white horse entering Mexico City’s Plaza de la Constitución as anxious residents of the city watch. One woman peers furtively from behind the curtain of an upstairs window. On the left, a man bends down to pick up a paving stone to throw at the invaders.</a:t>
            </a:r>
          </a:p>
        </p:txBody>
      </p:sp>
      <p:pic>
        <p:nvPicPr>
          <p:cNvPr id="9" name="Figure" descr="A painting depicts General Winfield Scott on a white horse leading troops into Mexico City’s Plaza de la Constitución as anxious residents of the city look on. One woman peers furtively from behind the curtain of an upstairs window. On the left, a man bends down to pick up a paving stone to throw at the invaders."/>
          <p:cNvPicPr>
            <a:picLocks noGrp="1" noChangeAspect="1"/>
          </p:cNvPicPr>
          <p:nvPr>
            <p:ph type="pic" sz="quarter" idx="13"/>
          </p:nvPr>
        </p:nvPicPr>
        <p:blipFill>
          <a:blip r:embed="rId2"/>
          <a:stretch>
            <a:fillRect/>
          </a:stretch>
        </p:blipFill>
        <p:spPr>
          <a:xfrm>
            <a:off x="2135159" y="1122386"/>
            <a:ext cx="470699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CA49B69-C4DE-4CC1-8CF7-A8791D822643}"/>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Word about the discovery of gold in California in 1848 quickly spread and thousands soon made their way to the West Coast in search of quick riches.</a:t>
            </a:r>
          </a:p>
        </p:txBody>
      </p:sp>
      <p:pic>
        <p:nvPicPr>
          <p:cNvPr id="6" name="Figure" descr="A promotional poster reads “For California!/Direct/Extraordinary Inducements!!/Thirty-Five Days to Gold Regions!/The California Steam Navigation Co./Will dispatch their first vessel from New-York, the NEW and SPLENDID/Steam Ship!/Nicaragua/On Friday, March 23d, 1849/The Quickest, Safest, and Cheapest!!/Price of Passage Through Ninety Dollars!”"/>
          <p:cNvPicPr>
            <a:picLocks noGrp="1" noChangeAspect="1"/>
          </p:cNvPicPr>
          <p:nvPr>
            <p:ph type="pic" sz="quarter" idx="13"/>
          </p:nvPr>
        </p:nvPicPr>
        <p:blipFill>
          <a:blip r:embed="rId2"/>
          <a:stretch>
            <a:fillRect/>
          </a:stretch>
        </p:blipFill>
        <p:spPr>
          <a:xfrm>
            <a:off x="457200" y="1208271"/>
            <a:ext cx="4032250" cy="5055821"/>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11.17</a:t>
            </a:r>
          </a:p>
        </p:txBody>
      </p:sp>
    </p:spTree>
    <p:extLst>
      <p:ext uri="{BB962C8B-B14F-4D97-AF65-F5344CB8AC3E}">
        <p14:creationId xmlns:p14="http://schemas.microsoft.com/office/powerpoint/2010/main" val="328509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E0B6023-668F-441E-950A-EDD5928627C3}"/>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Currier &amp; Ives lithograph from 1849 imagines the extreme lengths that people might go to in order to be part of the California Gold Rush. In addition to the men with picks and shovels trying to reach the ship from the dock, airships and rocket are shown flying overhead. (credit: Library of Congress)</a:t>
            </a:r>
          </a:p>
        </p:txBody>
      </p:sp>
      <p:pic>
        <p:nvPicPr>
          <p:cNvPr id="9" name="Figure" descr="A lithograph captioned “The Way They Go to California” shows a dock teeming with men holding picks and shovels. Several reach out or jump from the dock in an attempt to catch a ship that is departing, exclaiming “Hold on there. I’ve paid my passage and I ain’t aboard”; “Bill, I’m afraid we can’t get aboard”; and “I’m bound to go anywhere.” A man on a rocket ship labeled “Rocket Line” flies overhead with his hat blowing off, exclaiming “My hair!! how the wind blows.” Other men fly overhead in an airship, from which one man parachutes holding a pick and shovel."/>
          <p:cNvPicPr>
            <a:picLocks noGrp="1" noChangeAspect="1"/>
          </p:cNvPicPr>
          <p:nvPr>
            <p:ph type="pic" sz="quarter" idx="13"/>
          </p:nvPr>
        </p:nvPicPr>
        <p:blipFill>
          <a:blip r:embed="rId2"/>
          <a:stretch>
            <a:fillRect/>
          </a:stretch>
        </p:blipFill>
        <p:spPr>
          <a:xfrm>
            <a:off x="1896010" y="1122386"/>
            <a:ext cx="518529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14D2B73-F596-4C1B-AA67-BE1B53DC5FE3}"/>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the first half of the nineteenth century, settlers began to move west of the Mississippi River in large numbers. In John Gast’s </a:t>
            </a:r>
            <a:r>
              <a:rPr lang="en-US" sz="1600" i="1" dirty="0"/>
              <a:t>American Progress </a:t>
            </a:r>
            <a:r>
              <a:rPr lang="en-US" sz="1600" dirty="0"/>
              <a:t>(ca. 1872), the figure of Columbia, representing the United States and the spirit of democracy, makes her way westward, literally bringing light to the darkness as she advances.</a:t>
            </a:r>
          </a:p>
        </p:txBody>
      </p:sp>
      <p:pic>
        <p:nvPicPr>
          <p:cNvPr id="9" name="Figure" descr="A painting shows a white woman in flowing white robes flying westward, high over the American frontier. Where she has been, the scenery is bright; where she has yet to go, it remains dim. She hangs telegraph wire with one hand and holds a book in the other. Beneath her, farmers and other pioneers travel on foot and by covered wagon; trains and ships are visible in the distance. To the extreme west of the image, Indians and buffalo flee, driven further and further by the onslaught."/>
          <p:cNvPicPr>
            <a:picLocks noGrp="1" noChangeAspect="1"/>
          </p:cNvPicPr>
          <p:nvPr>
            <p:ph type="pic" sz="quarter" idx="13"/>
          </p:nvPr>
        </p:nvPicPr>
        <p:blipFill>
          <a:blip r:embed="rId2"/>
          <a:stretch>
            <a:fillRect/>
          </a:stretch>
        </p:blipFill>
        <p:spPr>
          <a:xfrm>
            <a:off x="2176880" y="1122386"/>
            <a:ext cx="462355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780401F-D8CE-4101-BA62-BC1BDA98B31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dirty="0"/>
              <a:t>“Pacific Chivalry: Encouragement to Chinese Immigration,” which appeared in </a:t>
            </a:r>
            <a:r>
              <a:rPr lang="en-US" sz="1400" i="1" dirty="0"/>
              <a:t>Harper’s Weekly </a:t>
            </a:r>
            <a:r>
              <a:rPr lang="en-US" sz="1400" dirty="0"/>
              <a:t>in 1869, depicts a white man attacking a Chinese man with a whip as he holds him by the queue. Americans sometimes forcefully cut off the queues of Chinese immigrants. This could have serious consequences for the victim. Until 1911, all Chinese men were required by their nation’s law to wear the queue as a sign of loyalty. Miners returning to China without it could be put to death. (credit: Library of Congress)</a:t>
            </a:r>
          </a:p>
        </p:txBody>
      </p:sp>
      <p:pic>
        <p:nvPicPr>
          <p:cNvPr id="9" name="Figure" descr="An illustration captioned “Pacific Chivalry. Encouragement to Chinese Immigration” depicts a white man, whose hat is labeled “California,” preparing to whip a Chinese man; he holds the man by his queue as the man attempts to flee, his characteristic hat having fallen beside him. Beside the railroad tracks running past the pair, a sign reads “Courts of Justice Closed to Chinese. Extra Taxes to ‘Yellow Jack.’” The Pacific landscape is visible in the background."/>
          <p:cNvPicPr>
            <a:picLocks noGrp="1" noChangeAspect="1"/>
          </p:cNvPicPr>
          <p:nvPr>
            <p:ph type="pic" sz="quarter" idx="13"/>
          </p:nvPr>
        </p:nvPicPr>
        <p:blipFill>
          <a:blip r:embed="rId2"/>
          <a:stretch>
            <a:fillRect/>
          </a:stretch>
        </p:blipFill>
        <p:spPr>
          <a:xfrm>
            <a:off x="2085438" y="1122386"/>
            <a:ext cx="480643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1664465-2412-429C-A5E0-796A70BB7C5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daguerreotype shows the bustling port of San Francisco in January 1851, just a few months after San Francisco became part of the new U.S. state of California. (credit: Library of Congress)</a:t>
            </a:r>
          </a:p>
        </p:txBody>
      </p:sp>
      <p:pic>
        <p:nvPicPr>
          <p:cNvPr id="9" name="Figure" descr="A photograph shows an aerial view of the port of San Francisco. The streets are crowded with houses, and the water teems with ships."/>
          <p:cNvPicPr>
            <a:picLocks noGrp="1" noChangeAspect="1"/>
          </p:cNvPicPr>
          <p:nvPr>
            <p:ph type="pic" sz="quarter" idx="13"/>
          </p:nvPr>
        </p:nvPicPr>
        <p:blipFill>
          <a:blip r:embed="rId2"/>
          <a:stretch>
            <a:fillRect/>
          </a:stretch>
        </p:blipFill>
        <p:spPr>
          <a:xfrm>
            <a:off x="1893546" y="1122386"/>
            <a:ext cx="519021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11.20</a:t>
            </a:r>
          </a:p>
        </p:txBody>
      </p:sp>
    </p:spTree>
    <p:extLst>
      <p:ext uri="{BB962C8B-B14F-4D97-AF65-F5344CB8AC3E}">
        <p14:creationId xmlns:p14="http://schemas.microsoft.com/office/powerpoint/2010/main" val="103999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A494BD1-2D69-4D27-B1F1-F0B07F31AF9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This political cartoon depicts Martin Van Buren and his son John, both Barnburners, forcing the slavery issue within the Democratic Party by “smoking out” fellow Democrat Lewis Cass on the roof. Their support of the Wilmot Proviso and the new Free-Soil Party is demonstrated by John’s declaration, “That’s you Dad! more ‘Free-Soil.’ We'll rat ‘em out yet. Long life to Davy Wilmot.” (credit: Library of Congress)</a:t>
            </a:r>
          </a:p>
        </p:txBody>
      </p:sp>
      <p:pic>
        <p:nvPicPr>
          <p:cNvPr id="9" name="Figure" descr="A cartoon depicts Martin Van Buren and his son John setting fire to a barn, from which smoke billows. Lewis Cass crouches on the roof, preparing to leap. John exclaims “That’s you Dad! more ‘Free Soil.’ We'll rat ‘em out yet. Long life to Davy Wilmot.”"/>
          <p:cNvPicPr>
            <a:picLocks noGrp="1" noChangeAspect="1"/>
          </p:cNvPicPr>
          <p:nvPr>
            <p:ph type="pic" sz="quarter" idx="13"/>
          </p:nvPr>
        </p:nvPicPr>
        <p:blipFill>
          <a:blip r:embed="rId2"/>
          <a:stretch>
            <a:fillRect/>
          </a:stretch>
        </p:blipFill>
        <p:spPr>
          <a:xfrm>
            <a:off x="2033570" y="1122386"/>
            <a:ext cx="491017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11.21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B82C550-CFCF-4276-99D6-D7B1FA8E798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803, Thomas Jefferson brokers the Louisiana Purchase. In 1805, Lewis and Clark’s expedition reaches the Pacific Ocean; a map tracing Lewis and Clark’s path is shown. In 1819, the U.S. acquires Florida under the Adams-Onís Treaty; a portrait of John Quincy Adams is shown. In 1820, the Missouri Compromise divides the Louisiana Purchase into “slave” and “free” states; the first page of a letter from Thomas Jefferson defending his position on the Missouri Compromise is shown. In 1845, the United States annexes Texas. In 1846, the U.S. declares war on Mexico, and Great Britain cedes Oregon territory to the United States; the seal of the Oregon territory is shown. In 1848, the Mexican Cession adds vast new territory to the United States; a map of Mexico in 1847 is shown. In 1849, the California Gold Rush begins; a promotional poster beckoning Americans to book their passage via steamship is shown. In 1850, Henry Clay brokers the Compromise of 1850."/>
          <p:cNvPicPr>
            <a:picLocks noGrp="1" noChangeAspect="1"/>
          </p:cNvPicPr>
          <p:nvPr>
            <p:ph type="pic" sz="quarter" idx="13"/>
          </p:nvPr>
        </p:nvPicPr>
        <p:blipFill>
          <a:blip r:embed="rId2"/>
          <a:stretch>
            <a:fillRect/>
          </a:stretch>
        </p:blipFill>
        <p:spPr>
          <a:xfrm>
            <a:off x="1159320" y="1122386"/>
            <a:ext cx="665867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C2C6002-171E-48F7-A644-2FE3CAE148FC}"/>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Charles Willson Peale, celebrated portraitist of the American Revolution, painted both William Clark (a) and Meriwether Lewis (b) in 1810 and 1807, respectively, after they returned from their expedition west.</a:t>
            </a:r>
          </a:p>
        </p:txBody>
      </p:sp>
      <p:pic>
        <p:nvPicPr>
          <p:cNvPr id="9" name="Figure" descr="Two paintings depict William Clark (a) and Meriwether Lewis (b)."/>
          <p:cNvPicPr>
            <a:picLocks noGrp="1" noChangeAspect="1"/>
          </p:cNvPicPr>
          <p:nvPr>
            <p:ph type="pic" sz="quarter" idx="13"/>
          </p:nvPr>
        </p:nvPicPr>
        <p:blipFill>
          <a:blip r:embed="rId2"/>
          <a:stretch>
            <a:fillRect/>
          </a:stretch>
        </p:blipFill>
        <p:spPr>
          <a:xfrm>
            <a:off x="1835540" y="1122386"/>
            <a:ext cx="530623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BB8E5E6-837D-4EEC-A419-07F6E006049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In this idealized image, Sacagawea leads Lewis and Clark through the Montana wilderness. In reality, she was still a teenager at the time and served as interpreter; she did not actually guide the party, although legend says she did. Kidnapped as a child, she would not likely have retained detailed memories about the place where she grew up.</a:t>
            </a:r>
          </a:p>
        </p:txBody>
      </p:sp>
      <p:pic>
        <p:nvPicPr>
          <p:cNvPr id="6" name="Figure" descr="A painting depicts Sacagawea leading Lewis and Clark through the Montana wilderness. She points authoritatively ahead while Lewis and Clark look on."/>
          <p:cNvPicPr>
            <a:picLocks noGrp="1" noChangeAspect="1"/>
          </p:cNvPicPr>
          <p:nvPr>
            <p:ph type="pic" sz="quarter" idx="13"/>
          </p:nvPr>
        </p:nvPicPr>
        <p:blipFill>
          <a:blip r:embed="rId2"/>
          <a:stretch>
            <a:fillRect/>
          </a:stretch>
        </p:blipFill>
        <p:spPr>
          <a:xfrm>
            <a:off x="457200" y="1456409"/>
            <a:ext cx="4032250" cy="4559544"/>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11.4</a:t>
            </a:r>
          </a:p>
        </p:txBody>
      </p:sp>
    </p:spTree>
    <p:extLst>
      <p:ext uri="{BB962C8B-B14F-4D97-AF65-F5344CB8AC3E}">
        <p14:creationId xmlns:p14="http://schemas.microsoft.com/office/powerpoint/2010/main" val="328509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40EF708-1A1D-4799-988D-96D1B992CCB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This 1814 map of Lewis and Clark’s path across North America from the Missouri River to the Pacific Ocean was based on maps and notes made by William Clark. Although most of the West still remained unknown, the expedition added greatly to knowledge of what lay west of the Mississippi. Most important, it allowed the United States to solidify its claim to the immense territory.</a:t>
            </a:r>
          </a:p>
        </p:txBody>
      </p:sp>
      <p:pic>
        <p:nvPicPr>
          <p:cNvPr id="10" name="Figure" descr="A historical map shows Lewis and Clark’s path across North America from the Missouri River to the Pacific Ocean, including detours up river tributaries."/>
          <p:cNvPicPr>
            <a:picLocks noGrp="1" noChangeAspect="1"/>
          </p:cNvPicPr>
          <p:nvPr>
            <p:ph type="pic" sz="quarter" idx="13"/>
          </p:nvPr>
        </p:nvPicPr>
        <p:blipFill>
          <a:blip r:embed="rId2"/>
          <a:stretch>
            <a:fillRect/>
          </a:stretch>
        </p:blipFill>
        <p:spPr>
          <a:xfrm>
            <a:off x="457199" y="1128903"/>
            <a:ext cx="8062913" cy="3487037"/>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3B36B51-C7F9-4D1E-8053-DA17E714EA6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n illustration titled “Modifications of the Beaver Hat” shows eight styles of beaver hat. The hats are labeled “‘Continental’ Cocked Hat (1776)”; “‘Navy’ Cocked Hat (1800)”; “Army (1837)”; “Clerical (Eighteenth Century)”; “(The Wellington) (1812)”; “(The Paris Beau) (1815)”; “(The D’Orsay) (1820)”; and “(The Regent) (1825).” The label “Civil” appears between “The Wellington” and “The Paris Beau.”"/>
          <p:cNvPicPr>
            <a:picLocks noGrp="1" noChangeAspect="1"/>
          </p:cNvPicPr>
          <p:nvPr>
            <p:ph type="pic" sz="quarter" idx="13"/>
          </p:nvPr>
        </p:nvPicPr>
        <p:blipFill>
          <a:blip r:embed="rId2"/>
          <a:stretch>
            <a:fillRect/>
          </a:stretch>
        </p:blipFill>
        <p:spPr>
          <a:xfrm>
            <a:off x="4796512" y="1108075"/>
            <a:ext cx="3416538"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illustration from </a:t>
            </a:r>
            <a:r>
              <a:rPr lang="en-US" sz="1600" i="1" dirty="0">
                <a:solidFill>
                  <a:schemeClr val="tx1"/>
                </a:solidFill>
              </a:rPr>
              <a:t>Castrologia, Or, The History and Traditions of the Canadian Beaver </a:t>
            </a:r>
            <a:r>
              <a:rPr lang="en-US" sz="1600" dirty="0">
                <a:solidFill>
                  <a:schemeClr val="tx1"/>
                </a:solidFill>
              </a:rPr>
              <a:t>shows a variety of beaver hat styles. Beaver pelts were also used to trim women’s bonnets. </a:t>
            </a:r>
          </a:p>
          <a:p>
            <a:r>
              <a:rPr lang="en-US" sz="1600" dirty="0">
                <a:solidFill>
                  <a:schemeClr val="tx1"/>
                </a:solidFill>
              </a:rPr>
              <a:t>Are there any contemporary fashions or fads that likewise promise to alter the natural world?</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11.6</a:t>
            </a:r>
          </a:p>
        </p:txBody>
      </p:sp>
    </p:spTree>
    <p:extLst>
      <p:ext uri="{BB962C8B-B14F-4D97-AF65-F5344CB8AC3E}">
        <p14:creationId xmlns:p14="http://schemas.microsoft.com/office/powerpoint/2010/main" val="179368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F740E19-6F6E-4752-88EC-010ABEA6219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red line indicates the border between U.S. and Spanish territory established by the Adams-Onís Treaty of 1819.</a:t>
            </a:r>
          </a:p>
        </p:txBody>
      </p:sp>
      <p:pic>
        <p:nvPicPr>
          <p:cNvPr id="9" name="Figure" descr="A map shows the results of the Adams-Onís Treaty of 1819. Colors indicate “United States”; “U.S. Territory”; “Jointly occupied by U.S. and Great Britain”; “Spanish Territory”; and “Area ceded by Spain.” A “New Boundary Line” indicates the border between U.S. and Spanish territory established by the treaty."/>
          <p:cNvPicPr>
            <a:picLocks noGrp="1" noChangeAspect="1"/>
          </p:cNvPicPr>
          <p:nvPr>
            <p:ph type="pic" sz="quarter" idx="13"/>
          </p:nvPr>
        </p:nvPicPr>
        <p:blipFill>
          <a:blip r:embed="rId2"/>
          <a:stretch>
            <a:fillRect/>
          </a:stretch>
        </p:blipFill>
        <p:spPr>
          <a:xfrm>
            <a:off x="2639024" y="1122386"/>
            <a:ext cx="369926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AFFA597-86DF-4B66-82FE-6A90BC790AE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Missouri Compromise resulted in the District of Maine, which had originally been settled in 1607 by the Plymouth Company and was a part of Massachusetts, being admitted to the Union as a free state and Missouri being admitted as a slave state.</a:t>
            </a:r>
          </a:p>
        </p:txBody>
      </p:sp>
      <p:pic>
        <p:nvPicPr>
          <p:cNvPr id="9" name="Figure" descr="A map of the Missouri Compromise indicates free states, slave states, new states, and the Missouri Compromise line."/>
          <p:cNvPicPr>
            <a:picLocks noGrp="1" noChangeAspect="1"/>
          </p:cNvPicPr>
          <p:nvPr>
            <p:ph type="pic" sz="quarter" idx="13"/>
          </p:nvPr>
        </p:nvPicPr>
        <p:blipFill>
          <a:blip r:embed="rId2"/>
          <a:stretch>
            <a:fillRect/>
          </a:stretch>
        </p:blipFill>
        <p:spPr>
          <a:xfrm>
            <a:off x="2206000" y="1122386"/>
            <a:ext cx="456531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11.8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284</TotalTime>
  <Words>2302</Words>
  <Application>Microsoft Office PowerPoint</Application>
  <PresentationFormat>On-screen Show (4:3)</PresentationFormat>
  <Paragraphs>66</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Essential</vt:lpstr>
      <vt:lpstr>U.S. History</vt:lpstr>
      <vt:lpstr>Figure 11.1</vt:lpstr>
      <vt:lpstr>Figure 11.2</vt:lpstr>
      <vt:lpstr>Figure 11.3</vt:lpstr>
      <vt:lpstr>Figure 11.4</vt:lpstr>
      <vt:lpstr>Figure 11.5</vt:lpstr>
      <vt:lpstr>Figure 11.6</vt:lpstr>
      <vt:lpstr>Figure 11.7</vt:lpstr>
      <vt:lpstr>Figure 11.8</vt:lpstr>
      <vt:lpstr>Figure 11.9</vt:lpstr>
      <vt:lpstr>Figure 11.10</vt:lpstr>
      <vt:lpstr>Figure 11.11</vt:lpstr>
      <vt:lpstr>Figure 11.12</vt:lpstr>
      <vt:lpstr>Figure 11.13</vt:lpstr>
      <vt:lpstr>Figure 11.14</vt:lpstr>
      <vt:lpstr>Figure 11.15</vt:lpstr>
      <vt:lpstr>Figure 11.16</vt:lpstr>
      <vt:lpstr>Figure 11.17</vt:lpstr>
      <vt:lpstr>Figure 11.18</vt:lpstr>
      <vt:lpstr>Figure 11.19</vt:lpstr>
      <vt:lpstr>Figure 11.20</vt:lpstr>
      <vt:lpstr>Figure 11.21</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11 - A Nation on the Move: Westward Expansion, 1800–1860</dc:title>
  <dc:creator>Spuddy McSpare</dc:creator>
  <cp:lastModifiedBy>Conversion_08</cp:lastModifiedBy>
  <cp:revision>60</cp:revision>
  <dcterms:created xsi:type="dcterms:W3CDTF">2012-06-04T02:13:36Z</dcterms:created>
  <dcterms:modified xsi:type="dcterms:W3CDTF">2017-09-10T21:18:32Z</dcterms:modified>
</cp:coreProperties>
</file>