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15" r:id="rId1"/>
  </p:sldMasterIdLst>
  <p:notesMasterIdLst>
    <p:notesMasterId r:id="rId24"/>
  </p:notesMasterIdLst>
  <p:handoutMasterIdLst>
    <p:handoutMasterId r:id="rId25"/>
  </p:handoutMasterIdLst>
  <p:sldIdLst>
    <p:sldId id="387" r:id="rId2"/>
    <p:sldId id="389" r:id="rId3"/>
    <p:sldId id="390" r:id="rId4"/>
    <p:sldId id="391" r:id="rId5"/>
    <p:sldId id="392" r:id="rId6"/>
    <p:sldId id="393" r:id="rId7"/>
    <p:sldId id="394" r:id="rId8"/>
    <p:sldId id="395" r:id="rId9"/>
    <p:sldId id="396" r:id="rId10"/>
    <p:sldId id="397" r:id="rId11"/>
    <p:sldId id="398" r:id="rId12"/>
    <p:sldId id="399" r:id="rId13"/>
    <p:sldId id="400" r:id="rId14"/>
    <p:sldId id="401" r:id="rId15"/>
    <p:sldId id="402" r:id="rId16"/>
    <p:sldId id="403" r:id="rId17"/>
    <p:sldId id="404" r:id="rId18"/>
    <p:sldId id="405" r:id="rId19"/>
    <p:sldId id="406" r:id="rId20"/>
    <p:sldId id="407" r:id="rId21"/>
    <p:sldId id="408" r:id="rId22"/>
    <p:sldId id="409" r:id="rId23"/>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charset="0"/>
        <a:ea typeface="ＭＳ Ｐゴシック" charset="-128"/>
        <a:cs typeface="+mn-cs"/>
      </a:defRPr>
    </a:lvl1pPr>
    <a:lvl2pPr marL="457200" algn="l" defTabSz="457200" rtl="0" eaLnBrk="0" fontAlgn="base" hangingPunct="0">
      <a:spcBef>
        <a:spcPct val="0"/>
      </a:spcBef>
      <a:spcAft>
        <a:spcPct val="0"/>
      </a:spcAft>
      <a:defRPr kern="1200">
        <a:solidFill>
          <a:schemeClr val="tx1"/>
        </a:solidFill>
        <a:latin typeface="Calibri" charset="0"/>
        <a:ea typeface="ＭＳ Ｐゴシック" charset="-128"/>
        <a:cs typeface="+mn-cs"/>
      </a:defRPr>
    </a:lvl2pPr>
    <a:lvl3pPr marL="914400" algn="l" defTabSz="457200" rtl="0" eaLnBrk="0" fontAlgn="base" hangingPunct="0">
      <a:spcBef>
        <a:spcPct val="0"/>
      </a:spcBef>
      <a:spcAft>
        <a:spcPct val="0"/>
      </a:spcAft>
      <a:defRPr kern="1200">
        <a:solidFill>
          <a:schemeClr val="tx1"/>
        </a:solidFill>
        <a:latin typeface="Calibri" charset="0"/>
        <a:ea typeface="ＭＳ Ｐゴシック" charset="-128"/>
        <a:cs typeface="+mn-cs"/>
      </a:defRPr>
    </a:lvl3pPr>
    <a:lvl4pPr marL="1371600" algn="l" defTabSz="457200" rtl="0" eaLnBrk="0" fontAlgn="base" hangingPunct="0">
      <a:spcBef>
        <a:spcPct val="0"/>
      </a:spcBef>
      <a:spcAft>
        <a:spcPct val="0"/>
      </a:spcAft>
      <a:defRPr kern="1200">
        <a:solidFill>
          <a:schemeClr val="tx1"/>
        </a:solidFill>
        <a:latin typeface="Calibri" charset="0"/>
        <a:ea typeface="ＭＳ Ｐゴシック" charset="-128"/>
        <a:cs typeface="+mn-cs"/>
      </a:defRPr>
    </a:lvl4pPr>
    <a:lvl5pPr marL="1828800" algn="l" defTabSz="457200" rtl="0" eaLnBrk="0" fontAlgn="base" hangingPunct="0">
      <a:spcBef>
        <a:spcPct val="0"/>
      </a:spcBef>
      <a:spcAft>
        <a:spcPct val="0"/>
      </a:spcAft>
      <a:defRPr kern="1200">
        <a:solidFill>
          <a:schemeClr val="tx1"/>
        </a:solidFill>
        <a:latin typeface="Calibri" charset="0"/>
        <a:ea typeface="ＭＳ Ｐゴシック" charset="-128"/>
        <a:cs typeface="+mn-cs"/>
      </a:defRPr>
    </a:lvl5pPr>
    <a:lvl6pPr marL="2286000" algn="l" defTabSz="914400" rtl="0" eaLnBrk="1" latinLnBrk="0" hangingPunct="1">
      <a:defRPr kern="1200">
        <a:solidFill>
          <a:schemeClr val="tx1"/>
        </a:solidFill>
        <a:latin typeface="Calibri" charset="0"/>
        <a:ea typeface="ＭＳ Ｐゴシック" charset="-128"/>
        <a:cs typeface="+mn-cs"/>
      </a:defRPr>
    </a:lvl6pPr>
    <a:lvl7pPr marL="2743200" algn="l" defTabSz="914400" rtl="0" eaLnBrk="1" latinLnBrk="0" hangingPunct="1">
      <a:defRPr kern="1200">
        <a:solidFill>
          <a:schemeClr val="tx1"/>
        </a:solidFill>
        <a:latin typeface="Calibri" charset="0"/>
        <a:ea typeface="ＭＳ Ｐゴシック" charset="-128"/>
        <a:cs typeface="+mn-cs"/>
      </a:defRPr>
    </a:lvl7pPr>
    <a:lvl8pPr marL="3200400" algn="l" defTabSz="914400" rtl="0" eaLnBrk="1" latinLnBrk="0" hangingPunct="1">
      <a:defRPr kern="1200">
        <a:solidFill>
          <a:schemeClr val="tx1"/>
        </a:solidFill>
        <a:latin typeface="Calibri" charset="0"/>
        <a:ea typeface="ＭＳ Ｐゴシック" charset="-128"/>
        <a:cs typeface="+mn-cs"/>
      </a:defRPr>
    </a:lvl8pPr>
    <a:lvl9pPr marL="3657600" algn="l" defTabSz="914400" rtl="0" eaLnBrk="1" latinLnBrk="0" hangingPunct="1">
      <a:defRPr kern="1200">
        <a:solidFill>
          <a:schemeClr val="tx1"/>
        </a:solidFill>
        <a:latin typeface="Calibri" charset="0"/>
        <a:ea typeface="ＭＳ Ｐゴシック" charset="-128"/>
        <a:cs typeface="+mn-cs"/>
      </a:defRPr>
    </a:lvl9pPr>
  </p:defaultTextStyle>
  <p:extLst>
    <p:ext uri="{EFAFB233-063F-42B5-8137-9DF3F51BA10A}">
      <p15:sldGuideLst xmlns:p15="http://schemas.microsoft.com/office/powerpoint/2012/main">
        <p15:guide id="1" orient="horz" pos="1104" userDrawn="1">
          <p15:clr>
            <a:srgbClr val="A4A3A4"/>
          </p15:clr>
        </p15:guide>
        <p15:guide id="2" pos="4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13" autoAdjust="0"/>
    <p:restoredTop sz="94614"/>
  </p:normalViewPr>
  <p:slideViewPr>
    <p:cSldViewPr snapToObjects="1">
      <p:cViewPr varScale="1">
        <p:scale>
          <a:sx n="98" d="100"/>
          <a:sy n="98" d="100"/>
        </p:scale>
        <p:origin x="1038" y="96"/>
      </p:cViewPr>
      <p:guideLst>
        <p:guide orient="horz" pos="1104"/>
        <p:guide pos="46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fld id="{33DC6183-7414-414F-9E03-372B7125CBA8}" type="datetimeFigureOut">
              <a:rPr lang="en-US" altLang="en-US"/>
              <a:pPr/>
              <a:t>5/26/2022</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AC34A504-7FC4-AA40-953B-213CF68D90C6}" type="slidenum">
              <a:rPr lang="en-US" altLang="en-US"/>
              <a:pPr/>
              <a:t>‹#›</a:t>
            </a:fld>
            <a:endParaRPr lang="en-US" altLang="en-US"/>
          </a:p>
        </p:txBody>
      </p:sp>
    </p:spTree>
    <p:extLst>
      <p:ext uri="{BB962C8B-B14F-4D97-AF65-F5344CB8AC3E}">
        <p14:creationId xmlns:p14="http://schemas.microsoft.com/office/powerpoint/2010/main" val="20034773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fld id="{E90C4BE7-7E82-684D-AAE2-F7238D2FA5B6}" type="datetimeFigureOut">
              <a:rPr lang="en-US" altLang="en-US"/>
              <a:pPr/>
              <a:t>5/26/2022</a:t>
            </a:fld>
            <a:endParaRPr lang="en-US"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24DB9486-2C70-9E45-98E3-4BB2B3EC885F}" type="slidenum">
              <a:rPr lang="en-US" altLang="en-US"/>
              <a:pPr/>
              <a:t>‹#›</a:t>
            </a:fld>
            <a:endParaRPr lang="en-US" altLang="en-US"/>
          </a:p>
        </p:txBody>
      </p:sp>
    </p:spTree>
    <p:extLst>
      <p:ext uri="{BB962C8B-B14F-4D97-AF65-F5344CB8AC3E}">
        <p14:creationId xmlns:p14="http://schemas.microsoft.com/office/powerpoint/2010/main" val="395240"/>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2c67c0eb58_0_12: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Google Shape;75;g2c67c0eb58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76" name="Google Shape;76;g2c67c0eb58_0_12: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a:t>
            </a:fld>
            <a:endParaRPr/>
          </a:p>
        </p:txBody>
      </p:sp>
    </p:spTree>
    <p:extLst>
      <p:ext uri="{BB962C8B-B14F-4D97-AF65-F5344CB8AC3E}">
        <p14:creationId xmlns:p14="http://schemas.microsoft.com/office/powerpoint/2010/main" val="20755976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10</a:t>
            </a:fld>
            <a:endParaRPr/>
          </a:p>
        </p:txBody>
      </p:sp>
    </p:spTree>
    <p:extLst>
      <p:ext uri="{BB962C8B-B14F-4D97-AF65-F5344CB8AC3E}">
        <p14:creationId xmlns:p14="http://schemas.microsoft.com/office/powerpoint/2010/main" val="26192936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11</a:t>
            </a:fld>
            <a:endParaRPr/>
          </a:p>
        </p:txBody>
      </p:sp>
    </p:spTree>
    <p:extLst>
      <p:ext uri="{BB962C8B-B14F-4D97-AF65-F5344CB8AC3E}">
        <p14:creationId xmlns:p14="http://schemas.microsoft.com/office/powerpoint/2010/main" val="21874449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12</a:t>
            </a:fld>
            <a:endParaRPr/>
          </a:p>
        </p:txBody>
      </p:sp>
    </p:spTree>
    <p:extLst>
      <p:ext uri="{BB962C8B-B14F-4D97-AF65-F5344CB8AC3E}">
        <p14:creationId xmlns:p14="http://schemas.microsoft.com/office/powerpoint/2010/main" val="29656397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13</a:t>
            </a:fld>
            <a:endParaRPr/>
          </a:p>
        </p:txBody>
      </p:sp>
    </p:spTree>
    <p:extLst>
      <p:ext uri="{BB962C8B-B14F-4D97-AF65-F5344CB8AC3E}">
        <p14:creationId xmlns:p14="http://schemas.microsoft.com/office/powerpoint/2010/main" val="38541426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14</a:t>
            </a:fld>
            <a:endParaRPr/>
          </a:p>
        </p:txBody>
      </p:sp>
    </p:spTree>
    <p:extLst>
      <p:ext uri="{BB962C8B-B14F-4D97-AF65-F5344CB8AC3E}">
        <p14:creationId xmlns:p14="http://schemas.microsoft.com/office/powerpoint/2010/main" val="27887067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15</a:t>
            </a:fld>
            <a:endParaRPr/>
          </a:p>
        </p:txBody>
      </p:sp>
    </p:spTree>
    <p:extLst>
      <p:ext uri="{BB962C8B-B14F-4D97-AF65-F5344CB8AC3E}">
        <p14:creationId xmlns:p14="http://schemas.microsoft.com/office/powerpoint/2010/main" val="13994512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16</a:t>
            </a:fld>
            <a:endParaRPr/>
          </a:p>
        </p:txBody>
      </p:sp>
    </p:spTree>
    <p:extLst>
      <p:ext uri="{BB962C8B-B14F-4D97-AF65-F5344CB8AC3E}">
        <p14:creationId xmlns:p14="http://schemas.microsoft.com/office/powerpoint/2010/main" val="25056711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17</a:t>
            </a:fld>
            <a:endParaRPr/>
          </a:p>
        </p:txBody>
      </p:sp>
    </p:spTree>
    <p:extLst>
      <p:ext uri="{BB962C8B-B14F-4D97-AF65-F5344CB8AC3E}">
        <p14:creationId xmlns:p14="http://schemas.microsoft.com/office/powerpoint/2010/main" val="15891947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18</a:t>
            </a:fld>
            <a:endParaRPr/>
          </a:p>
        </p:txBody>
      </p:sp>
    </p:spTree>
    <p:extLst>
      <p:ext uri="{BB962C8B-B14F-4D97-AF65-F5344CB8AC3E}">
        <p14:creationId xmlns:p14="http://schemas.microsoft.com/office/powerpoint/2010/main" val="41439436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19</a:t>
            </a:fld>
            <a:endParaRPr/>
          </a:p>
        </p:txBody>
      </p:sp>
    </p:spTree>
    <p:extLst>
      <p:ext uri="{BB962C8B-B14F-4D97-AF65-F5344CB8AC3E}">
        <p14:creationId xmlns:p14="http://schemas.microsoft.com/office/powerpoint/2010/main" val="5764487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2</a:t>
            </a:fld>
            <a:endParaRPr/>
          </a:p>
        </p:txBody>
      </p:sp>
    </p:spTree>
    <p:extLst>
      <p:ext uri="{BB962C8B-B14F-4D97-AF65-F5344CB8AC3E}">
        <p14:creationId xmlns:p14="http://schemas.microsoft.com/office/powerpoint/2010/main" val="26962214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20</a:t>
            </a:fld>
            <a:endParaRPr/>
          </a:p>
        </p:txBody>
      </p:sp>
    </p:spTree>
    <p:extLst>
      <p:ext uri="{BB962C8B-B14F-4D97-AF65-F5344CB8AC3E}">
        <p14:creationId xmlns:p14="http://schemas.microsoft.com/office/powerpoint/2010/main" val="14314148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21</a:t>
            </a:fld>
            <a:endParaRPr/>
          </a:p>
        </p:txBody>
      </p:sp>
    </p:spTree>
    <p:extLst>
      <p:ext uri="{BB962C8B-B14F-4D97-AF65-F5344CB8AC3E}">
        <p14:creationId xmlns:p14="http://schemas.microsoft.com/office/powerpoint/2010/main" val="7662767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2c67c0eb58_0_12: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Google Shape;75;g2c67c0eb58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76" name="Google Shape;76;g2c67c0eb58_0_12: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22</a:t>
            </a:fld>
            <a:endParaRPr/>
          </a:p>
        </p:txBody>
      </p:sp>
    </p:spTree>
    <p:extLst>
      <p:ext uri="{BB962C8B-B14F-4D97-AF65-F5344CB8AC3E}">
        <p14:creationId xmlns:p14="http://schemas.microsoft.com/office/powerpoint/2010/main" val="3112532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3</a:t>
            </a:fld>
            <a:endParaRPr/>
          </a:p>
        </p:txBody>
      </p:sp>
    </p:spTree>
    <p:extLst>
      <p:ext uri="{BB962C8B-B14F-4D97-AF65-F5344CB8AC3E}">
        <p14:creationId xmlns:p14="http://schemas.microsoft.com/office/powerpoint/2010/main" val="20972178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4</a:t>
            </a:fld>
            <a:endParaRPr/>
          </a:p>
        </p:txBody>
      </p:sp>
    </p:spTree>
    <p:extLst>
      <p:ext uri="{BB962C8B-B14F-4D97-AF65-F5344CB8AC3E}">
        <p14:creationId xmlns:p14="http://schemas.microsoft.com/office/powerpoint/2010/main" val="24864292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5</a:t>
            </a:fld>
            <a:endParaRPr/>
          </a:p>
        </p:txBody>
      </p:sp>
    </p:spTree>
    <p:extLst>
      <p:ext uri="{BB962C8B-B14F-4D97-AF65-F5344CB8AC3E}">
        <p14:creationId xmlns:p14="http://schemas.microsoft.com/office/powerpoint/2010/main" val="26012295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6</a:t>
            </a:fld>
            <a:endParaRPr/>
          </a:p>
        </p:txBody>
      </p:sp>
    </p:spTree>
    <p:extLst>
      <p:ext uri="{BB962C8B-B14F-4D97-AF65-F5344CB8AC3E}">
        <p14:creationId xmlns:p14="http://schemas.microsoft.com/office/powerpoint/2010/main" val="9247260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7</a:t>
            </a:fld>
            <a:endParaRPr/>
          </a:p>
        </p:txBody>
      </p:sp>
    </p:spTree>
    <p:extLst>
      <p:ext uri="{BB962C8B-B14F-4D97-AF65-F5344CB8AC3E}">
        <p14:creationId xmlns:p14="http://schemas.microsoft.com/office/powerpoint/2010/main" val="38360181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8</a:t>
            </a:fld>
            <a:endParaRPr/>
          </a:p>
        </p:txBody>
      </p:sp>
    </p:spTree>
    <p:extLst>
      <p:ext uri="{BB962C8B-B14F-4D97-AF65-F5344CB8AC3E}">
        <p14:creationId xmlns:p14="http://schemas.microsoft.com/office/powerpoint/2010/main" val="34227373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9</a:t>
            </a:fld>
            <a:endParaRPr/>
          </a:p>
        </p:txBody>
      </p:sp>
    </p:spTree>
    <p:extLst>
      <p:ext uri="{BB962C8B-B14F-4D97-AF65-F5344CB8AC3E}">
        <p14:creationId xmlns:p14="http://schemas.microsoft.com/office/powerpoint/2010/main" val="36243508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1"/>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E4D45D9-8B9D-544B-BC88-344F513C347C}" type="slidenum">
              <a:rPr lang="en-US" altLang="en-US"/>
              <a:pPr/>
              <a:t>‹#›</a:t>
            </a:fld>
            <a:endParaRPr lang="en-US" altLang="en-US"/>
          </a:p>
        </p:txBody>
      </p:sp>
    </p:spTree>
    <p:extLst>
      <p:ext uri="{BB962C8B-B14F-4D97-AF65-F5344CB8AC3E}">
        <p14:creationId xmlns:p14="http://schemas.microsoft.com/office/powerpoint/2010/main" val="1963041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BFBEBAC-F332-7541-B2C0-4CCD943FC43F}" type="slidenum">
              <a:rPr lang="en-US" altLang="en-US"/>
              <a:pPr/>
              <a:t>‹#›</a:t>
            </a:fld>
            <a:endParaRPr lang="en-US" altLang="en-US"/>
          </a:p>
        </p:txBody>
      </p:sp>
    </p:spTree>
    <p:extLst>
      <p:ext uri="{BB962C8B-B14F-4D97-AF65-F5344CB8AC3E}">
        <p14:creationId xmlns:p14="http://schemas.microsoft.com/office/powerpoint/2010/main" val="1512717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4"/>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4"/>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B6A0CC6E-8B3C-CB46-93CF-419EEAFA9D14}" type="slidenum">
              <a:rPr lang="en-US" altLang="en-US"/>
              <a:pPr/>
              <a:t>‹#›</a:t>
            </a:fld>
            <a:endParaRPr lang="en-US" altLang="en-US"/>
          </a:p>
        </p:txBody>
      </p:sp>
    </p:spTree>
    <p:extLst>
      <p:ext uri="{BB962C8B-B14F-4D97-AF65-F5344CB8AC3E}">
        <p14:creationId xmlns:p14="http://schemas.microsoft.com/office/powerpoint/2010/main" val="1773020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Brand Purple Content Slide">
  <p:cSld name="1_Brand Purple Content Slide">
    <p:bg>
      <p:bgPr>
        <a:solidFill>
          <a:schemeClr val="lt1"/>
        </a:solidFill>
        <a:effectLst/>
      </p:bgPr>
    </p:bg>
    <p:spTree>
      <p:nvGrpSpPr>
        <p:cNvPr id="1" name="Shape 18"/>
        <p:cNvGrpSpPr/>
        <p:nvPr/>
      </p:nvGrpSpPr>
      <p:grpSpPr>
        <a:xfrm>
          <a:off x="0" y="0"/>
          <a:ext cx="0" cy="0"/>
          <a:chOff x="0" y="0"/>
          <a:chExt cx="0" cy="0"/>
        </a:xfrm>
      </p:grpSpPr>
      <p:sp>
        <p:nvSpPr>
          <p:cNvPr id="19" name="Google Shape;19;p4"/>
          <p:cNvSpPr/>
          <p:nvPr/>
        </p:nvSpPr>
        <p:spPr>
          <a:xfrm>
            <a:off x="0" y="6146850"/>
            <a:ext cx="9144000" cy="711300"/>
          </a:xfrm>
          <a:prstGeom prst="rect">
            <a:avLst/>
          </a:prstGeom>
          <a:solidFill>
            <a:srgbClr val="70208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20" name="Google Shape;20;p4" descr="Intellus Learning Open Courses Logo" title="Intellus Learning Open Courses"/>
          <p:cNvPicPr preferRelativeResize="0"/>
          <p:nvPr/>
        </p:nvPicPr>
        <p:blipFill>
          <a:blip r:embed="rId2">
            <a:alphaModFix/>
          </a:blip>
          <a:stretch>
            <a:fillRect/>
          </a:stretch>
        </p:blipFill>
        <p:spPr>
          <a:xfrm>
            <a:off x="174175" y="6146800"/>
            <a:ext cx="2133601" cy="711200"/>
          </a:xfrm>
          <a:prstGeom prst="rect">
            <a:avLst/>
          </a:prstGeom>
          <a:noFill/>
          <a:ln>
            <a:noFill/>
          </a:ln>
        </p:spPr>
      </p:pic>
      <p:sp>
        <p:nvSpPr>
          <p:cNvPr id="21" name="Google Shape;21;p4"/>
          <p:cNvSpPr txBox="1">
            <a:spLocks noGrp="1"/>
          </p:cNvSpPr>
          <p:nvPr>
            <p:ph type="sldNum" idx="12"/>
          </p:nvPr>
        </p:nvSpPr>
        <p:spPr>
          <a:xfrm>
            <a:off x="6930825" y="6206977"/>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600" b="0" i="0" u="none" strike="noStrike" cap="none">
                <a:solidFill>
                  <a:schemeClr val="lt1"/>
                </a:solidFill>
                <a:latin typeface="Quicksand"/>
                <a:ea typeface="Quicksand"/>
                <a:cs typeface="Quicksand"/>
                <a:sym typeface="Quicksand"/>
              </a:defRPr>
            </a:lvl1pPr>
            <a:lvl2pPr marL="0" marR="0" lvl="1" indent="0" algn="r" rtl="0">
              <a:spcBef>
                <a:spcPts val="0"/>
              </a:spcBef>
              <a:buNone/>
              <a:defRPr sz="1600" b="0" i="0" u="none" strike="noStrike" cap="none">
                <a:solidFill>
                  <a:schemeClr val="lt1"/>
                </a:solidFill>
                <a:latin typeface="Quicksand"/>
                <a:ea typeface="Quicksand"/>
                <a:cs typeface="Quicksand"/>
                <a:sym typeface="Quicksand"/>
              </a:defRPr>
            </a:lvl2pPr>
            <a:lvl3pPr marL="0" marR="0" lvl="2" indent="0" algn="r" rtl="0">
              <a:spcBef>
                <a:spcPts val="0"/>
              </a:spcBef>
              <a:buNone/>
              <a:defRPr sz="1600" b="0" i="0" u="none" strike="noStrike" cap="none">
                <a:solidFill>
                  <a:schemeClr val="lt1"/>
                </a:solidFill>
                <a:latin typeface="Quicksand"/>
                <a:ea typeface="Quicksand"/>
                <a:cs typeface="Quicksand"/>
                <a:sym typeface="Quicksand"/>
              </a:defRPr>
            </a:lvl3pPr>
            <a:lvl4pPr marL="0" marR="0" lvl="3" indent="0" algn="r" rtl="0">
              <a:spcBef>
                <a:spcPts val="0"/>
              </a:spcBef>
              <a:buNone/>
              <a:defRPr sz="1600" b="0" i="0" u="none" strike="noStrike" cap="none">
                <a:solidFill>
                  <a:schemeClr val="lt1"/>
                </a:solidFill>
                <a:latin typeface="Quicksand"/>
                <a:ea typeface="Quicksand"/>
                <a:cs typeface="Quicksand"/>
                <a:sym typeface="Quicksand"/>
              </a:defRPr>
            </a:lvl4pPr>
            <a:lvl5pPr marL="0" marR="0" lvl="4" indent="0" algn="r" rtl="0">
              <a:spcBef>
                <a:spcPts val="0"/>
              </a:spcBef>
              <a:buNone/>
              <a:defRPr sz="1600" b="0" i="0" u="none" strike="noStrike" cap="none">
                <a:solidFill>
                  <a:schemeClr val="lt1"/>
                </a:solidFill>
                <a:latin typeface="Quicksand"/>
                <a:ea typeface="Quicksand"/>
                <a:cs typeface="Quicksand"/>
                <a:sym typeface="Quicksand"/>
              </a:defRPr>
            </a:lvl5pPr>
            <a:lvl6pPr marL="0" marR="0" lvl="5" indent="0" algn="r" rtl="0">
              <a:spcBef>
                <a:spcPts val="0"/>
              </a:spcBef>
              <a:buNone/>
              <a:defRPr sz="1600" b="0" i="0" u="none" strike="noStrike" cap="none">
                <a:solidFill>
                  <a:schemeClr val="lt1"/>
                </a:solidFill>
                <a:latin typeface="Quicksand"/>
                <a:ea typeface="Quicksand"/>
                <a:cs typeface="Quicksand"/>
                <a:sym typeface="Quicksand"/>
              </a:defRPr>
            </a:lvl6pPr>
            <a:lvl7pPr marL="0" marR="0" lvl="6" indent="0" algn="r" rtl="0">
              <a:spcBef>
                <a:spcPts val="0"/>
              </a:spcBef>
              <a:buNone/>
              <a:defRPr sz="1600" b="0" i="0" u="none" strike="noStrike" cap="none">
                <a:solidFill>
                  <a:schemeClr val="lt1"/>
                </a:solidFill>
                <a:latin typeface="Quicksand"/>
                <a:ea typeface="Quicksand"/>
                <a:cs typeface="Quicksand"/>
                <a:sym typeface="Quicksand"/>
              </a:defRPr>
            </a:lvl7pPr>
            <a:lvl8pPr marL="0" marR="0" lvl="7" indent="0" algn="r" rtl="0">
              <a:spcBef>
                <a:spcPts val="0"/>
              </a:spcBef>
              <a:buNone/>
              <a:defRPr sz="1600" b="0" i="0" u="none" strike="noStrike" cap="none">
                <a:solidFill>
                  <a:schemeClr val="lt1"/>
                </a:solidFill>
                <a:latin typeface="Quicksand"/>
                <a:ea typeface="Quicksand"/>
                <a:cs typeface="Quicksand"/>
                <a:sym typeface="Quicksand"/>
              </a:defRPr>
            </a:lvl8pPr>
            <a:lvl9pPr marL="0" marR="0" lvl="8" indent="0" algn="r" rtl="0">
              <a:spcBef>
                <a:spcPts val="0"/>
              </a:spcBef>
              <a:buNone/>
              <a:defRPr sz="1600" b="0" i="0" u="none" strike="noStrike" cap="none">
                <a:solidFill>
                  <a:schemeClr val="lt1"/>
                </a:solidFill>
                <a:latin typeface="Quicksand"/>
                <a:ea typeface="Quicksand"/>
                <a:cs typeface="Quicksand"/>
                <a:sym typeface="Quicksand"/>
              </a:defRPr>
            </a:lvl9pPr>
          </a:lstStyle>
          <a:p>
            <a:pPr marL="0" lvl="0" indent="0">
              <a:spcBef>
                <a:spcPts val="0"/>
              </a:spcBef>
              <a:spcAft>
                <a:spcPts val="0"/>
              </a:spcAft>
              <a:buNone/>
            </a:pPr>
            <a:fld id="{00000000-1234-1234-1234-123412341234}" type="slidenum">
              <a:rPr lang="en-US"/>
              <a:t>‹#›</a:t>
            </a:fld>
            <a:endParaRPr/>
          </a:p>
        </p:txBody>
      </p:sp>
      <p:pic>
        <p:nvPicPr>
          <p:cNvPr id="22" name="Google Shape;22;p4" descr="Creative Commons Attribution 4.0 International License" title="CC-BY"/>
          <p:cNvPicPr preferRelativeResize="0"/>
          <p:nvPr/>
        </p:nvPicPr>
        <p:blipFill>
          <a:blip r:embed="rId3">
            <a:alphaModFix/>
          </a:blip>
          <a:stretch>
            <a:fillRect/>
          </a:stretch>
        </p:blipFill>
        <p:spPr>
          <a:xfrm>
            <a:off x="8083350" y="6620164"/>
            <a:ext cx="977125" cy="182975"/>
          </a:xfrm>
          <a:prstGeom prst="rect">
            <a:avLst/>
          </a:prstGeom>
          <a:noFill/>
          <a:ln>
            <a:noFill/>
          </a:ln>
        </p:spPr>
      </p:pic>
    </p:spTree>
    <p:extLst>
      <p:ext uri="{BB962C8B-B14F-4D97-AF65-F5344CB8AC3E}">
        <p14:creationId xmlns:p14="http://schemas.microsoft.com/office/powerpoint/2010/main" val="5936029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matchingName="Light Purple Content Slide">
  <p:cSld name="1_Light Purple Content Slide">
    <p:bg>
      <p:bgPr>
        <a:solidFill>
          <a:schemeClr val="lt1"/>
        </a:solidFill>
        <a:effectLst/>
      </p:bgPr>
    </p:bg>
    <p:spTree>
      <p:nvGrpSpPr>
        <p:cNvPr id="1" name="Shape 28"/>
        <p:cNvGrpSpPr/>
        <p:nvPr/>
      </p:nvGrpSpPr>
      <p:grpSpPr>
        <a:xfrm>
          <a:off x="0" y="0"/>
          <a:ext cx="0" cy="0"/>
          <a:chOff x="0" y="0"/>
          <a:chExt cx="0" cy="0"/>
        </a:xfrm>
      </p:grpSpPr>
      <p:sp>
        <p:nvSpPr>
          <p:cNvPr id="29" name="Google Shape;29;p6"/>
          <p:cNvSpPr/>
          <p:nvPr/>
        </p:nvSpPr>
        <p:spPr>
          <a:xfrm>
            <a:off x="0" y="6146850"/>
            <a:ext cx="9144000" cy="711300"/>
          </a:xfrm>
          <a:prstGeom prst="rect">
            <a:avLst/>
          </a:prstGeom>
          <a:solidFill>
            <a:srgbClr val="96005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30" name="Google Shape;30;p6" descr="Intellus Learning Open Courses Logo" title="Intellus Learning Open Courses"/>
          <p:cNvPicPr preferRelativeResize="0"/>
          <p:nvPr/>
        </p:nvPicPr>
        <p:blipFill>
          <a:blip r:embed="rId2">
            <a:alphaModFix/>
          </a:blip>
          <a:stretch>
            <a:fillRect/>
          </a:stretch>
        </p:blipFill>
        <p:spPr>
          <a:xfrm>
            <a:off x="174175" y="6146800"/>
            <a:ext cx="2133601" cy="711200"/>
          </a:xfrm>
          <a:prstGeom prst="rect">
            <a:avLst/>
          </a:prstGeom>
          <a:noFill/>
          <a:ln>
            <a:noFill/>
          </a:ln>
        </p:spPr>
      </p:pic>
      <p:sp>
        <p:nvSpPr>
          <p:cNvPr id="31" name="Google Shape;31;p6"/>
          <p:cNvSpPr txBox="1">
            <a:spLocks noGrp="1"/>
          </p:cNvSpPr>
          <p:nvPr>
            <p:ph type="sldNum" idx="12"/>
          </p:nvPr>
        </p:nvSpPr>
        <p:spPr>
          <a:xfrm>
            <a:off x="6930825" y="6206977"/>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600" b="0" i="0" u="none" strike="noStrike" cap="none">
                <a:solidFill>
                  <a:schemeClr val="lt1"/>
                </a:solidFill>
                <a:latin typeface="Quicksand"/>
                <a:ea typeface="Quicksand"/>
                <a:cs typeface="Quicksand"/>
                <a:sym typeface="Quicksand"/>
              </a:defRPr>
            </a:lvl1pPr>
            <a:lvl2pPr marL="0" marR="0" lvl="1" indent="0" algn="r" rtl="0">
              <a:spcBef>
                <a:spcPts val="0"/>
              </a:spcBef>
              <a:buNone/>
              <a:defRPr sz="1600" b="0" i="0" u="none" strike="noStrike" cap="none">
                <a:solidFill>
                  <a:schemeClr val="lt1"/>
                </a:solidFill>
                <a:latin typeface="Quicksand"/>
                <a:ea typeface="Quicksand"/>
                <a:cs typeface="Quicksand"/>
                <a:sym typeface="Quicksand"/>
              </a:defRPr>
            </a:lvl2pPr>
            <a:lvl3pPr marL="0" marR="0" lvl="2" indent="0" algn="r" rtl="0">
              <a:spcBef>
                <a:spcPts val="0"/>
              </a:spcBef>
              <a:buNone/>
              <a:defRPr sz="1600" b="0" i="0" u="none" strike="noStrike" cap="none">
                <a:solidFill>
                  <a:schemeClr val="lt1"/>
                </a:solidFill>
                <a:latin typeface="Quicksand"/>
                <a:ea typeface="Quicksand"/>
                <a:cs typeface="Quicksand"/>
                <a:sym typeface="Quicksand"/>
              </a:defRPr>
            </a:lvl3pPr>
            <a:lvl4pPr marL="0" marR="0" lvl="3" indent="0" algn="r" rtl="0">
              <a:spcBef>
                <a:spcPts val="0"/>
              </a:spcBef>
              <a:buNone/>
              <a:defRPr sz="1600" b="0" i="0" u="none" strike="noStrike" cap="none">
                <a:solidFill>
                  <a:schemeClr val="lt1"/>
                </a:solidFill>
                <a:latin typeface="Quicksand"/>
                <a:ea typeface="Quicksand"/>
                <a:cs typeface="Quicksand"/>
                <a:sym typeface="Quicksand"/>
              </a:defRPr>
            </a:lvl4pPr>
            <a:lvl5pPr marL="0" marR="0" lvl="4" indent="0" algn="r" rtl="0">
              <a:spcBef>
                <a:spcPts val="0"/>
              </a:spcBef>
              <a:buNone/>
              <a:defRPr sz="1600" b="0" i="0" u="none" strike="noStrike" cap="none">
                <a:solidFill>
                  <a:schemeClr val="lt1"/>
                </a:solidFill>
                <a:latin typeface="Quicksand"/>
                <a:ea typeface="Quicksand"/>
                <a:cs typeface="Quicksand"/>
                <a:sym typeface="Quicksand"/>
              </a:defRPr>
            </a:lvl5pPr>
            <a:lvl6pPr marL="0" marR="0" lvl="5" indent="0" algn="r" rtl="0">
              <a:spcBef>
                <a:spcPts val="0"/>
              </a:spcBef>
              <a:buNone/>
              <a:defRPr sz="1600" b="0" i="0" u="none" strike="noStrike" cap="none">
                <a:solidFill>
                  <a:schemeClr val="lt1"/>
                </a:solidFill>
                <a:latin typeface="Quicksand"/>
                <a:ea typeface="Quicksand"/>
                <a:cs typeface="Quicksand"/>
                <a:sym typeface="Quicksand"/>
              </a:defRPr>
            </a:lvl6pPr>
            <a:lvl7pPr marL="0" marR="0" lvl="6" indent="0" algn="r" rtl="0">
              <a:spcBef>
                <a:spcPts val="0"/>
              </a:spcBef>
              <a:buNone/>
              <a:defRPr sz="1600" b="0" i="0" u="none" strike="noStrike" cap="none">
                <a:solidFill>
                  <a:schemeClr val="lt1"/>
                </a:solidFill>
                <a:latin typeface="Quicksand"/>
                <a:ea typeface="Quicksand"/>
                <a:cs typeface="Quicksand"/>
                <a:sym typeface="Quicksand"/>
              </a:defRPr>
            </a:lvl7pPr>
            <a:lvl8pPr marL="0" marR="0" lvl="7" indent="0" algn="r" rtl="0">
              <a:spcBef>
                <a:spcPts val="0"/>
              </a:spcBef>
              <a:buNone/>
              <a:defRPr sz="1600" b="0" i="0" u="none" strike="noStrike" cap="none">
                <a:solidFill>
                  <a:schemeClr val="lt1"/>
                </a:solidFill>
                <a:latin typeface="Quicksand"/>
                <a:ea typeface="Quicksand"/>
                <a:cs typeface="Quicksand"/>
                <a:sym typeface="Quicksand"/>
              </a:defRPr>
            </a:lvl8pPr>
            <a:lvl9pPr marL="0" marR="0" lvl="8" indent="0" algn="r" rtl="0">
              <a:spcBef>
                <a:spcPts val="0"/>
              </a:spcBef>
              <a:buNone/>
              <a:defRPr sz="1600" b="0" i="0" u="none" strike="noStrike" cap="none">
                <a:solidFill>
                  <a:schemeClr val="lt1"/>
                </a:solidFill>
                <a:latin typeface="Quicksand"/>
                <a:ea typeface="Quicksand"/>
                <a:cs typeface="Quicksand"/>
                <a:sym typeface="Quicksand"/>
              </a:defRPr>
            </a:lvl9pPr>
          </a:lstStyle>
          <a:p>
            <a:pPr marL="0" lvl="0" indent="0">
              <a:spcBef>
                <a:spcPts val="0"/>
              </a:spcBef>
              <a:spcAft>
                <a:spcPts val="0"/>
              </a:spcAft>
              <a:buNone/>
            </a:pPr>
            <a:fld id="{00000000-1234-1234-1234-123412341234}" type="slidenum">
              <a:rPr lang="en-US"/>
              <a:t>‹#›</a:t>
            </a:fld>
            <a:endParaRPr/>
          </a:p>
        </p:txBody>
      </p:sp>
      <p:pic>
        <p:nvPicPr>
          <p:cNvPr id="32" name="Google Shape;32;p6" descr="Creative Commons Attribution 4.0 International License" title="CC-BY"/>
          <p:cNvPicPr preferRelativeResize="0"/>
          <p:nvPr/>
        </p:nvPicPr>
        <p:blipFill>
          <a:blip r:embed="rId3">
            <a:alphaModFix/>
          </a:blip>
          <a:stretch>
            <a:fillRect/>
          </a:stretch>
        </p:blipFill>
        <p:spPr>
          <a:xfrm>
            <a:off x="8083350" y="6620164"/>
            <a:ext cx="977125" cy="182975"/>
          </a:xfrm>
          <a:prstGeom prst="rect">
            <a:avLst/>
          </a:prstGeom>
          <a:noFill/>
          <a:ln>
            <a:noFill/>
          </a:ln>
        </p:spPr>
      </p:pic>
    </p:spTree>
    <p:extLst>
      <p:ext uri="{BB962C8B-B14F-4D97-AF65-F5344CB8AC3E}">
        <p14:creationId xmlns:p14="http://schemas.microsoft.com/office/powerpoint/2010/main" val="1217634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3FAF754-40F3-6B40-BB8D-397E9718E2A2}" type="slidenum">
              <a:rPr lang="en-US" altLang="en-US"/>
              <a:pPr/>
              <a:t>‹#›</a:t>
            </a:fld>
            <a:endParaRPr lang="en-US" altLang="en-US"/>
          </a:p>
        </p:txBody>
      </p:sp>
    </p:spTree>
    <p:extLst>
      <p:ext uri="{BB962C8B-B14F-4D97-AF65-F5344CB8AC3E}">
        <p14:creationId xmlns:p14="http://schemas.microsoft.com/office/powerpoint/2010/main" val="1053759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6"/>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46194C2-324D-4440-9CFF-4A3E412E0CF0}" type="slidenum">
              <a:rPr lang="en-US" altLang="en-US"/>
              <a:pPr/>
              <a:t>‹#›</a:t>
            </a:fld>
            <a:endParaRPr lang="en-US" altLang="en-US"/>
          </a:p>
        </p:txBody>
      </p:sp>
    </p:spTree>
    <p:extLst>
      <p:ext uri="{BB962C8B-B14F-4D97-AF65-F5344CB8AC3E}">
        <p14:creationId xmlns:p14="http://schemas.microsoft.com/office/powerpoint/2010/main" val="239321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6"/>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6"/>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745550E6-CA3D-DA4C-94D4-09831D675413}" type="slidenum">
              <a:rPr lang="en-US" altLang="en-US"/>
              <a:pPr/>
              <a:t>‹#›</a:t>
            </a:fld>
            <a:endParaRPr lang="en-US" altLang="en-US"/>
          </a:p>
        </p:txBody>
      </p:sp>
    </p:spTree>
    <p:extLst>
      <p:ext uri="{BB962C8B-B14F-4D97-AF65-F5344CB8AC3E}">
        <p14:creationId xmlns:p14="http://schemas.microsoft.com/office/powerpoint/2010/main" val="43361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8"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8"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D9E3096-1796-5B40-B4FD-EDDF26B0D609}" type="slidenum">
              <a:rPr lang="en-US" altLang="en-US"/>
              <a:pPr/>
              <a:t>‹#›</a:t>
            </a:fld>
            <a:endParaRPr lang="en-US" altLang="en-US"/>
          </a:p>
        </p:txBody>
      </p:sp>
    </p:spTree>
    <p:extLst>
      <p:ext uri="{BB962C8B-B14F-4D97-AF65-F5344CB8AC3E}">
        <p14:creationId xmlns:p14="http://schemas.microsoft.com/office/powerpoint/2010/main" val="775471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28363048-8FCA-D441-ADB6-3E5D0CF412F6}" type="slidenum">
              <a:rPr lang="en-US" altLang="en-US"/>
              <a:pPr/>
              <a:t>‹#›</a:t>
            </a:fld>
            <a:endParaRPr lang="en-US" altLang="en-US"/>
          </a:p>
        </p:txBody>
      </p:sp>
    </p:spTree>
    <p:extLst>
      <p:ext uri="{BB962C8B-B14F-4D97-AF65-F5344CB8AC3E}">
        <p14:creationId xmlns:p14="http://schemas.microsoft.com/office/powerpoint/2010/main" val="272507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AD54C62B-2D16-3649-B16E-6033ABDC11AD}" type="slidenum">
              <a:rPr lang="en-US" altLang="en-US"/>
              <a:pPr/>
              <a:t>‹#›</a:t>
            </a:fld>
            <a:endParaRPr lang="en-US" altLang="en-US"/>
          </a:p>
        </p:txBody>
      </p:sp>
    </p:spTree>
    <p:extLst>
      <p:ext uri="{BB962C8B-B14F-4D97-AF65-F5344CB8AC3E}">
        <p14:creationId xmlns:p14="http://schemas.microsoft.com/office/powerpoint/2010/main" val="1596433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56"/>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C1DD7E55-B2E8-8348-AC9D-2EDB35237B7B}" type="slidenum">
              <a:rPr lang="en-US" altLang="en-US"/>
              <a:pPr/>
              <a:t>‹#›</a:t>
            </a:fld>
            <a:endParaRPr lang="en-US" altLang="en-US"/>
          </a:p>
        </p:txBody>
      </p:sp>
    </p:spTree>
    <p:extLst>
      <p:ext uri="{BB962C8B-B14F-4D97-AF65-F5344CB8AC3E}">
        <p14:creationId xmlns:p14="http://schemas.microsoft.com/office/powerpoint/2010/main" val="603367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700029FF-8893-B149-878C-20485EEC3BD1}" type="slidenum">
              <a:rPr lang="en-US" altLang="en-US"/>
              <a:pPr/>
              <a:t>‹#›</a:t>
            </a:fld>
            <a:endParaRPr lang="en-US" altLang="en-US"/>
          </a:p>
        </p:txBody>
      </p:sp>
    </p:spTree>
    <p:extLst>
      <p:ext uri="{BB962C8B-B14F-4D97-AF65-F5344CB8AC3E}">
        <p14:creationId xmlns:p14="http://schemas.microsoft.com/office/powerpoint/2010/main" val="379320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1"/>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ea typeface="+mn-ea"/>
                <a:cs typeface="+mn-cs"/>
              </a:defRPr>
            </a:lvl1pPr>
          </a:lstStyle>
          <a:p>
            <a:pPr>
              <a:defRPr/>
            </a:pPr>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9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a:solidFill>
                  <a:srgbClr val="898989"/>
                </a:solidFill>
              </a:defRPr>
            </a:lvl1pPr>
          </a:lstStyle>
          <a:p>
            <a:fld id="{1263D85D-6796-414C-8110-C902D48B7FF5}"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180" r:id="rId1"/>
    <p:sldLayoutId id="2147484181" r:id="rId2"/>
    <p:sldLayoutId id="2147484182" r:id="rId3"/>
    <p:sldLayoutId id="2147484183" r:id="rId4"/>
    <p:sldLayoutId id="2147484184" r:id="rId5"/>
    <p:sldLayoutId id="2147484185" r:id="rId6"/>
    <p:sldLayoutId id="2147484186" r:id="rId7"/>
    <p:sldLayoutId id="2147484187" r:id="rId8"/>
    <p:sldLayoutId id="2147484188" r:id="rId9"/>
    <p:sldLayoutId id="2147484189" r:id="rId10"/>
    <p:sldLayoutId id="2147484190" r:id="rId11"/>
    <p:sldLayoutId id="2147484194" r:id="rId12"/>
    <p:sldLayoutId id="2147484195" r:id="rId13"/>
  </p:sldLayoutIdLst>
  <p:hf hdr="0" ftr="0" dt="0"/>
  <p:txStyles>
    <p:title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p:titleStyle>
    <p:bodyStyle>
      <a:lvl1pPr marL="257175" indent="-257175" algn="l" defTabSz="3429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ＭＳ Ｐゴシック" charset="0"/>
        </a:defRPr>
      </a:lvl1pPr>
      <a:lvl2pPr marL="557213" indent="-214313" algn="l" defTabSz="342900" rtl="0" eaLnBrk="0" fontAlgn="base" hangingPunct="0">
        <a:spcBef>
          <a:spcPct val="20000"/>
        </a:spcBef>
        <a:spcAft>
          <a:spcPct val="0"/>
        </a:spcAft>
        <a:buFont typeface="Arial" charset="0"/>
        <a:buChar char="–"/>
        <a:defRPr sz="2100" kern="1200">
          <a:solidFill>
            <a:schemeClr val="tx1"/>
          </a:solidFill>
          <a:latin typeface="+mn-lt"/>
          <a:ea typeface="ＭＳ Ｐゴシック" charset="0"/>
          <a:cs typeface="+mn-cs"/>
        </a:defRPr>
      </a:lvl2pPr>
      <a:lvl3pPr marL="857250" indent="-171450" algn="l" defTabSz="342900" rtl="0" eaLnBrk="0" fontAlgn="base" hangingPunct="0">
        <a:spcBef>
          <a:spcPct val="20000"/>
        </a:spcBef>
        <a:spcAft>
          <a:spcPct val="0"/>
        </a:spcAft>
        <a:buFont typeface="Arial" charset="0"/>
        <a:buChar char="•"/>
        <a:defRPr sz="1800" kern="1200">
          <a:solidFill>
            <a:schemeClr val="tx1"/>
          </a:solidFill>
          <a:latin typeface="+mn-lt"/>
          <a:ea typeface="ＭＳ Ｐゴシック" charset="0"/>
          <a:cs typeface="+mn-cs"/>
        </a:defRPr>
      </a:lvl3pPr>
      <a:lvl4pPr marL="1200150" indent="-171450" algn="l" defTabSz="342900" rtl="0" eaLnBrk="0" fontAlgn="base" hangingPunct="0">
        <a:spcBef>
          <a:spcPct val="20000"/>
        </a:spcBef>
        <a:spcAft>
          <a:spcPct val="0"/>
        </a:spcAft>
        <a:buFont typeface="Arial" charset="0"/>
        <a:buChar char="–"/>
        <a:defRPr sz="1500" kern="1200">
          <a:solidFill>
            <a:schemeClr val="tx1"/>
          </a:solidFill>
          <a:latin typeface="+mn-lt"/>
          <a:ea typeface="ＭＳ Ｐゴシック" charset="0"/>
          <a:cs typeface="+mn-cs"/>
        </a:defRPr>
      </a:lvl4pPr>
      <a:lvl5pPr marL="1543050" indent="-171450" algn="l" defTabSz="342900" rtl="0" eaLnBrk="0" fontAlgn="base" hangingPunct="0">
        <a:spcBef>
          <a:spcPct val="20000"/>
        </a:spcBef>
        <a:spcAft>
          <a:spcPct val="0"/>
        </a:spcAft>
        <a:buFont typeface="Arial" charset="0"/>
        <a:buChar char="»"/>
        <a:defRPr sz="1500" kern="1200">
          <a:solidFill>
            <a:schemeClr val="tx1"/>
          </a:solidFill>
          <a:latin typeface="+mn-lt"/>
          <a:ea typeface="ＭＳ Ｐゴシック" charset="0"/>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2"/>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a:t>
            </a:fld>
            <a:endParaRPr/>
          </a:p>
        </p:txBody>
      </p:sp>
      <p:sp>
        <p:nvSpPr>
          <p:cNvPr id="3" name="Rectangle 2"/>
          <p:cNvSpPr>
            <a:spLocks noChangeArrowheads="1"/>
          </p:cNvSpPr>
          <p:nvPr/>
        </p:nvSpPr>
        <p:spPr bwMode="auto">
          <a:xfrm>
            <a:off x="1965723" y="3181350"/>
            <a:ext cx="5222081" cy="78483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algn="ctr" eaLnBrk="1" hangingPunct="1"/>
            <a:r>
              <a:rPr lang="en-US" altLang="en-US" sz="2250" b="1" dirty="0"/>
              <a:t>Module Overview </a:t>
            </a:r>
          </a:p>
          <a:p>
            <a:pPr algn="ctr" eaLnBrk="1" hangingPunct="1"/>
            <a:endParaRPr lang="en-US" altLang="en-US" sz="2250" b="1" dirty="0"/>
          </a:p>
        </p:txBody>
      </p:sp>
      <p:sp>
        <p:nvSpPr>
          <p:cNvPr id="4" name="Title 7"/>
          <p:cNvSpPr txBox="1">
            <a:spLocks/>
          </p:cNvSpPr>
          <p:nvPr/>
        </p:nvSpPr>
        <p:spPr bwMode="auto">
          <a:xfrm>
            <a:off x="457200" y="2228850"/>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Contesting Futures: America in the 1960s</a:t>
            </a:r>
            <a:endParaRPr lang="en-US" sz="3000" b="1" dirty="0">
              <a:ea typeface="+mj-ea"/>
              <a:cs typeface="+mj-cs"/>
            </a:endParaRPr>
          </a:p>
        </p:txBody>
      </p:sp>
    </p:spTree>
    <p:extLst>
      <p:ext uri="{BB962C8B-B14F-4D97-AF65-F5344CB8AC3E}">
        <p14:creationId xmlns:p14="http://schemas.microsoft.com/office/powerpoint/2010/main" val="28536437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10</a:t>
            </a:fld>
            <a:endParaRPr/>
          </a:p>
        </p:txBody>
      </p:sp>
      <p:sp>
        <p:nvSpPr>
          <p:cNvPr id="3" name="Content Placeholder 2"/>
          <p:cNvSpPr txBox="1">
            <a:spLocks/>
          </p:cNvSpPr>
          <p:nvPr/>
        </p:nvSpPr>
        <p:spPr bwMode="auto">
          <a:xfrm>
            <a:off x="685801" y="1922860"/>
            <a:ext cx="7852172" cy="3439715"/>
          </a:xfrm>
          <a:prstGeom prst="rect">
            <a:avLst/>
          </a:prstGeom>
          <a:noFill/>
          <a:ln>
            <a:noFill/>
          </a:ln>
        </p:spPr>
        <p:txBody>
          <a:bodyPr numCol="2"/>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en-US" sz="1875" dirty="0"/>
              <a:t>The Housing and Urban Development Act offered grants to improve city housing and subsidized rents for the poor. The Economic Opportunity Act funded programs to assist the poor </a:t>
            </a:r>
          </a:p>
          <a:p>
            <a:r>
              <a:rPr lang="en-US" sz="1875" dirty="0"/>
              <a:t>in finding jobs, and fought rural </a:t>
            </a:r>
          </a:p>
          <a:p>
            <a:r>
              <a:rPr lang="en-US" sz="1875" dirty="0"/>
              <a:t>poverty by providing low-interest </a:t>
            </a:r>
          </a:p>
          <a:p>
            <a:r>
              <a:rPr lang="en-US" sz="1875" dirty="0"/>
              <a:t>loans to those wishing to improve </a:t>
            </a:r>
          </a:p>
          <a:p>
            <a:r>
              <a:rPr lang="en-US" sz="1875" dirty="0"/>
              <a:t>their farms or start businesses. </a:t>
            </a:r>
          </a:p>
          <a:p>
            <a:pPr eaLnBrk="1" hangingPunct="1">
              <a:spcBef>
                <a:spcPts val="0"/>
              </a:spcBef>
              <a:spcAft>
                <a:spcPts val="450"/>
              </a:spcAft>
              <a:defRPr/>
            </a:pPr>
            <a:r>
              <a:rPr lang="en-US" sz="1950" dirty="0"/>
              <a:t> </a:t>
            </a:r>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War on Poverty</a:t>
            </a:r>
            <a:endParaRPr lang="en-US" sz="3000" b="1" dirty="0">
              <a:ea typeface="+mj-ea"/>
              <a:cs typeface="+mj-cs"/>
            </a:endParaRPr>
          </a:p>
        </p:txBody>
      </p:sp>
      <p:pic>
        <p:nvPicPr>
          <p:cNvPr id="5" name="Picture 4" descr="President Johnson visits a poor family in Appalachia in 1964." title="The War on Poverty"/>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29151" y="2000250"/>
            <a:ext cx="4016762" cy="2714625"/>
          </a:xfrm>
          <a:prstGeom prst="rect">
            <a:avLst/>
          </a:prstGeom>
        </p:spPr>
      </p:pic>
      <p:sp>
        <p:nvSpPr>
          <p:cNvPr id="6" name="TextBox 5">
            <a:extLst>
              <a:ext uri="{FF2B5EF4-FFF2-40B4-BE49-F238E27FC236}">
                <a16:creationId xmlns:a16="http://schemas.microsoft.com/office/drawing/2014/main" id="{B6168FE3-2477-1A49-9506-1F3BBB201E11}"/>
              </a:ext>
            </a:extLst>
          </p:cNvPr>
          <p:cNvSpPr txBox="1"/>
          <p:nvPr/>
        </p:nvSpPr>
        <p:spPr>
          <a:xfrm>
            <a:off x="7258050" y="5200650"/>
            <a:ext cx="1502334" cy="184666"/>
          </a:xfrm>
          <a:prstGeom prst="rect">
            <a:avLst/>
          </a:prstGeom>
          <a:noFill/>
        </p:spPr>
        <p:txBody>
          <a:bodyPr wrap="none" rtlCol="0">
            <a:spAutoFit/>
          </a:bodyPr>
          <a:lstStyle/>
          <a:p>
            <a:r>
              <a:rPr lang="en-US" sz="600" dirty="0"/>
              <a:t>(Image: U.S. History. OpenStax. Fig 29.10) </a:t>
            </a:r>
          </a:p>
        </p:txBody>
      </p:sp>
    </p:spTree>
    <p:extLst>
      <p:ext uri="{BB962C8B-B14F-4D97-AF65-F5344CB8AC3E}">
        <p14:creationId xmlns:p14="http://schemas.microsoft.com/office/powerpoint/2010/main" val="11809308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11</a:t>
            </a:fld>
            <a:endParaRPr/>
          </a:p>
        </p:txBody>
      </p:sp>
      <p:sp>
        <p:nvSpPr>
          <p:cNvPr id="3" name="Content Placeholder 2"/>
          <p:cNvSpPr txBox="1">
            <a:spLocks/>
          </p:cNvSpPr>
          <p:nvPr/>
        </p:nvSpPr>
        <p:spPr bwMode="auto">
          <a:xfrm>
            <a:off x="685801" y="1922860"/>
            <a:ext cx="7852172" cy="34397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r>
              <a:rPr lang="en-US" sz="1875" dirty="0"/>
              <a:t>Johnson drove the long-awaited Civil Rights Act proposed by Kennedy through Congress. A master politician, Johnson marshaled his personal influence and memories of his fallen predecessor to pass the Civil Rights Act of 1964, the most far-reaching civil rights act yet. It banned discrimination in public accommodations, aided schools in desegregation, and prohibited federal funding of programs that permitted segregation. Further, it barred discrimination in employment and established an Equal Employment Opportunity Commission. Additionally, the Twenty-Fourth Amendment, prohibiting poll taxes, was finally ratified. </a:t>
            </a:r>
          </a:p>
          <a:p>
            <a:pPr eaLnBrk="1" hangingPunct="1">
              <a:spcAft>
                <a:spcPts val="450"/>
              </a:spcAft>
            </a:pPr>
            <a:endParaRPr lang="en-US" sz="1950" dirty="0"/>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Johnson’s commitment to civil rights</a:t>
            </a:r>
            <a:endParaRPr lang="en-US" sz="3000" b="1" dirty="0">
              <a:ea typeface="+mj-ea"/>
              <a:cs typeface="+mj-cs"/>
            </a:endParaRPr>
          </a:p>
        </p:txBody>
      </p:sp>
    </p:spTree>
    <p:extLst>
      <p:ext uri="{BB962C8B-B14F-4D97-AF65-F5344CB8AC3E}">
        <p14:creationId xmlns:p14="http://schemas.microsoft.com/office/powerpoint/2010/main" val="19116020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12</a:t>
            </a:fld>
            <a:endParaRPr/>
          </a:p>
        </p:txBody>
      </p:sp>
      <p:sp>
        <p:nvSpPr>
          <p:cNvPr id="3" name="Content Placeholder 2"/>
          <p:cNvSpPr txBox="1">
            <a:spLocks/>
          </p:cNvSpPr>
          <p:nvPr/>
        </p:nvSpPr>
        <p:spPr bwMode="auto">
          <a:xfrm>
            <a:off x="685801" y="1922860"/>
            <a:ext cx="7852172" cy="34397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spcAft>
                <a:spcPts val="900"/>
              </a:spcAft>
            </a:pPr>
            <a:r>
              <a:rPr lang="en-US" sz="1875" dirty="0"/>
              <a:t>Attempts to register Southern African-American voters encountered white resistance, and protests against this interference often met with violence. On March 7, 1965, a planned protest march from Selma, Alabama, to the state capitol in Montgomery, turned into “Bloody Sunday” when marchers encountered a cordon of state police, wielding batons and tear gas. </a:t>
            </a:r>
          </a:p>
          <a:p>
            <a:pPr eaLnBrk="1" hangingPunct="1">
              <a:spcAft>
                <a:spcPts val="900"/>
              </a:spcAft>
            </a:pPr>
            <a:r>
              <a:rPr lang="en-US" sz="1875" dirty="0"/>
              <a:t>Disturbed by the violence in Alabama and the refusal of Governor George Wallace to address it, Johnson introduced a bill in Congress: the Voting Rights Act of 1965, which prohibited states and local governments from passing laws that discriminated against voters on the basis of race.</a:t>
            </a:r>
            <a:endParaRPr lang="en-US" altLang="en-US" sz="1875"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Voting Rights Act</a:t>
            </a:r>
            <a:endParaRPr lang="en-US" sz="3000" b="1" dirty="0">
              <a:ea typeface="+mj-ea"/>
              <a:cs typeface="+mj-cs"/>
            </a:endParaRPr>
          </a:p>
        </p:txBody>
      </p:sp>
    </p:spTree>
    <p:extLst>
      <p:ext uri="{BB962C8B-B14F-4D97-AF65-F5344CB8AC3E}">
        <p14:creationId xmlns:p14="http://schemas.microsoft.com/office/powerpoint/2010/main" val="21816509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13</a:t>
            </a:fld>
            <a:endParaRPr/>
          </a:p>
        </p:txBody>
      </p:sp>
      <p:sp>
        <p:nvSpPr>
          <p:cNvPr id="3" name="Content Placeholder 2"/>
          <p:cNvSpPr txBox="1">
            <a:spLocks/>
          </p:cNvSpPr>
          <p:nvPr/>
        </p:nvSpPr>
        <p:spPr bwMode="auto">
          <a:xfrm>
            <a:off x="685801" y="1922860"/>
            <a:ext cx="7852172" cy="34397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a:spcAft>
                <a:spcPts val="900"/>
              </a:spcAft>
            </a:pPr>
            <a:r>
              <a:rPr lang="en-US" sz="1875" dirty="0"/>
              <a:t>In the summer of 1964, the destroyer USS </a:t>
            </a:r>
            <a:r>
              <a:rPr lang="en-US" sz="1875" i="1" dirty="0"/>
              <a:t>Maddox </a:t>
            </a:r>
            <a:r>
              <a:rPr lang="en-US" sz="1875" dirty="0"/>
              <a:t>conducted a mission in the gulf of Tonkin and reported an attack by North Vietnamese torpedo boats. Two days later, it was supposedly struck again, and a second ship reported that it had also been fired upon. The North Vietnamese denied the second attack, and Johnson doubted the report (the National Security Agency has since revealed that the second set of attacks did not occur). Relying on information available at the time, however, Congress passed the Gulf of Tonkin Resolution, which gave President Johnson the authority to use military force in Vietnam without asking Congress for a declaration of war. </a:t>
            </a:r>
          </a:p>
          <a:p>
            <a:pPr eaLnBrk="1" hangingPunct="1">
              <a:spcAft>
                <a:spcPts val="900"/>
              </a:spcAft>
            </a:pPr>
            <a:r>
              <a:rPr lang="en-US" sz="1875" dirty="0"/>
              <a:t>In 1965, large-scale U.S. bombing of North Vietnam began. The campaign was to force the North to end its support for the insurgency in the South. </a:t>
            </a:r>
            <a:endParaRPr lang="en-US" altLang="en-US" sz="1875"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Increased commitment in Vietnam</a:t>
            </a:r>
            <a:endParaRPr lang="en-US" sz="3000" b="1" dirty="0">
              <a:ea typeface="+mj-ea"/>
              <a:cs typeface="+mj-cs"/>
            </a:endParaRPr>
          </a:p>
        </p:txBody>
      </p:sp>
    </p:spTree>
    <p:extLst>
      <p:ext uri="{BB962C8B-B14F-4D97-AF65-F5344CB8AC3E}">
        <p14:creationId xmlns:p14="http://schemas.microsoft.com/office/powerpoint/2010/main" val="23095523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14</a:t>
            </a:fld>
            <a:endParaRPr/>
          </a:p>
        </p:txBody>
      </p:sp>
      <p:sp>
        <p:nvSpPr>
          <p:cNvPr id="3" name="Content Placeholder 2"/>
          <p:cNvSpPr txBox="1">
            <a:spLocks/>
          </p:cNvSpPr>
          <p:nvPr/>
        </p:nvSpPr>
        <p:spPr bwMode="auto">
          <a:xfrm>
            <a:off x="685801" y="1922860"/>
            <a:ext cx="7852172" cy="34397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spcAft>
                <a:spcPts val="450"/>
              </a:spcAft>
            </a:pPr>
            <a:r>
              <a:rPr lang="en-US" sz="1875" dirty="0"/>
              <a:t>At first, most of the American public supported the president’s actions in Vietnam. Support ebbed, however, as more troops were deployed. More Americans were being killed in battle than South Vietnamese troops. Johnson, however, maintained that the war could be won. In November 1967, the end seemed to be in sight. However, in January 1968, the North Vietnamese launched their most aggressive assault. During the Tet Offensive, nearly one hundred cities in the South were attacked. U.S. and South Vietnamese forces recaptured those points, but public opinion in the United States, fueled by graphic images in the media, turned against the war. Many outspoken critics of the war were Democrats, showing erosion of unity within the party. Johnson withdrew from the 1968 presidential race. </a:t>
            </a:r>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Tet Offensive</a:t>
            </a:r>
            <a:endParaRPr lang="en-US" sz="3000" b="1" dirty="0">
              <a:ea typeface="+mj-ea"/>
              <a:cs typeface="+mj-cs"/>
            </a:endParaRPr>
          </a:p>
        </p:txBody>
      </p:sp>
    </p:spTree>
    <p:extLst>
      <p:ext uri="{BB962C8B-B14F-4D97-AF65-F5344CB8AC3E}">
        <p14:creationId xmlns:p14="http://schemas.microsoft.com/office/powerpoint/2010/main" val="2125802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15</a:t>
            </a:fld>
            <a:endParaRPr/>
          </a:p>
        </p:txBody>
      </p:sp>
      <p:sp>
        <p:nvSpPr>
          <p:cNvPr id="3" name="Content Placeholder 2"/>
          <p:cNvSpPr txBox="1">
            <a:spLocks/>
          </p:cNvSpPr>
          <p:nvPr/>
        </p:nvSpPr>
        <p:spPr bwMode="auto">
          <a:xfrm>
            <a:off x="685801"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spcAft>
                <a:spcPts val="900"/>
              </a:spcAft>
            </a:pPr>
            <a:r>
              <a:rPr lang="en-US" sz="1875" dirty="0"/>
              <a:t>Perhaps the greatest casualty of the nation’s war in Vietnam was the Great Society. As the war escalated, the money spent to fund it also increased, leaving less to pay for the many social programs Johnson had created. Dreams of racial harmony suffered, as many African-Americans rioted, angered by the failure of Johnson’s programs to alleviate poverty in inner cities. Their anger was heightened by the fact that a disproportionate number of African-Americans were fighting and dying in Vietnam. </a:t>
            </a:r>
          </a:p>
          <a:p>
            <a:pPr eaLnBrk="1" hangingPunct="1">
              <a:spcBef>
                <a:spcPts val="0"/>
              </a:spcBef>
              <a:spcAft>
                <a:spcPts val="900"/>
              </a:spcAft>
              <a:defRPr/>
            </a:pPr>
            <a:r>
              <a:rPr lang="en-US" sz="1875" dirty="0"/>
              <a:t>Still, by the end of Johnson’s administration, the percentage of people living below the poverty line had been cut nearly in half. While more people of color than whites continued to live in poverty, the percentage of poor African-Americans decreased dramatically. </a:t>
            </a:r>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end of the Great Society</a:t>
            </a:r>
            <a:endParaRPr lang="en-US" sz="3000" b="1" dirty="0">
              <a:ea typeface="+mj-ea"/>
              <a:cs typeface="+mj-cs"/>
            </a:endParaRPr>
          </a:p>
        </p:txBody>
      </p:sp>
    </p:spTree>
    <p:extLst>
      <p:ext uri="{BB962C8B-B14F-4D97-AF65-F5344CB8AC3E}">
        <p14:creationId xmlns:p14="http://schemas.microsoft.com/office/powerpoint/2010/main" val="9867979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16</a:t>
            </a:fld>
            <a:endParaRPr/>
          </a:p>
        </p:txBody>
      </p:sp>
      <p:sp>
        <p:nvSpPr>
          <p:cNvPr id="3" name="Content Placeholder 2"/>
          <p:cNvSpPr txBox="1">
            <a:spLocks/>
          </p:cNvSpPr>
          <p:nvPr/>
        </p:nvSpPr>
        <p:spPr bwMode="auto">
          <a:xfrm>
            <a:off x="685801"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en-US" sz="1875" dirty="0"/>
              <a:t>In February 1960, students in Greensboro, North Carolina entered the local Woolworth’s and sat at the segregated lunch counter, where they were refused service, as they knew they would be. Over the next few days, more protesters joined in. The successful six-month-long Greensboro sit-in initiated the student phase of the Civil Rights Movement and, within two months, the movement had spread to fifty-four cities. In April 1960, the Student Nonviolent Coordinating Committee (SNCC) formed to move the battle forward. Within a year, more than one hundred cities had desegregated public spaces in response to demonstrations. Students also took part in the 1961 “freedom rides” to test enforcement of a U.S. Supreme Court decision prohibiting segregation on interstate transportation. </a:t>
            </a:r>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Change from the bottom up</a:t>
            </a:r>
            <a:endParaRPr lang="en-US" sz="3000" b="1" dirty="0">
              <a:ea typeface="+mj-ea"/>
              <a:cs typeface="+mj-cs"/>
            </a:endParaRPr>
          </a:p>
        </p:txBody>
      </p:sp>
    </p:spTree>
    <p:extLst>
      <p:ext uri="{BB962C8B-B14F-4D97-AF65-F5344CB8AC3E}">
        <p14:creationId xmlns:p14="http://schemas.microsoft.com/office/powerpoint/2010/main" val="30525255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17</a:t>
            </a:fld>
            <a:endParaRPr/>
          </a:p>
        </p:txBody>
      </p:sp>
      <p:sp>
        <p:nvSpPr>
          <p:cNvPr id="3" name="Content Placeholder 2"/>
          <p:cNvSpPr txBox="1">
            <a:spLocks/>
          </p:cNvSpPr>
          <p:nvPr/>
        </p:nvSpPr>
        <p:spPr bwMode="auto">
          <a:xfrm>
            <a:off x="685801" y="1922860"/>
            <a:ext cx="7852172" cy="34397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r>
              <a:rPr lang="en-US" sz="1875" dirty="0"/>
              <a:t>The centennial of Lincoln’s Emancipation Proclamation spawned the slogan “Free by ’63” among Civil Rights activists. The most famous demonstration was the March on Washington in 1963, where Martin Luther King, Jr. delivered his “I Have a Dream” speech. Other gatherings ended tragically. In 1963, the Southern Christian Leadership Conference (SCLC) mounted protests in the South. In Birmingham, a peaceful protest was met with violence by police, fire hoses, and dogs. The world looked on in horror. In April 1968, the movement suffered a severe blow with the assassination of Martin Luther King, Jr. in Memphis, Tennessee. Within hours, the nation’s cities exploded with violence as African-Americans, shocked by his murder, burned and looted inner-city neighborhoods across the country. </a:t>
            </a:r>
          </a:p>
          <a:p>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Free by ‘63</a:t>
            </a:r>
            <a:endParaRPr lang="en-US" sz="3000" b="1" dirty="0">
              <a:ea typeface="+mj-ea"/>
              <a:cs typeface="+mj-cs"/>
            </a:endParaRPr>
          </a:p>
        </p:txBody>
      </p:sp>
    </p:spTree>
    <p:extLst>
      <p:ext uri="{BB962C8B-B14F-4D97-AF65-F5344CB8AC3E}">
        <p14:creationId xmlns:p14="http://schemas.microsoft.com/office/powerpoint/2010/main" val="25522972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18</a:t>
            </a:fld>
            <a:endParaRPr/>
          </a:p>
        </p:txBody>
      </p:sp>
      <p:sp>
        <p:nvSpPr>
          <p:cNvPr id="3" name="Content Placeholder 2"/>
          <p:cNvSpPr txBox="1">
            <a:spLocks/>
          </p:cNvSpPr>
          <p:nvPr/>
        </p:nvSpPr>
        <p:spPr bwMode="auto">
          <a:xfrm>
            <a:off x="685801"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en-US" sz="1875" dirty="0"/>
              <a:t>Rioting continued. In the eyes of many rioters, the federal government could not or would not end their suffering, and most existing Civil Rights groups and their leaders had been unable to achieve significant results. Many African-Americans turned to those with more radical ideas. Many voices more stridently demanded empowerment and thus supported </a:t>
            </a:r>
            <a:r>
              <a:rPr lang="en-US" sz="1875" b="1" dirty="0"/>
              <a:t>Black Power</a:t>
            </a:r>
            <a:r>
              <a:rPr lang="en-US" sz="1875" dirty="0"/>
              <a:t>. One user of that term was </a:t>
            </a:r>
            <a:r>
              <a:rPr lang="en-US" sz="1875" dirty="0" err="1"/>
              <a:t>Stokely</a:t>
            </a:r>
            <a:r>
              <a:rPr lang="en-US" sz="1875" dirty="0"/>
              <a:t> Carmichael, the chairman of SNCC. For him, it meant the power of African-Americans to unite as a political force and create their own institutions apart from white-dominated ones. Carmichael became an advocate of </a:t>
            </a:r>
            <a:r>
              <a:rPr lang="en-US" sz="1875" b="1" dirty="0"/>
              <a:t>black separatism</a:t>
            </a:r>
            <a:r>
              <a:rPr lang="en-US" sz="1875" dirty="0"/>
              <a:t>, arguing that African-Americans should live apart from whites and solve their problems for themselves. The Nation of Islam, founded in 1930, had advocated the same thing.</a:t>
            </a:r>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Black frustration, Black Power</a:t>
            </a:r>
            <a:endParaRPr lang="en-US" sz="3000" b="1" dirty="0">
              <a:ea typeface="+mj-ea"/>
              <a:cs typeface="+mj-cs"/>
            </a:endParaRPr>
          </a:p>
        </p:txBody>
      </p:sp>
    </p:spTree>
    <p:extLst>
      <p:ext uri="{BB962C8B-B14F-4D97-AF65-F5344CB8AC3E}">
        <p14:creationId xmlns:p14="http://schemas.microsoft.com/office/powerpoint/2010/main" val="28826805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19</a:t>
            </a:fld>
            <a:endParaRPr/>
          </a:p>
        </p:txBody>
      </p:sp>
      <p:sp>
        <p:nvSpPr>
          <p:cNvPr id="3" name="Content Placeholder 2"/>
          <p:cNvSpPr txBox="1">
            <a:spLocks/>
          </p:cNvSpPr>
          <p:nvPr/>
        </p:nvSpPr>
        <p:spPr bwMode="auto">
          <a:xfrm>
            <a:off x="685801" y="1922860"/>
            <a:ext cx="7852172" cy="34397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a:spcAft>
                <a:spcPts val="900"/>
              </a:spcAft>
            </a:pPr>
            <a:r>
              <a:rPr lang="en-US" sz="1875" dirty="0"/>
              <a:t>The Mexican-American Civil Rights Movement won its earliest victories in the federal courts, which ended segregation of Hispanic children and extended the protections of the Fourteenth Amendment to all ethnic groups. </a:t>
            </a:r>
          </a:p>
          <a:p>
            <a:pPr>
              <a:spcAft>
                <a:spcPts val="900"/>
              </a:spcAft>
            </a:pPr>
            <a:r>
              <a:rPr lang="en-US" sz="1875" dirty="0"/>
              <a:t>The highest-profile struggle was the fight in California to organize migrant farm workers. In 1962, Caesar Chavez and Dolores Huerta founded the National Farm Workers Association (NFWA). In 1965, when Filipino grape pickers went on strike, workers organized by the NFWA also went on strike, and the groups merged to form the United Farm Workers. Chavez asked consumers to boycott grapes, and politically conscious people around the country heeded his call. The strike ended in 1970 when California farmers recognized farm worker unions. However, the struggle did not end. </a:t>
            </a:r>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Mexican-American fight for civil rights</a:t>
            </a:r>
            <a:endParaRPr lang="en-US" sz="3000" b="1" dirty="0">
              <a:ea typeface="+mj-ea"/>
              <a:cs typeface="+mj-cs"/>
            </a:endParaRPr>
          </a:p>
        </p:txBody>
      </p:sp>
    </p:spTree>
    <p:extLst>
      <p:ext uri="{BB962C8B-B14F-4D97-AF65-F5344CB8AC3E}">
        <p14:creationId xmlns:p14="http://schemas.microsoft.com/office/powerpoint/2010/main" val="2291636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2</a:t>
            </a:fld>
            <a:endParaRPr/>
          </a:p>
        </p:txBody>
      </p:sp>
      <p:sp>
        <p:nvSpPr>
          <p:cNvPr id="3" name="Content Placeholder 2"/>
          <p:cNvSpPr txBox="1">
            <a:spLocks/>
          </p:cNvSpPr>
          <p:nvPr/>
        </p:nvSpPr>
        <p:spPr bwMode="auto">
          <a:xfrm>
            <a:off x="685801"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spcAft>
                <a:spcPts val="900"/>
              </a:spcAft>
            </a:pPr>
            <a:r>
              <a:rPr lang="en-US" sz="1875" dirty="0"/>
              <a:t>In the 1950s, the dominant conservative cultural attitudes in the United States prized conformity, domestic life, and economic stability. While the modern African-American Civil Rights Movement began in the 1950s, the pace of political and cultural change accelerated during the 1960s. </a:t>
            </a:r>
          </a:p>
          <a:p>
            <a:pPr>
              <a:spcAft>
                <a:spcPts val="900"/>
              </a:spcAft>
            </a:pPr>
            <a:endParaRPr lang="en-US" sz="1875" dirty="0"/>
          </a:p>
          <a:p>
            <a:pPr>
              <a:spcAft>
                <a:spcPts val="900"/>
              </a:spcAft>
            </a:pPr>
            <a:r>
              <a:rPr lang="en-US" sz="1875" dirty="0"/>
              <a:t>At the beginning of the decade, President John Fitzgerald Kennedy presented the country’s aspirations and challenges as a “new frontier” when accepting his party’s nomination at the Democratic National Convention in Los Angeles, California, in 1960. By the end of the decade, women and minority groups had gained and continued to fight for greater representation, opportunities, and liberties. </a:t>
            </a:r>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new frontier</a:t>
            </a:r>
            <a:endParaRPr lang="en-US" sz="3000" b="1" dirty="0">
              <a:ea typeface="+mj-ea"/>
              <a:cs typeface="+mj-cs"/>
            </a:endParaRPr>
          </a:p>
        </p:txBody>
      </p:sp>
    </p:spTree>
    <p:extLst>
      <p:ext uri="{BB962C8B-B14F-4D97-AF65-F5344CB8AC3E}">
        <p14:creationId xmlns:p14="http://schemas.microsoft.com/office/powerpoint/2010/main" val="32735992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20</a:t>
            </a:fld>
            <a:endParaRPr/>
          </a:p>
        </p:txBody>
      </p:sp>
      <p:sp>
        <p:nvSpPr>
          <p:cNvPr id="3" name="Content Placeholder 2"/>
          <p:cNvSpPr txBox="1">
            <a:spLocks/>
          </p:cNvSpPr>
          <p:nvPr/>
        </p:nvSpPr>
        <p:spPr bwMode="auto">
          <a:xfrm>
            <a:off x="685801"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spcAft>
                <a:spcPts val="900"/>
              </a:spcAft>
            </a:pPr>
            <a:r>
              <a:rPr lang="en-US" sz="1875" dirty="0"/>
              <a:t>Baby boomers, raised in an environment of affluence, streamed into universities in unprecedented numbers looking to “find themselves.” Instead, they found rigid programs of study and rules. Many of these young people joined the Civil Rights Movement. The more radical aligned with the New Left, activists who rejected the Democratic Party. One of the most prominent New Left groups was Students for a Democratic Society. Its publication, the </a:t>
            </a:r>
            <a:r>
              <a:rPr lang="en-US" sz="1875" b="1" dirty="0"/>
              <a:t>Port Huron Statement</a:t>
            </a:r>
            <a:r>
              <a:rPr lang="en-US" sz="1875" dirty="0"/>
              <a:t>, affirmed the group’s dedication to fighting economic inequality and discrimination. It called for greater participation in the democratic process, advocated civil disobedience, and rejected the anti-communist position held by most other groups committed to social reform. A target of many student groups was the war in Vietnam. </a:t>
            </a:r>
            <a:endParaRPr lang="en-US" sz="1875"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New Left</a:t>
            </a:r>
            <a:endParaRPr lang="en-US" sz="3000" b="1" dirty="0">
              <a:ea typeface="+mj-ea"/>
              <a:cs typeface="+mj-cs"/>
            </a:endParaRPr>
          </a:p>
        </p:txBody>
      </p:sp>
    </p:spTree>
    <p:extLst>
      <p:ext uri="{BB962C8B-B14F-4D97-AF65-F5344CB8AC3E}">
        <p14:creationId xmlns:p14="http://schemas.microsoft.com/office/powerpoint/2010/main" val="96734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21</a:t>
            </a:fld>
            <a:endParaRPr/>
          </a:p>
        </p:txBody>
      </p:sp>
      <p:sp>
        <p:nvSpPr>
          <p:cNvPr id="3" name="Content Placeholder 2"/>
          <p:cNvSpPr txBox="1">
            <a:spLocks/>
          </p:cNvSpPr>
          <p:nvPr/>
        </p:nvSpPr>
        <p:spPr bwMode="auto">
          <a:xfrm>
            <a:off x="685801" y="1922860"/>
            <a:ext cx="7852172" cy="34397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a:spcAft>
                <a:spcPts val="900"/>
              </a:spcAft>
            </a:pPr>
            <a:r>
              <a:rPr lang="en-US" sz="1875" dirty="0"/>
              <a:t>The protest movements of the 1960s inspired many white and middle-class women to create their own organized movement for greater rights. The Civil Rights Act of 1964 prohibited, in </a:t>
            </a:r>
            <a:r>
              <a:rPr lang="en-US" sz="1875" b="1" dirty="0"/>
              <a:t>Title VII</a:t>
            </a:r>
            <a:r>
              <a:rPr lang="en-US" sz="1875" dirty="0"/>
              <a:t>, discrimination on the basis of sex. Medical science also assisted women in their liberation. In 1960, the U.S. Food and Drug Administration approved the birth control pill. </a:t>
            </a:r>
          </a:p>
          <a:p>
            <a:pPr eaLnBrk="1" hangingPunct="1">
              <a:spcAft>
                <a:spcPts val="900"/>
              </a:spcAft>
            </a:pPr>
            <a:r>
              <a:rPr lang="en-US" sz="1875" dirty="0"/>
              <a:t>In 1966, the National Organization for Women (NOW) formed and set an agenda for the feminist movement. Among the specific goals was the passage of the Equal Rights Amendment. More radical feminists were dissatisfied with merely redressing economic issues and devised their own brand of consciousness-raising events, such as demonstrating at the Miss America pageant. </a:t>
            </a:r>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Women’s rights</a:t>
            </a:r>
            <a:endParaRPr lang="en-US" sz="3000" b="1" dirty="0">
              <a:ea typeface="+mj-ea"/>
              <a:cs typeface="+mj-cs"/>
            </a:endParaRPr>
          </a:p>
        </p:txBody>
      </p:sp>
    </p:spTree>
    <p:extLst>
      <p:ext uri="{BB962C8B-B14F-4D97-AF65-F5344CB8AC3E}">
        <p14:creationId xmlns:p14="http://schemas.microsoft.com/office/powerpoint/2010/main" val="36581285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2"/>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22</a:t>
            </a:fld>
            <a:endParaRPr/>
          </a:p>
        </p:txBody>
      </p:sp>
      <p:sp>
        <p:nvSpPr>
          <p:cNvPr id="3" name="Rectangle 2"/>
          <p:cNvSpPr>
            <a:spLocks noChangeArrowheads="1"/>
          </p:cNvSpPr>
          <p:nvPr/>
        </p:nvSpPr>
        <p:spPr bwMode="auto">
          <a:xfrm>
            <a:off x="628650" y="1913335"/>
            <a:ext cx="7849791" cy="3477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marL="342900" indent="-342900">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spcAft>
                <a:spcPts val="450"/>
              </a:spcAft>
              <a:buFont typeface="Arial" charset="0"/>
              <a:buChar char="•"/>
            </a:pPr>
            <a:r>
              <a:rPr lang="en-US" altLang="en-US" sz="1950" dirty="0"/>
              <a:t>Read the syllabus or schedule of assignments regularly. </a:t>
            </a:r>
          </a:p>
          <a:p>
            <a:pPr eaLnBrk="1" hangingPunct="1">
              <a:spcAft>
                <a:spcPts val="450"/>
              </a:spcAft>
              <a:buFont typeface="Arial" charset="0"/>
              <a:buChar char="•"/>
            </a:pPr>
            <a:r>
              <a:rPr lang="en-US" altLang="en-US" sz="1950" dirty="0"/>
              <a:t>Understand key terms; look up and define all unfamiliar words and terms.</a:t>
            </a:r>
          </a:p>
          <a:p>
            <a:pPr eaLnBrk="1" hangingPunct="1">
              <a:spcAft>
                <a:spcPts val="450"/>
              </a:spcAft>
              <a:buFont typeface="Arial" charset="0"/>
              <a:buChar char="•"/>
            </a:pPr>
            <a:r>
              <a:rPr lang="en-US" altLang="en-US" sz="1950" dirty="0"/>
              <a:t>Take notes on your readings, assigned media, and lectures. </a:t>
            </a:r>
          </a:p>
          <a:p>
            <a:pPr eaLnBrk="1" hangingPunct="1">
              <a:spcAft>
                <a:spcPts val="450"/>
              </a:spcAft>
              <a:buFont typeface="Arial" charset="0"/>
              <a:buChar char="•"/>
            </a:pPr>
            <a:r>
              <a:rPr lang="en-US" altLang="en-US" sz="1950" dirty="0"/>
              <a:t>As appropriate, work all questions and/or problems assigned and as many additional questions and/or problems as possible.</a:t>
            </a:r>
          </a:p>
          <a:p>
            <a:pPr eaLnBrk="1" hangingPunct="1">
              <a:spcAft>
                <a:spcPts val="450"/>
              </a:spcAft>
              <a:buFont typeface="Arial" charset="0"/>
              <a:buChar char="•"/>
            </a:pPr>
            <a:r>
              <a:rPr lang="en-US" altLang="en-US" sz="1950" dirty="0"/>
              <a:t>Discuss topics with classmates. </a:t>
            </a:r>
          </a:p>
          <a:p>
            <a:pPr eaLnBrk="1" hangingPunct="1">
              <a:spcAft>
                <a:spcPts val="450"/>
              </a:spcAft>
              <a:buFont typeface="Arial" charset="0"/>
              <a:buChar char="•"/>
            </a:pPr>
            <a:r>
              <a:rPr lang="en-US" altLang="en-US" sz="1950" dirty="0"/>
              <a:t>Frequently review your notes. Make flow charts and outlines from your notes to help you study for assessments. </a:t>
            </a:r>
          </a:p>
          <a:p>
            <a:pPr eaLnBrk="1" hangingPunct="1">
              <a:spcAft>
                <a:spcPts val="450"/>
              </a:spcAft>
              <a:buFont typeface="Arial" charset="0"/>
              <a:buChar char="•"/>
            </a:pPr>
            <a:r>
              <a:rPr lang="en-US" altLang="en-US" sz="1950" dirty="0"/>
              <a:t>Complete all course assessments. </a:t>
            </a:r>
          </a:p>
        </p:txBody>
      </p:sp>
      <p:sp>
        <p:nvSpPr>
          <p:cNvPr id="4" name="Rectangle 3"/>
          <p:cNvSpPr>
            <a:spLocks noChangeArrowheads="1"/>
          </p:cNvSpPr>
          <p:nvPr/>
        </p:nvSpPr>
        <p:spPr bwMode="auto">
          <a:xfrm>
            <a:off x="2341960" y="1095375"/>
            <a:ext cx="4290726" cy="55399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r>
              <a:rPr lang="en-US" altLang="en-US" sz="3000" b="1"/>
              <a:t>How to study this module</a:t>
            </a:r>
          </a:p>
        </p:txBody>
      </p:sp>
    </p:spTree>
    <p:extLst>
      <p:ext uri="{BB962C8B-B14F-4D97-AF65-F5344CB8AC3E}">
        <p14:creationId xmlns:p14="http://schemas.microsoft.com/office/powerpoint/2010/main" val="830517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3</a:t>
            </a:fld>
            <a:endParaRPr/>
          </a:p>
        </p:txBody>
      </p:sp>
      <p:sp>
        <p:nvSpPr>
          <p:cNvPr id="3" name="Content Placeholder 2"/>
          <p:cNvSpPr txBox="1">
            <a:spLocks/>
          </p:cNvSpPr>
          <p:nvPr/>
        </p:nvSpPr>
        <p:spPr bwMode="auto">
          <a:xfrm>
            <a:off x="685801"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spcAft>
                <a:spcPts val="900"/>
              </a:spcAft>
            </a:pPr>
            <a:r>
              <a:rPr lang="en-US" sz="1875" dirty="0"/>
              <a:t>Kennedy’s reputation as a great politician undoubtedly owes much to the style and attitude he personified. He and his wife Jacqueline conveyed a sense of optimism and youthfulness. Nowhere was Kennedy’s style more evident than in the first televised presidential debate in 1960, against his Republican opponent, Vice President Richard M. Nixon. Seventy million viewers watched the debate on television; millions more heard it on the radio. Radio listeners judged Nixon the winner, whereas those who watched the debate on television believed the more telegenic Kennedy made the better showing. </a:t>
            </a:r>
          </a:p>
          <a:p>
            <a:pPr>
              <a:spcAft>
                <a:spcPts val="900"/>
              </a:spcAft>
            </a:pPr>
            <a:r>
              <a:rPr lang="en-US" sz="1875" dirty="0"/>
              <a:t>In the end, Kennedy won the election, defeating Nixon with only 0.01 percent more of the record sixty-seven million votes cast. </a:t>
            </a:r>
          </a:p>
          <a:p>
            <a:endParaRPr lang="en-US" sz="1950" dirty="0"/>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Kennedy’s election</a:t>
            </a:r>
            <a:endParaRPr lang="en-US" sz="3000" b="1" dirty="0">
              <a:ea typeface="+mj-ea"/>
              <a:cs typeface="+mj-cs"/>
            </a:endParaRPr>
          </a:p>
        </p:txBody>
      </p:sp>
    </p:spTree>
    <p:extLst>
      <p:ext uri="{BB962C8B-B14F-4D97-AF65-F5344CB8AC3E}">
        <p14:creationId xmlns:p14="http://schemas.microsoft.com/office/powerpoint/2010/main" val="655310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4</a:t>
            </a:fld>
            <a:endParaRPr/>
          </a:p>
        </p:txBody>
      </p:sp>
      <p:sp>
        <p:nvSpPr>
          <p:cNvPr id="3" name="Content Placeholder 2"/>
          <p:cNvSpPr txBox="1">
            <a:spLocks/>
          </p:cNvSpPr>
          <p:nvPr/>
        </p:nvSpPr>
        <p:spPr bwMode="auto">
          <a:xfrm>
            <a:off x="685801" y="1922860"/>
            <a:ext cx="7852172" cy="34397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spcAft>
                <a:spcPts val="450"/>
              </a:spcAft>
            </a:pPr>
            <a:r>
              <a:rPr lang="en-US" sz="1875" dirty="0"/>
              <a:t>When the Soviets sent the first human to space, Kennedy urged Congress to land an American on the moon, a goal finally accomplished in 1969. This investment advanced military and civilian technology. </a:t>
            </a:r>
          </a:p>
          <a:p>
            <a:pPr eaLnBrk="1" hangingPunct="1">
              <a:spcAft>
                <a:spcPts val="450"/>
              </a:spcAft>
            </a:pPr>
            <a:r>
              <a:rPr lang="en-US" sz="1875" dirty="0"/>
              <a:t>To counter Soviet influence, Kennedy supported the Alliance for Progress, which collaborated with Latin American countries to promote growth and stability. He also established the Agency for International Development for foreign aid, and founded the Peace Corps. </a:t>
            </a:r>
          </a:p>
          <a:p>
            <a:pPr eaLnBrk="1" hangingPunct="1">
              <a:spcAft>
                <a:spcPts val="450"/>
              </a:spcAft>
            </a:pPr>
            <a:r>
              <a:rPr lang="en-US" sz="1875" dirty="0"/>
              <a:t>Kennedy’s aid projects fit with his administration’s </a:t>
            </a:r>
            <a:r>
              <a:rPr lang="en-US" sz="1875" b="1" dirty="0"/>
              <a:t>flexible response</a:t>
            </a:r>
            <a:r>
              <a:rPr lang="en-US" sz="1875" dirty="0"/>
              <a:t>, an alternative to the all-or-nothing strategy of mutually assured destruction from Eisenhower. The plan was to develop different tactics and military capabilities to respond more appropriately to smaller crises. </a:t>
            </a:r>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Kennedy the Cold Warrior</a:t>
            </a:r>
            <a:endParaRPr lang="en-US" sz="3000" b="1" dirty="0">
              <a:ea typeface="+mj-ea"/>
              <a:cs typeface="+mj-cs"/>
            </a:endParaRPr>
          </a:p>
        </p:txBody>
      </p:sp>
    </p:spTree>
    <p:extLst>
      <p:ext uri="{BB962C8B-B14F-4D97-AF65-F5344CB8AC3E}">
        <p14:creationId xmlns:p14="http://schemas.microsoft.com/office/powerpoint/2010/main" val="3397582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5</a:t>
            </a:fld>
            <a:endParaRPr/>
          </a:p>
        </p:txBody>
      </p:sp>
      <p:sp>
        <p:nvSpPr>
          <p:cNvPr id="3" name="Content Placeholder 2"/>
          <p:cNvSpPr txBox="1">
            <a:spLocks/>
          </p:cNvSpPr>
          <p:nvPr/>
        </p:nvSpPr>
        <p:spPr bwMode="auto">
          <a:xfrm>
            <a:off x="685801"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spcAft>
                <a:spcPts val="900"/>
              </a:spcAft>
            </a:pPr>
            <a:r>
              <a:rPr lang="en-US" sz="1875" dirty="0"/>
              <a:t>The Bay of Pigs invasion, arranged in the Eisenhower years but attempted in 1961, was an unsuccessful plan to send Cuban exiles to invade that nation and recruit their countrymen to overthrow Fidel Castro, the communist dictator of Cuba. It was a foreign policy disaster for Kennedy.</a:t>
            </a:r>
          </a:p>
          <a:p>
            <a:pPr>
              <a:spcAft>
                <a:spcPts val="900"/>
              </a:spcAft>
            </a:pPr>
            <a:r>
              <a:rPr lang="en-US" sz="1875" dirty="0"/>
              <a:t>In 1962, U.S. spy planes discovered long-range ballistic missiles in Cuba, putting the United States within reach of Soviet nuclear warheads. Kennedy demanded that Soviet premier Nikita Khrushchev remove the missiles. He also ordered a </a:t>
            </a:r>
            <a:r>
              <a:rPr lang="en-US" sz="1875" b="1" dirty="0"/>
              <a:t>naval quarantine </a:t>
            </a:r>
            <a:r>
              <a:rPr lang="en-US" sz="1875" dirty="0"/>
              <a:t>placed around Cuba to prevent Soviet ships from approaching. War with the Soviet Union was averted when Khrushchev agreed to remove the missiles if Kennedy promised not to invade Cuba. Secretly, Kennedy also promised to remove U.S. warheads from Turkey.</a:t>
            </a:r>
          </a:p>
          <a:p>
            <a:r>
              <a:rPr lang="en-US" sz="2100" dirty="0"/>
              <a:t> </a:t>
            </a: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Cuba</a:t>
            </a:r>
            <a:endParaRPr lang="en-US" sz="3000" b="1" dirty="0">
              <a:ea typeface="+mj-ea"/>
              <a:cs typeface="+mj-cs"/>
            </a:endParaRPr>
          </a:p>
        </p:txBody>
      </p:sp>
    </p:spTree>
    <p:extLst>
      <p:ext uri="{BB962C8B-B14F-4D97-AF65-F5344CB8AC3E}">
        <p14:creationId xmlns:p14="http://schemas.microsoft.com/office/powerpoint/2010/main" val="833278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6</a:t>
            </a:fld>
            <a:endParaRPr/>
          </a:p>
        </p:txBody>
      </p:sp>
      <p:sp>
        <p:nvSpPr>
          <p:cNvPr id="3" name="Content Placeholder 2"/>
          <p:cNvSpPr txBox="1">
            <a:spLocks/>
          </p:cNvSpPr>
          <p:nvPr/>
        </p:nvSpPr>
        <p:spPr bwMode="auto">
          <a:xfrm>
            <a:off x="685801" y="1922860"/>
            <a:ext cx="7852172" cy="34397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a:spcAft>
                <a:spcPts val="900"/>
              </a:spcAft>
            </a:pPr>
            <a:r>
              <a:rPr lang="en-US" sz="1875" dirty="0"/>
              <a:t>In Vietnam, a nationalist independence movement called the Viet Minh, led by Ho Chi Minh, had communist sympathies. In 1954, Vietnamese forces defeated French colonial rule, and the country was temporarily divided. The Viet Minh controlled the North. In the South, the emperor named anti-communist Ngo </a:t>
            </a:r>
            <a:r>
              <a:rPr lang="en-US" sz="1875" dirty="0" err="1"/>
              <a:t>Dinh</a:t>
            </a:r>
            <a:r>
              <a:rPr lang="en-US" sz="1875" dirty="0"/>
              <a:t> Diem as prime minister. But Diem proclaimed himself president of the Republic of Vietnam, cancelled the 1956 elections, and began to round up supporters of Ho Chi Minh. The North Vietnamese began encouraging insurgents to attack South Vietnamese officials. </a:t>
            </a:r>
          </a:p>
          <a:p>
            <a:pPr>
              <a:spcAft>
                <a:spcPts val="900"/>
              </a:spcAft>
            </a:pPr>
            <a:r>
              <a:rPr lang="en-US" sz="1875" dirty="0"/>
              <a:t>When Kennedy took office, Diem’s government was faltering. Continuing the policies of the Eisenhower administration, Kennedy supplied Diem with money and military advisors to prop up his government. </a:t>
            </a:r>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Vietnam</a:t>
            </a:r>
            <a:endParaRPr lang="en-US" sz="3000" b="1" dirty="0">
              <a:ea typeface="+mj-ea"/>
              <a:cs typeface="+mj-cs"/>
            </a:endParaRPr>
          </a:p>
        </p:txBody>
      </p:sp>
    </p:spTree>
    <p:extLst>
      <p:ext uri="{BB962C8B-B14F-4D97-AF65-F5344CB8AC3E}">
        <p14:creationId xmlns:p14="http://schemas.microsoft.com/office/powerpoint/2010/main" val="3070102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7</a:t>
            </a:fld>
            <a:endParaRPr/>
          </a:p>
        </p:txBody>
      </p:sp>
      <p:sp>
        <p:nvSpPr>
          <p:cNvPr id="3" name="Content Placeholder 2"/>
          <p:cNvSpPr txBox="1">
            <a:spLocks/>
          </p:cNvSpPr>
          <p:nvPr/>
        </p:nvSpPr>
        <p:spPr bwMode="auto">
          <a:xfrm>
            <a:off x="685801"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spcAft>
                <a:spcPts val="900"/>
              </a:spcAft>
            </a:pPr>
            <a:r>
              <a:rPr lang="en-US" sz="1875" dirty="0"/>
              <a:t>During his presidential campaign, Kennedy had intimated his support for civil rights. However, Kennedy was cautious in assisting African-Americans in their fight for full citizenship rights. His strongest focus was on securing the voting rights of African-Americans. </a:t>
            </a:r>
          </a:p>
          <a:p>
            <a:pPr eaLnBrk="1" hangingPunct="1">
              <a:spcBef>
                <a:spcPts val="0"/>
              </a:spcBef>
              <a:spcAft>
                <a:spcPts val="900"/>
              </a:spcAft>
              <a:defRPr/>
            </a:pPr>
            <a:r>
              <a:rPr lang="en-US" sz="1875" dirty="0"/>
              <a:t>Kennedy focused on the passage of a constitutional amendment outlawing poll taxes, a tactic that Southern states used to disenfranchise African-American voters. Kennedy also reacted to the push for equality in education. For example, when African-American student James Meredith attempted to enroll at the segregated University of Mississippi in 1962, riots broke out on campus. The president responded by sending the U.S. Army and National Guard to Mississippi. </a:t>
            </a:r>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Tentative steps toward civil rights</a:t>
            </a:r>
            <a:endParaRPr lang="en-US" sz="3000" b="1" dirty="0">
              <a:ea typeface="+mj-ea"/>
              <a:cs typeface="+mj-cs"/>
            </a:endParaRPr>
          </a:p>
        </p:txBody>
      </p:sp>
    </p:spTree>
    <p:extLst>
      <p:ext uri="{BB962C8B-B14F-4D97-AF65-F5344CB8AC3E}">
        <p14:creationId xmlns:p14="http://schemas.microsoft.com/office/powerpoint/2010/main" val="31347368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8</a:t>
            </a:fld>
            <a:endParaRPr/>
          </a:p>
        </p:txBody>
      </p:sp>
      <p:sp>
        <p:nvSpPr>
          <p:cNvPr id="3" name="Content Placeholder 2"/>
          <p:cNvSpPr txBox="1">
            <a:spLocks/>
          </p:cNvSpPr>
          <p:nvPr/>
        </p:nvSpPr>
        <p:spPr bwMode="auto">
          <a:xfrm>
            <a:off x="685801" y="1922860"/>
            <a:ext cx="7852172" cy="34397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a:spcAft>
                <a:spcPts val="900"/>
              </a:spcAft>
            </a:pPr>
            <a:r>
              <a:rPr lang="en-US" sz="1875" dirty="0"/>
              <a:t>Kennedy understood that he had to solidify his base in the South to secure his reelection. On November 21, 1963, he accompanied Lyndon Johnson to Texas to rally supporters. The next day, shots rang out as Kennedy’s motorcade made its way through the streets of Dallas. Kennedy was killed. </a:t>
            </a:r>
          </a:p>
          <a:p>
            <a:pPr>
              <a:spcAft>
                <a:spcPts val="900"/>
              </a:spcAft>
            </a:pPr>
            <a:r>
              <a:rPr lang="en-US" sz="1875" dirty="0"/>
              <a:t>Lee Harvey Oswald was arrested for the murder. Two days later, while being transferred to the county jail, Oswald was shot and killed by a local man. </a:t>
            </a:r>
          </a:p>
          <a:p>
            <a:pPr>
              <a:spcAft>
                <a:spcPts val="900"/>
              </a:spcAft>
            </a:pPr>
            <a:r>
              <a:rPr lang="en-US" sz="1875" dirty="0"/>
              <a:t>Almost immediately, rumors began to circulate regarding the Kennedy assassination. To allay fears that the government was hiding evidence, Lyndon Johnson, Kennedy’s successor, appointed a fact-finding commission headed by Earl Warren, chief justice of the U.S. Supreme Court. The Warren Commission concluded that there had been no conspiracy. </a:t>
            </a:r>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Tragedy in Dallas</a:t>
            </a:r>
            <a:endParaRPr lang="en-US" sz="3000" b="1" dirty="0">
              <a:ea typeface="+mj-ea"/>
              <a:cs typeface="+mj-cs"/>
            </a:endParaRPr>
          </a:p>
        </p:txBody>
      </p:sp>
    </p:spTree>
    <p:extLst>
      <p:ext uri="{BB962C8B-B14F-4D97-AF65-F5344CB8AC3E}">
        <p14:creationId xmlns:p14="http://schemas.microsoft.com/office/powerpoint/2010/main" val="1508903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9</a:t>
            </a:fld>
            <a:endParaRPr/>
          </a:p>
        </p:txBody>
      </p:sp>
      <p:sp>
        <p:nvSpPr>
          <p:cNvPr id="3" name="Content Placeholder 2"/>
          <p:cNvSpPr txBox="1">
            <a:spLocks/>
          </p:cNvSpPr>
          <p:nvPr/>
        </p:nvSpPr>
        <p:spPr bwMode="auto">
          <a:xfrm>
            <a:off x="685801"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spcAft>
                <a:spcPts val="900"/>
              </a:spcAft>
            </a:pPr>
            <a:r>
              <a:rPr lang="en-US" sz="1875" dirty="0"/>
              <a:t>Johnson brought to his presidency a vision of a </a:t>
            </a:r>
            <a:r>
              <a:rPr lang="en-US" sz="1875" b="1" dirty="0"/>
              <a:t>Great Society </a:t>
            </a:r>
            <a:r>
              <a:rPr lang="en-US" sz="1875" dirty="0"/>
              <a:t>in which everyone could share in the opportunities for a better life that the United States offered. A chief piece of legislation was the Elementary and Secondary Education Act, which provided funding to schools for materials and educational programs for disadvantaged children. The Higher Education Act provided scholarships and loans for the poor, increased federal funding for colleges, and hired teachers for impoverished areas. The centerpiece of Johnson’s plan was the eradication of poverty in America: the </a:t>
            </a:r>
            <a:r>
              <a:rPr lang="en-US" sz="1875" b="1" dirty="0"/>
              <a:t>war on poverty</a:t>
            </a:r>
            <a:r>
              <a:rPr lang="en-US" sz="1875" dirty="0"/>
              <a:t>. Realizing that the nation’s elderly were among its most disadvantaged citizens, the administration passed the Social Security Act of 1965, which created Medicare to pay medical expenses of those over sixty-five.</a:t>
            </a:r>
            <a:endParaRPr lang="en-US" sz="1875"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Lyndon Johnson and the Great Society</a:t>
            </a:r>
            <a:endParaRPr lang="en-US" sz="3000" b="1" dirty="0">
              <a:ea typeface="+mj-ea"/>
              <a:cs typeface="+mj-cs"/>
            </a:endParaRPr>
          </a:p>
        </p:txBody>
      </p:sp>
    </p:spTree>
    <p:extLst>
      <p:ext uri="{BB962C8B-B14F-4D97-AF65-F5344CB8AC3E}">
        <p14:creationId xmlns:p14="http://schemas.microsoft.com/office/powerpoint/2010/main" val="22407579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4897</TotalTime>
  <Words>2792</Words>
  <Application>Microsoft Office PowerPoint</Application>
  <PresentationFormat>On-screen Show (4:3)</PresentationFormat>
  <Paragraphs>141</Paragraphs>
  <Slides>22</Slides>
  <Notes>22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Quicksand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American Government</dc:title>
  <dc:creator>Schulze, Amy</dc:creator>
  <cp:lastModifiedBy>Lang, Jennifer R.</cp:lastModifiedBy>
  <cp:revision>141</cp:revision>
  <cp:lastPrinted>2018-01-31T01:50:56Z</cp:lastPrinted>
  <dcterms:modified xsi:type="dcterms:W3CDTF">2022-05-26T17:49:39Z</dcterms:modified>
</cp:coreProperties>
</file>