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9"/>
  </p:notesMasterIdLst>
  <p:sldIdLst>
    <p:sldId id="256" r:id="rId2"/>
    <p:sldId id="302" r:id="rId3"/>
    <p:sldId id="303" r:id="rId4"/>
    <p:sldId id="337" r:id="rId5"/>
    <p:sldId id="338" r:id="rId6"/>
    <p:sldId id="336" r:id="rId7"/>
    <p:sldId id="339" r:id="rId8"/>
    <p:sldId id="340" r:id="rId9"/>
    <p:sldId id="304" r:id="rId10"/>
    <p:sldId id="305" r:id="rId11"/>
    <p:sldId id="306" r:id="rId12"/>
    <p:sldId id="307" r:id="rId13"/>
    <p:sldId id="308" r:id="rId14"/>
    <p:sldId id="309" r:id="rId15"/>
    <p:sldId id="257" r:id="rId16"/>
    <p:sldId id="310" r:id="rId17"/>
    <p:sldId id="311" r:id="rId18"/>
    <p:sldId id="312" r:id="rId19"/>
    <p:sldId id="301" r:id="rId20"/>
    <p:sldId id="292" r:id="rId21"/>
    <p:sldId id="313" r:id="rId22"/>
    <p:sldId id="314" r:id="rId23"/>
    <p:sldId id="315" r:id="rId24"/>
    <p:sldId id="293" r:id="rId25"/>
    <p:sldId id="300" r:id="rId26"/>
    <p:sldId id="272" r:id="rId27"/>
    <p:sldId id="316" r:id="rId28"/>
    <p:sldId id="317" r:id="rId29"/>
    <p:sldId id="261" r:id="rId30"/>
    <p:sldId id="297" r:id="rId31"/>
    <p:sldId id="318" r:id="rId32"/>
    <p:sldId id="319" r:id="rId33"/>
    <p:sldId id="298" r:id="rId34"/>
    <p:sldId id="278" r:id="rId35"/>
    <p:sldId id="320" r:id="rId36"/>
    <p:sldId id="321" r:id="rId37"/>
    <p:sldId id="322" r:id="rId38"/>
    <p:sldId id="323" r:id="rId39"/>
    <p:sldId id="324" r:id="rId40"/>
    <p:sldId id="341" r:id="rId41"/>
    <p:sldId id="342" r:id="rId42"/>
    <p:sldId id="332" r:id="rId43"/>
    <p:sldId id="333" r:id="rId44"/>
    <p:sldId id="334" r:id="rId45"/>
    <p:sldId id="348" r:id="rId46"/>
    <p:sldId id="326" r:id="rId47"/>
    <p:sldId id="327" r:id="rId48"/>
    <p:sldId id="328" r:id="rId49"/>
    <p:sldId id="329" r:id="rId50"/>
    <p:sldId id="330" r:id="rId51"/>
    <p:sldId id="331" r:id="rId52"/>
    <p:sldId id="343" r:id="rId53"/>
    <p:sldId id="344" r:id="rId54"/>
    <p:sldId id="347" r:id="rId55"/>
    <p:sldId id="345" r:id="rId56"/>
    <p:sldId id="346" r:id="rId57"/>
    <p:sldId id="349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8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2DBFBCE9-2A6A-C002-4A66-ECE46FC50B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6DB98C7-977B-DA26-F5C5-EC4C53DE90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1B78A3FE-7474-DC85-35AC-7BC84BCB0BD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7C077331-CECE-46ED-5983-AFDC0AB15F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2F8F7A6B-3AA3-A210-2CE0-5F1888A8B93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7">
            <a:extLst>
              <a:ext uri="{FF2B5EF4-FFF2-40B4-BE49-F238E27FC236}">
                <a16:creationId xmlns:a16="http://schemas.microsoft.com/office/drawing/2014/main" id="{535D8F8C-6A1C-AD3B-ACA0-5253CB1DBF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620551-D2CA-594B-8687-BD1AFC683D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12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12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12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12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12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0175803A-E6C4-D17B-A092-D6EF069A72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17C4349-45DF-5A42-8FAA-54055D4CDCB3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059154F-D1B0-5823-345D-5B43013532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B153FED-0751-F7EB-A104-1B57865E7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92999D1D-BC9D-6EAC-7FC3-C39D0484E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6758F3B-2118-5D4A-B84B-36D24285CD57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9764B34-DEDF-AA29-5197-C049A99F90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EB4CF8B-7A55-80C1-772A-D88F12F2D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1010516-92AD-1B5C-49DF-BF1BEAEFCB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1805A68-5E17-2943-A16C-88223BB64DA0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A5CFE27-D964-437A-8587-B48497966C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591B85F-761F-96D9-3361-5057A3816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3D984FFD-280C-92CF-3E23-8BC0283E8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AF26B98-EDED-144F-9AA9-FFA9B603550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CFC64B3-CFF6-3D11-4534-81CF1265F5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7D8297B-7B01-A68B-6892-C7BCD74F9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84908D0F-7064-D070-2DA1-B824EA4AD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345B457-AA3D-8B4D-B632-C730BF41523D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158C2A9-2260-3DA4-4D35-76A49F4CF1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61902A3-DFC4-81C1-D741-AC1E27223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BAB78193-B819-F3C3-9A2D-69F343042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476F46D-2A91-5B4D-A6E6-BF923CDAC83F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E43D15D-CBA2-4640-939D-B468469A1D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4DF986F-621C-BC6D-E870-7E8E15FAD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E1DA9B9B-38B8-4AB5-F836-8DBAF12D1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4D3B996-86A8-5A4F-896E-3BE3A884264D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79A1F70-C974-1F7A-5E82-8881BBDA28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82B4C05-1347-6720-14A1-39F60FE4E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7D2181CC-74E3-AEE2-017F-393533482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00EBD42-5C54-E245-B2ED-733F7468FDE4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220B28C8-0938-7CBC-155D-D53BCAB261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80BB47E-EA92-045F-2F2C-CF97C670D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54A11CF3-0758-B828-108B-C991CDA11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54F7283-29E8-584D-8592-4270E05BE1F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68A3CDFF-5C0E-575D-EFC5-BDCA289722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1BE31F9-7B8E-EEBF-0DC8-FD6A21AA8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D9C56820-2528-0ABF-E634-40714F966B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B5B735D-B0FD-CF43-9560-2F23D1286E8C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2E694C11-7504-0CD0-CCCC-76F632FA6D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2EB5A5B-C767-45DC-C77E-45EF76C8B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6B752C8E-D013-52E0-0208-61D5EF595D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9FB46FA-F847-D84F-A546-203031B84E0D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F4B03D67-6B8F-9662-D244-AC367107EE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9077F0C-393A-0DF8-791F-2E9686279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44A9BFC-ED35-94A5-7D89-A928FE46FE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2D9ADA8-E65E-2448-BF40-BD33208D187D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E1717B9-F758-288C-9E64-7FB7382DD2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FADA623-7A76-DE5E-DD78-BBEF14EC3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2AB3F299-87DC-2546-B1FE-6E83EC9F1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DC91037-7AAB-264D-855D-D0766AEB2FA8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DA6CDDB7-94EB-A3E8-4685-51FD42BCD2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E3BBDA3-4E46-C945-2EC8-5D9246BAF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FB2AB38A-A4FF-3603-81F8-00FADE768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AF69549-E62F-1844-B77D-11A42A72A89A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A2E0E298-5ED8-896A-4189-C7FB791C0E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22D0DB1-68B9-149F-6FAB-5E83510BF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12FB595D-ADFF-BD67-7331-F2F8627819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76A9EB5-4FEC-9240-AE8D-DA6F96FB1B9A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218BF8AD-80C6-3839-9163-AB091AC5EF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8EEEDB8-7B2D-18CF-5ACF-A696E71B9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8DB14739-AD38-65BE-7438-32BD7C7F4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C92DAA9-0A9E-C143-9682-3A299E913536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C2BE5708-14AD-DAE1-A0BE-9F28CE5754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D61E3573-C36F-3D41-E13C-CD3005F0B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F6869800-3B82-989F-1AC0-2D88EF7E62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69CD396-586D-C243-BD35-4A24B66B9476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E1F47372-AE9F-D06D-CCE4-005CFEEF86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E05C6EE-1931-CC1E-10DD-04D0DD2AE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C2529850-47C3-DC16-355D-AA71717D7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6C801B5-371C-AB42-9DB0-EAC42CDFD6E8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E157B586-720E-E2BA-4582-A48831FB7D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4AFBBB5E-A4CE-9068-0BF6-03D22A09B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AB97663A-AF7A-253F-DDFF-F16D1930B1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D2B7D40-447D-0B4E-AF4D-F9F1C56F5A55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874D0BC8-497C-B009-D85C-6163CF9BE4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D425D59-9E4A-8335-0CAC-14381DF3B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D25E8D55-B087-8A6B-CD15-DAB22A05DA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1C25410-E450-F842-87FA-0FA054824D4D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2FAC21B2-9687-9794-F137-787371D150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8345577-39C2-806A-1FD9-864F436F1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84CDCC96-5FAD-5E6F-0D40-F825796DD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3ADC188-84CE-CA4F-9A7E-0E59D37E840A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33559D91-B1BA-1963-8394-1A7D1C6395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282D277-6156-BEDD-8EA3-968B62823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538F126A-BABF-5F36-4F7F-12A4869154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5DE4D63-FEBE-184C-A755-623496FF5487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B4D6207C-F33A-FD7C-25EA-FB0719366B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DDE4FBB-3FFD-691F-0171-817F87E99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ACE0CA45-79C1-A2E0-EDBA-9DB9D2929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416834E-635A-1342-92B4-B617536E27DF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8A066EB-8E20-691C-DB5C-7AAB99753A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DFBBCCF-59F2-8EE9-37D7-F85F6EB81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CB1885F6-0DEA-8823-F565-778D0AB24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A4154A31-BCD7-EE4A-AD9B-66061363BE4F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658A84C5-B10A-68BC-80F7-FD86C93BD8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D1A1F18-7BA5-AF97-FCA5-BEEA09BBE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9E8A1D71-D851-A772-F2D6-ED8DE575DE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5EB1C24-7D4D-4640-9313-831963467FB5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F16494B0-E79A-64DF-2B67-EF8962513E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BB2AE4F-2DCF-631A-F58A-B800A4A49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2B6FFA82-2C8F-BA90-E01F-83386CB59D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7356F43-D336-3040-85A1-C20ACB330BB6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6A911A11-CFA9-CB8A-B111-1C4428F45A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60E36FF-F6D5-FDCD-D6E1-4D0C21C60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6F59EB4E-1107-5F34-B993-1F77D851C0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35D1DB9-7C39-A54E-AFD8-F52F42313F03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93D7263B-1337-537C-7A74-81DC2F98A8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8E42BC5E-CFAA-0454-3C15-331548E1C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7DB27772-519D-C085-CB9A-125F82BFC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9C619CB-D64E-CD47-8EFA-0A12953F4B45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9EB4ED90-6CB3-5A95-B8FC-9100C7C78F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5E6D90D-2EE4-EE01-973D-191635A0E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09EBF035-F589-AAB8-371B-45D1E5258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164CB1E-7D3D-7B44-A58A-879031115699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4A4ACEE3-C80C-73E5-5D42-7C66F0C51A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A00F0C8A-AFD5-BC99-FA66-FC42F1C9C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1262CC28-5EFA-C1E2-A6B6-E367189F1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B861767-1DF3-EA4A-AEE1-3B2B19D34204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3A5B43B6-68EB-E22C-5233-A5EE98DFD2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D74C12AB-C42D-45DA-1522-C3805FB4E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FD69FB68-4805-34CD-0F20-3412DAA93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22F3099-F196-634A-B91D-A69BBDDC15C8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14E5FDA2-2A10-1C5B-D5B8-D0D36C3524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7F759AD5-0376-C4D2-8B74-D20E689BA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7D4DA410-5309-BA04-9DF3-620D22F63F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B12A36D-17D3-9D40-A76B-527874C79B9C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6A9713C1-7EAC-0E7D-6803-D32AF23790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734178B5-EF14-5DB8-77F5-B8BF52C68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966C8547-FBA2-4C9C-3635-B6E71FE27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3912955-B23B-674C-BE54-4CE2A3BFBD0A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E1F4DEE3-8F9D-AEB2-3297-C46D20A40C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204BD29-8F0F-3F33-6046-B98ED7ED4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FE26588B-2A96-7E63-92CC-CC94AF23E6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CB74783-A5DC-4D47-81F9-58FDE16806E7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00416E5-6D4D-6E33-FF79-BAC2B65F39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651075D-CC04-CC0E-6FC6-5A4643DB7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A1AAC507-C262-F8FB-48E6-8D2F87C0CF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38F45F0-874D-3C4E-BD6A-D17DB0D393E1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8DF4A7E8-0692-7CE1-5B7F-462C4EABD9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D974254-8164-F844-FACA-AC4DBE7FC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EA5332E7-26FD-75BA-FF01-F3299D9D13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9084B1C-3D9F-9847-B659-F4494C8C8D98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746E32BF-2266-9FEF-F72D-ABAAEA4149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80D72234-0B70-0BD4-36BD-644754DE9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685C0947-830E-2255-6744-B5206FA7F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5BBF591-7486-CE49-BCB7-72B4D3FAB194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8E23EBF4-9776-8970-5E6F-CA7D846F13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C44D1110-1E30-5595-369B-0BD4BF0CC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96F5BD06-346D-7604-4F1E-C5F51E5A87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A3A90A7-1F35-3644-9D32-996A65CC842B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CCCFB7ED-5B8C-88EE-6C2A-7F4CAE77BE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AC9EC223-F539-C5AA-F3C6-498D7C2BC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DCB9B592-17F4-D06D-8B17-09F9A027E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8783E27-5481-FA47-BD9B-1445177EEF39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1A2B451A-0E6C-E3AC-F4AA-288D2D8110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C0F098A5-D35D-284B-6FBB-C180652A5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2E969B6C-E468-BF6B-2477-A96CD3413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114B6D5-ED5A-EF49-93C5-6B6995D24E3D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5F1AABE4-4286-A122-51DA-E747BD09CF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C787F7C5-8D72-D110-1655-7642DC2F8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BF914E0F-BF9F-29A6-0FD7-E3B7EB3031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87AD6DC-BE76-684C-9AB4-025D3D8A3804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44C25D7D-5EF9-DFFA-0E24-D32DE33835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C18267D3-BA6B-AC08-E300-CA5D6C539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B2941935-C0BF-575C-28A2-10C8C21DA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6811495-7B6F-074D-B20F-4C380F9182DB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BED5271D-C0BD-0751-A9E8-9DDE835274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AC52034B-D252-A98E-9F5E-C16917DB1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763F71B0-F705-7B1D-0FD1-184CF81B54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A91BAFA-7404-3E44-8D5C-1845FE0ADA8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55A7D87-A617-4709-1F84-81CCABC23E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AB58F40-524A-A2C9-DE15-A787F5692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4DA4B26F-D021-0C59-0383-53D6129D5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9F54B32-9589-254B-9B30-154333C4CFBA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386AB0C-F806-C27D-4B02-1E46EBB252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48CD4C5-AE01-1355-0B18-17054CA6E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EDDB0D0A-792C-428B-28FC-060CEA5143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A3F7988-E97F-1342-BBB5-270B55A88B7B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251AF38C-4FC9-3896-45C5-6CDB8BDF8A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CAA99B3-5BF8-88F4-C86D-3152A3D95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95F4D53-65DF-1634-7B1A-78086F866E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1AC49B6-1994-F944-B613-94EAC98CD6CC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BC035D3F-E1BD-2BA7-5F83-0DD8BEDC75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82BDB8A-9C80-95D7-A387-2635F583D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2FCB1E67-A236-B89D-5EA8-35B0FA2509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2DDCB16-B91F-0E4F-A582-A933EEBC6DDE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FC8B5ABF-C64A-0B46-84E6-29F5C460BA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D24CCFD-5469-45C2-8404-FA7EAC5EC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948B0E3-BD56-5DEC-3046-71DE0F79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3152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7315200" cy="1752600"/>
          </a:xfrm>
          <a:ln>
            <a:noFill/>
          </a:ln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A4180-AC51-FEEF-4B0E-E830A7BEC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676400" cy="457200"/>
          </a:xfrm>
          <a:noFill/>
          <a:ln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4ADD70-1772-C1AF-E763-1D1122FBD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56446AA-1792-5B35-0636-5A8D2864A1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676400" cy="457200"/>
          </a:xfrm>
          <a:noFill/>
          <a:ln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fld id="{14636DBC-AF79-5845-968C-25314EC02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12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2EDBE2-92E3-7ABE-DF8D-0D6840EB4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5093DF-1394-951A-EDDE-ED2AE97833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3C913F8-78DC-DA7E-BA55-CC0231ED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02E18-4A9C-E94C-A5FE-CE2420E581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12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F6045C-7490-4C24-F43E-A21019E068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BA0595-68F5-BCE6-688A-FBFDF80425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1DC271-C5CF-114E-9025-F5D6CA546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E2684-8172-364F-83E4-A1BACFB6E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65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F1B713-320A-5256-D985-2D84830A2A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079554-7C50-8DF4-F1DC-69FC738AB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ECA54BA-32FE-5128-60EC-70176251A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FFDDA-1BAD-3548-BB97-23427544D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80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C9F29D-3227-B74F-A8FF-AD988663C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FC0AE-4236-05FB-B926-12D0830A77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620F5F0-EDC5-35E5-49FD-9B7EAA911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B31E3-EC87-314D-ABE3-BE8D8CF8FF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61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E2BE0B-D018-FD8C-0278-3CC054663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CA7B5D-AFB2-ED05-60CF-04002595B8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096F8E-A565-1E1F-F29B-174AD2637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38374-CD32-4B4F-ABD1-0777D98D9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40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E91C72-083F-BCB6-D354-E962960965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593D60-30CC-C44E-5568-D6E928D70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D852CAC-157A-6214-9117-47130216F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DCA1D-D143-224E-8FB1-753C21591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7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E034FF-B999-0329-2153-845ACEB82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AD5616-3E79-72A4-91FA-9B386CE4D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41DC759-BB75-96E9-3DBE-0913D92C3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5B0CA-ED55-DA4C-9DC5-F5561FA77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81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AAC61B2-2C43-84D7-08C1-4728C3198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6282B02-673C-D41B-E99E-E54DDEDA9B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3D30342-DF9D-2905-225F-6ACDA8CA9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C61E4-F837-AA47-A37D-236695789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33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AF6622C-76DB-0D37-D6E7-75FD303E8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7A5C2D-59E0-F23C-B1A0-141F39CB6E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73ACFC1-EEA3-BA0A-DBC1-D61196D97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BA4B1-07D0-DD4F-BC34-21BFBB06D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07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6C20875-9D1D-9CAF-2409-250A8A1EFC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C30567A-330A-778D-6BE4-29DBE56DF7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1712E9A-E3EA-6B16-8BCA-611F4B3E9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921F4-19B9-1B44-A3F5-8314DD5BF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74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D0A2A0-EE2C-E687-FA9F-F68EDE864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EDABA4-41D6-E2B6-74A3-2C82E75E26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689BD23-513A-68F9-7685-D96E2A0A6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14767-2598-4643-86D8-01C8BA02D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78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W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C79054-8AEA-60BB-6392-7E203681A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0066A2-B8A2-5F75-EA74-BC9F3939D7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792B347-C344-4B55-A16A-61EFC2302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CE5DF-D7A5-1A47-A4D0-FECB1FA17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3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04954E5-8C1B-D8BF-E0BF-BA76DBEDD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002D4F66-FAEB-A409-998C-1BE53F912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3DFAE7-8CA8-F03B-CDE1-1DF236CB0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708E30BD-2D12-B7EE-FBAD-D18D0C065B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58E4CA80-AE52-D03B-C2B8-AD111CB6E8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96D7E7BA-3C2A-66B6-AF5B-B6122ED5FA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A4A0D289-696E-6F4D-9753-EBFB743A24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112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112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112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112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frm=1&amp;source=images&amp;cd=&amp;cad=rja&amp;docid=mK3gJ9lC-P5YNM&amp;tbnid=WioQp10-qfy_TM:&amp;ved=0CAUQjRw&amp;url=http://riversinvitation.blogspot.com/2009_06_01_archive.html&amp;ei=X-48UozpEeXV2AXA2YCYCQ&amp;bvm=bv.52434380,d.b2I&amp;psig=AFQjCNEUcRe17WQt2pF04OeDzbQjMwbT3w&amp;ust=137981109737116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frm=1&amp;source=images&amp;cd=&amp;cad=rja&amp;docid=w2Ci86cplL1TBM&amp;tbnid=jCpgxjr8LtL5wM:&amp;ved=0CAUQjRw&amp;url=http://www.posterplanet.net/jazz/WC-Handy-Father-Blues-poster.htm&amp;ei=je88UqeNDKrH2wWuyIDoDg&amp;bvm=bv.52434380,d.b2I&amp;psig=AFQjCNEQO2MQJ2a9K-VottKYnd1uSslMfA&amp;ust=137981155837293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://www.google.com/url?sa=i&amp;rct=j&amp;q=&amp;esrc=s&amp;frm=1&amp;source=images&amp;cd=&amp;cad=rja&amp;docid=JG82gYKrN3qmPM&amp;tbnid=_nap6obQmmVKKM:&amp;ved=0CAUQjRw&amp;url=http://www.city-data.com/picfilesv/picv14205.php&amp;ei=Y_A8UvzyAeXn2QXV8YDABw&amp;bvm=bv.52434380,d.b2I&amp;psig=AFQjCNEQO2MQJ2a9K-VottKYnd1uSslMfA&amp;ust=1379811558372936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R84CYuLtnBs6WM&amp;tbnid=a8B0xrd7vwUWeM:&amp;ved=0CAUQjRw&amp;url=http://www.jazz.com/music/2009/1/12/jelly-roll-morton-grandpa-s-spells&amp;ei=YPE8Uu61Garj2wXJvIGwDw&amp;bvm=bv.52434380,d.b2I&amp;psig=AFQjCNGZZNlozYXTD6FcuEfZwo-GTTF0pw&amp;ust=137981204740671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R84CYuLtnBs6WM&amp;tbnid=a8B0xrd7vwUWeM:&amp;ved=0CAUQjRw&amp;url=http://www.free-scores.com/Download-PDF-Sheet-Music-Jelly-Roll-Morton.htm&amp;ei=5fE8Uq3vKcOp2QXDrIHACA&amp;bvm=bv.52434380,d.b2I&amp;psig=AFQjCNGZZNlozYXTD6FcuEfZwo-GTTF0pw&amp;ust=137981204740671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coholic_beverag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9Xewgw92Y-koaM&amp;tbnid=c4uLUI_YVtYg1M:&amp;ved=0CAUQjRw&amp;url=http://www.topfloormusic.com/db/images/Louis_Armstrong/89333/&amp;ei=2_M8UriHHam62gWnrIGoCw&amp;bvm=bv.52434380,d.b2I&amp;psig=AFQjCNHyMSJNbqLFTCmVj3GB2Zm91PBsfA&amp;ust=137981265239567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9Xewgw92Y-koaM&amp;tbnid=c4uLUI_YVtYg1M:&amp;ved=0CAUQjRw&amp;url=http://cardex.hu/naptar&amp;ei=QfQ8UtPEOIP-2gXl3oHQCw&amp;bvm=bv.52434380,d.b2I&amp;psig=AFQjCNHyMSJNbqLFTCmVj3GB2Zm91PBsfA&amp;ust=137981265239567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zEIXNSY5vF1AEM&amp;tbnid=oLPzh7jrBdDvDM:&amp;ved=0CAUQjRw&amp;url=http://www.jazz.com/music/2007/11/5/louis-armstrong-shine&amp;ei=qvQ8UoriJKqX2QWx0IC4BA&amp;psig=AFQjCNHyMSJNbqLFTCmVj3GB2Zm91PBsfA&amp;ust=137981265239567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nited_States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://en.wikipedia.org/wiki/African_American_cultur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African_American_music" TargetMode="External"/><Relationship Id="rId11" Type="http://schemas.openxmlformats.org/officeDocument/2006/relationships/hyperlink" Target="http://en.wikipedia.org/wiki/New_York_City" TargetMode="External"/><Relationship Id="rId5" Type="http://schemas.openxmlformats.org/officeDocument/2006/relationships/hyperlink" Target="http://en.wikipedia.org/wiki/African_American_literature" TargetMode="External"/><Relationship Id="rId10" Type="http://schemas.openxmlformats.org/officeDocument/2006/relationships/hyperlink" Target="http://en.wikipedia.org/wiki/Harlem,_Manhattan" TargetMode="External"/><Relationship Id="rId4" Type="http://schemas.openxmlformats.org/officeDocument/2006/relationships/hyperlink" Target="http://en.wikipedia.org/wiki/African_American_art" TargetMode="External"/><Relationship Id="rId9" Type="http://schemas.openxmlformats.org/officeDocument/2006/relationships/hyperlink" Target="http://en.wikipedia.org/wiki/African_America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Zqb0xx43j2wCOM&amp;tbnid=WWQGAwDDW2gFzM:&amp;ved=0CAUQjRw&amp;url=http://macaulay.cuny.edu/eportfolios/drabik11/3-2/duke-ellington/&amp;ei=TPU8UqywI6P02gW-i4DwCQ&amp;psig=AFQjCNGxV9fxaz3uK-p-Fv-fvNMJbnAknQ&amp;ust=137981306322032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Zqb0xx43j2wCOM&amp;tbnid=WWQGAwDDW2gFzM:&amp;ved=0CAUQjRw&amp;url=http://www.nepr.net/blog/ellington-zurich&amp;ei=o_U8UpiFGOXV2AXA2YCYCQ&amp;psig=AFQjCNGxV9fxaz3uK-p-Fv-fvNMJbnAknQ&amp;ust=1379813063220322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ord_progressio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Mary_Lou_William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UJropU-OfYOLMM&amp;tbnid=YT2Y4AHL3GMldM:&amp;ved=0CAUQjRw&amp;url=http://savannahtaxinow.com/savannah-jazz-festival-taxi/&amp;ei=e_Y8UsLALdDs2AX1m4DYCw&amp;psig=AFQjCNGapzm-45smVi2geD_KiuhWSRc0NQ&amp;ust=1379813359059395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nXDoGHdKaChrCM&amp;tbnid=DPTQVPrecExXMM:&amp;ved=0CAUQjRw&amp;url=http://www.musicweb-international.com/jazz/2003/May03/Dizzy2Naxos.htm&amp;ei=BPc8UoqtC6W02AWaxoDQBQ&amp;psig=AFQjCNGNPRJ1IKm5jBEuKHPDMojqYHs-qA&amp;ust=1379813479555779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nXDoGHdKaChrCM&amp;tbnid=DPTQVPrecExXMM:&amp;ved=0CAUQjRw&amp;url=http://www.brunijazzart.com/AlbumAndCDCovers.html&amp;ei=cPc8UsiPFemc2QWKlYHwAQ&amp;psig=AFQjCNGNPRJ1IKm5jBEuKHPDMojqYHs-qA&amp;ust=1379813479555779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ziTyCumDK---M&amp;tbnid=YZdbmzZMUzJecM:&amp;ved=0CAUQjRw&amp;url=http://www.ebay.com/itm/10-CD-THELONIOUS-MONK-COLLECTION-BOX-SET-/280804922485&amp;ei=qvg8UpT8Humz2QWAuoGwCg&amp;psig=AFQjCNHj0_1PvpN99Sw3uygc3ngqfPkVzw&amp;ust=1379813754383483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B_SoqwRBizRgM&amp;tbnid=E51fZ2L9gySsIM:&amp;ved=0CAUQjRw&amp;url=http://www.biography.com/people/thelonious-monk-9411896&amp;ei=9_g8UrfyL6jh2QW-5oDQBg&amp;psig=AFQjCNHj0_1PvpN99Sw3uygc3ngqfPkVzw&amp;ust=1379813754383483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bmgA2--v-sB63M&amp;tbnid=6IWjMBq4yA6YAM:&amp;ved=0CAUQjRw&amp;url=http://kosmo.hubpages.com/hub/Miles-Davis-Played-Trumpet-But-Not-the-Game&amp;ei=Gfo8Up_HJcfX2QXWmYCIAg&amp;psig=AFQjCNE262AKFZo5M4CVbfxWHSY33UNFGQ&amp;ust=1379814234644002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www.timegoesby.net/.a/6a00d8341c85cd53ef015391fafa0d970b-800wi&amp;imgrefurl=http://www.timegoesby.net/weblog/2011/10/elder-music-miles-davis.html&amp;docid=2EbUX8hAEAbVXM&amp;tbnid=gLF9tw0-kqpjkM&amp;w=370&amp;h=459&amp;ei=Gfo8UsPLGsrq2AWLw4FI&amp;ved=0CAQQxiAwAg&amp;iact=c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bmgA2--v-sB63M&amp;tbnid=6IWjMBq4yA6YAM:&amp;ved=0CAUQjRw&amp;url=http://www.keen.com/CommunityServer/UserBlogPosts/astrologernyc/Famous-People-with-Venus-in-Aries/657080.aspx&amp;ei=0vo8UrSfPIiF2gX6-oD4Dw&amp;psig=AFQjCNE262AKFZo5M4CVbfxWHSY33UNFGQ&amp;ust=1379814234644002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frm=1&amp;source=images&amp;cd=&amp;cad=rja&amp;docid=1veH49jXbtPmEM&amp;tbnid=H5L_IHi_pwY-CM:&amp;ved=0CAUQjRw&amp;url=http://wyntonmarsalis.org/about/bio&amp;ei=DQM9Urr1HKfb2QXoxoGgDA&amp;psig=AFQjCNFH2EruwvJkPAP63RapzJU6-ttdkw&amp;ust=1379816568157547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96GwFw5uVWwdtM&amp;tbnid=GempL9Swmhf_YM:&amp;ved=0CAUQjRw&amp;url=http://cleorecs.com/store/shop/billie-holiday-the-essential-rare-collection-lp/&amp;ei=FP48UryXNsPV2AXs0oGwDg&amp;psig=AFQjCNHKvysCKAn4TpQRoSbmb-1PY8Ep4Q&amp;ust=1379815288059043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96GwFw5uVWwdtM&amp;tbnid=GempL9Swmhf_YM:&amp;ved=0CAUQjRw&amp;url=http://cleorecs.com/store/shop/billie-holiday-lady-day-the-ultimate-collection/&amp;ei=pf48UobNDOam2gXh84HYCg&amp;psig=AFQjCNHKvysCKAn4TpQRoSbmb-1PY8Ep4Q&amp;ust=1379815288059043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hyperlink" Target="http://www.google.com/url?sa=i&amp;rct=j&amp;q=&amp;esrc=s&amp;frm=1&amp;source=images&amp;cd=&amp;cad=rja&amp;docid=vZIEsc-zFFBjwM&amp;tbnid=VeAEiap-WA2iGM:&amp;ved=0CAUQjRw&amp;url=http://www.tyrolis.com/index.php?main_page=product_music_info&amp;products_id=1755&amp;ei=tP88UqPTJYni2wXAmoCIDQ&amp;psig=AFQjCNE9qQ3GEuIboQAlyGvyrAIX5tFJeg&amp;ust=1379815708471367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PG5eVUCHVjt1hM&amp;tbnid=KO6RBZ38W7x-qM:&amp;ved=0CAUQjRw&amp;url=http://missionlanguagelab.blogspot.com/2012_01_01_archive.html&amp;ei=MwA9UoSfBujv2QWSy4HYBQ&amp;psig=AFQjCNE9qQ3GEuIboQAlyGvyrAIX5tFJeg&amp;ust=1379815708471367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AC4upgIheOhVQM&amp;tbnid=Swk1B-SBsTcquM:&amp;ved=0CAUQjRw&amp;url=http://www.last.fm/group/Sarah+Vaughn&amp;ei=qwA9UruTD8Pu2gWawIGYAQ&amp;psig=AFQjCNE0_JHbZMd2n9Xrhu8ze5yx1Zu4uw&amp;ust=1379815973897265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AC4upgIheOhVQM&amp;tbnid=Swk1B-SBsTcquM:&amp;ved=&amp;url=http://www.45cat.com/record/bbe12036&amp;ei=pgE9UqznEKeZ2QXx8IH4Bg&amp;psig=AFQjCNFVx_bClozQmnWW-b8USiCJ-pc6RA&amp;ust=1379815970221016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ito_Puent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Arturo_Sandoval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2A0FC7DA-C2D9-4C3E-3DDA-27E9BDACB5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7315200" cy="1752600"/>
          </a:xfrm>
          <a:solidFill>
            <a:srgbClr val="FF0000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 sz="6000"/>
              <a:t>“</a:t>
            </a:r>
            <a:r>
              <a:rPr lang="en-US" altLang="ja-JP" sz="6000"/>
              <a:t>All That Jazz</a:t>
            </a:r>
            <a:r>
              <a:rPr lang="ja-JP" altLang="en-US" sz="6000"/>
              <a:t>”</a:t>
            </a:r>
            <a:endParaRPr lang="en-US" altLang="en-US" sz="6000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41F53018-55F9-E2BD-4B30-3767BA24B6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solidFill>
            <a:srgbClr val="FF0000"/>
          </a:solidFill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en-US" altLang="en-US" b="1"/>
              <a:t>America</a:t>
            </a:r>
            <a:r>
              <a:rPr lang="ja-JP" altLang="en-US" b="1"/>
              <a:t>’</a:t>
            </a:r>
            <a:r>
              <a:rPr lang="en-US" altLang="ja-JP" b="1"/>
              <a:t>s Art Form</a:t>
            </a:r>
          </a:p>
          <a:p>
            <a:pPr eaLnBrk="1" hangingPunct="1"/>
            <a:r>
              <a:rPr lang="en-US" altLang="en-US" b="1"/>
              <a:t>1900 - present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>
            <a:extLst>
              <a:ext uri="{FF2B5EF4-FFF2-40B4-BE49-F238E27FC236}">
                <a16:creationId xmlns:a16="http://schemas.microsoft.com/office/drawing/2014/main" id="{04630FC2-1602-A599-3CB3-248B29BE6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en-US" dirty="0"/>
              <a:t>Ragtime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F2F6D1C6-F263-EB80-58F4-F128441D3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4">
              <a:lumMod val="50000"/>
              <a:lumOff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/>
              <a:t>Precursor to Jazz</a:t>
            </a:r>
          </a:p>
          <a:p>
            <a:pPr eaLnBrk="1" hangingPunct="1"/>
            <a:r>
              <a:rPr lang="ja-JP" altLang="en-US"/>
              <a:t>“</a:t>
            </a:r>
            <a:r>
              <a:rPr lang="en-US" altLang="ja-JP"/>
              <a:t>Ragged Rhythm</a:t>
            </a:r>
            <a:r>
              <a:rPr lang="ja-JP" altLang="en-US"/>
              <a:t>”</a:t>
            </a:r>
            <a:endParaRPr lang="en-US" altLang="ja-JP"/>
          </a:p>
          <a:p>
            <a:pPr eaLnBrk="1" hangingPunct="1"/>
            <a:r>
              <a:rPr lang="en-US" altLang="en-US"/>
              <a:t>African-American piano style highly characterized by syncopation and sectional form</a:t>
            </a:r>
          </a:p>
          <a:p>
            <a:pPr eaLnBrk="1" hangingPunct="1"/>
            <a:r>
              <a:rPr lang="en-US" altLang="en-US"/>
              <a:t>Peak popularity = 1899-1918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>
            <a:extLst>
              <a:ext uri="{FF2B5EF4-FFF2-40B4-BE49-F238E27FC236}">
                <a16:creationId xmlns:a16="http://schemas.microsoft.com/office/drawing/2014/main" id="{C245D7CC-AABB-0DF7-81ED-D0FCC6802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en-US" dirty="0"/>
              <a:t>Scott Joplin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48F77418-3846-AE24-2EA8-CB3F031173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tx1">
              <a:lumMod val="25000"/>
              <a:lumOff val="75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1867/1868? - 1917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Born in Linden, Texas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2nd of 6 children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Studied at George R. Smith College in Missouri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</a:t>
            </a:r>
            <a:r>
              <a:rPr lang="ja-JP" altLang="en-US" sz="2800"/>
              <a:t>“</a:t>
            </a:r>
            <a:r>
              <a:rPr lang="en-US" altLang="ja-JP" sz="2800"/>
              <a:t>Father of Ragtime</a:t>
            </a:r>
            <a:r>
              <a:rPr lang="ja-JP" altLang="en-US" sz="2800"/>
              <a:t>”</a:t>
            </a:r>
            <a:endParaRPr lang="en-US" altLang="en-US" sz="2800"/>
          </a:p>
        </p:txBody>
      </p:sp>
      <p:pic>
        <p:nvPicPr>
          <p:cNvPr id="13320" name="Picture 8" descr="https://encrypted-tbn0.gstatic.com/images?q=tbn:ANd9GcQ2NhSxjSEOaFBabk-cMzurjX_W52kwFy48X6R7AqjCWIUYQb6H">
            <a:extLst>
              <a:ext uri="{FF2B5EF4-FFF2-40B4-BE49-F238E27FC236}">
                <a16:creationId xmlns:a16="http://schemas.microsoft.com/office/drawing/2014/main" id="{61888367-9D92-4B62-3799-C32D0D217C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133600"/>
            <a:ext cx="3352800" cy="3886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FB48D263-F49E-B4B2-63F5-60A910651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altLang="en-US"/>
              <a:t>Scott Joplin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1D47E8EF-3F3C-85AD-FCC8-C3E6DC864BF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ja-JP" altLang="en-US" sz="2400"/>
              <a:t>“</a:t>
            </a:r>
            <a:r>
              <a:rPr lang="en-US" altLang="ja-JP" sz="2400"/>
              <a:t>Maple Leaf Rag</a:t>
            </a:r>
            <a:r>
              <a:rPr lang="ja-JP" altLang="en-US" sz="2400"/>
              <a:t>”</a:t>
            </a:r>
            <a:endParaRPr lang="en-US" altLang="ja-JP" sz="2400"/>
          </a:p>
          <a:p>
            <a:pPr eaLnBrk="1" hangingPunct="1"/>
            <a:r>
              <a:rPr lang="ja-JP" altLang="en-US" sz="2400"/>
              <a:t>“</a:t>
            </a:r>
            <a:r>
              <a:rPr lang="en-US" altLang="ja-JP" sz="2400"/>
              <a:t>The Entertainer</a:t>
            </a:r>
            <a:r>
              <a:rPr lang="ja-JP" altLang="en-US" sz="2400"/>
              <a:t>”</a:t>
            </a:r>
            <a:endParaRPr lang="en-US" altLang="ja-JP" sz="2400"/>
          </a:p>
          <a:p>
            <a:pPr eaLnBrk="1" hangingPunct="1"/>
            <a:r>
              <a:rPr lang="en-US" altLang="en-US" sz="2400"/>
              <a:t>Moved to St. Louis</a:t>
            </a:r>
          </a:p>
          <a:p>
            <a:pPr eaLnBrk="1" hangingPunct="1"/>
            <a:r>
              <a:rPr lang="en-US" altLang="en-US" sz="2400"/>
              <a:t>Married several times</a:t>
            </a:r>
          </a:p>
          <a:p>
            <a:pPr eaLnBrk="1" hangingPunct="1"/>
            <a:r>
              <a:rPr lang="en-US" altLang="en-US" sz="2400" i="1"/>
              <a:t>Treemonisha</a:t>
            </a:r>
          </a:p>
          <a:p>
            <a:pPr eaLnBrk="1" hangingPunct="1"/>
            <a:r>
              <a:rPr lang="en-US" altLang="en-US" sz="2400"/>
              <a:t>Contracted terminal syphilis in 1916</a:t>
            </a:r>
          </a:p>
          <a:p>
            <a:pPr eaLnBrk="1" hangingPunct="1"/>
            <a:r>
              <a:rPr lang="en-US" altLang="en-US" sz="2400"/>
              <a:t>Died January 1917 at the age of 49/50.</a:t>
            </a:r>
          </a:p>
        </p:txBody>
      </p:sp>
      <p:pic>
        <p:nvPicPr>
          <p:cNvPr id="37891" name="Picture 8" descr="http://2.bp.blogspot.com/_fU4fiDzFpnQ/SjETN7inKNI/AAAAAAAAAwA/aiiE63QcZo0/s400/ragtime-home.jpg">
            <a:hlinkClick r:id="rId4"/>
            <a:extLst>
              <a:ext uri="{FF2B5EF4-FFF2-40B4-BE49-F238E27FC236}">
                <a16:creationId xmlns:a16="http://schemas.microsoft.com/office/drawing/2014/main" id="{458919ED-04AA-DC04-CD56-4C0E76DE985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57400"/>
            <a:ext cx="3352800" cy="3886200"/>
          </a:xfrm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>
            <a:extLst>
              <a:ext uri="{FF2B5EF4-FFF2-40B4-BE49-F238E27FC236}">
                <a16:creationId xmlns:a16="http://schemas.microsoft.com/office/drawing/2014/main" id="{6E302533-EA78-FB1F-50B4-5913D564F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743200"/>
            <a:ext cx="7010400" cy="1143000"/>
          </a:xfrm>
          <a:solidFill>
            <a:schemeClr val="tx1">
              <a:lumMod val="50000"/>
              <a:lumOff val="5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Blues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7FF8B-ACC7-6BFA-049B-790219B475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78B73-08AC-8A65-EB0C-1B2F9682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3B0481EF-14A5-F8A2-8CD3-FBC917E6C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Blues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25A57D2-DD3D-9A99-4344-7201ECEC4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/>
              <a:t>Precursor to Jazz</a:t>
            </a:r>
          </a:p>
          <a:p>
            <a:pPr eaLnBrk="1" hangingPunct="1"/>
            <a:r>
              <a:rPr lang="en-US" altLang="en-US">
                <a:latin typeface="Helvetica" pitchFamily="2" charset="0"/>
              </a:rPr>
              <a:t>Based on the use of the blue notes and a repetitive pattern which is most of the time a twelve-bar structure.</a:t>
            </a:r>
          </a:p>
          <a:p>
            <a:pPr eaLnBrk="1" hangingPunct="1"/>
            <a:r>
              <a:rPr lang="en-US" altLang="en-US">
                <a:latin typeface="Helvetica" pitchFamily="2" charset="0"/>
              </a:rPr>
              <a:t>In lyrics, the phrase is often used to describe a depressed mood.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D4781EA6-B744-54EA-7ACD-5E9EE84E5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altLang="en-US"/>
              <a:t>W.C. Handy</a:t>
            </a:r>
          </a:p>
        </p:txBody>
      </p:sp>
      <p:sp>
        <p:nvSpPr>
          <p:cNvPr id="44034" name="Rectangle 6">
            <a:extLst>
              <a:ext uri="{FF2B5EF4-FFF2-40B4-BE49-F238E27FC236}">
                <a16:creationId xmlns:a16="http://schemas.microsoft.com/office/drawing/2014/main" id="{1BD7A618-4373-0C52-EA54-183A8E2267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2400"/>
              <a:t>William Christopher Handy (1873-1958)</a:t>
            </a:r>
          </a:p>
          <a:p>
            <a:pPr eaLnBrk="1" hangingPunct="1"/>
            <a:r>
              <a:rPr lang="en-US" altLang="en-US" sz="2400"/>
              <a:t>The </a:t>
            </a:r>
            <a:r>
              <a:rPr lang="ja-JP" altLang="en-US" sz="2400"/>
              <a:t>“</a:t>
            </a:r>
            <a:r>
              <a:rPr lang="en-US" altLang="ja-JP" sz="2400"/>
              <a:t>Father of the Blues</a:t>
            </a:r>
            <a:r>
              <a:rPr lang="ja-JP" altLang="en-US" sz="2400"/>
              <a:t>”</a:t>
            </a:r>
            <a:endParaRPr lang="en-US" altLang="ja-JP" sz="2400"/>
          </a:p>
          <a:p>
            <a:pPr eaLnBrk="1" hangingPunct="1"/>
            <a:r>
              <a:rPr lang="en-US" altLang="en-US" sz="2400"/>
              <a:t>Born to freed slaves in Florence, AL</a:t>
            </a:r>
          </a:p>
          <a:p>
            <a:pPr eaLnBrk="1" hangingPunct="1"/>
            <a:r>
              <a:rPr lang="en-US" altLang="en-US" sz="2400"/>
              <a:t>Worked as a singer, choral director, band director, and trumpeter</a:t>
            </a:r>
          </a:p>
        </p:txBody>
      </p:sp>
      <p:pic>
        <p:nvPicPr>
          <p:cNvPr id="17416" name="Picture 8" descr="http://www.posterplanet.net/jazz/images/wc-handy-father-blues-POM1228.jpg">
            <a:hlinkClick r:id="rId4"/>
            <a:extLst>
              <a:ext uri="{FF2B5EF4-FFF2-40B4-BE49-F238E27FC236}">
                <a16:creationId xmlns:a16="http://schemas.microsoft.com/office/drawing/2014/main" id="{9488D4A3-A056-BC3C-2E82-1206ED3202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057400"/>
            <a:ext cx="3276600" cy="3962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BD861C7F-5666-DDA2-CC3C-420D64E17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W.C. Handy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1A9B951-D21E-7F37-38DA-2DAFFC80EA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810000" cy="4495800"/>
          </a:xfrm>
          <a:solidFill>
            <a:srgbClr val="66FF33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/>
              <a:t>Band Director of AAMU (then known as AAMC) from 1900-1902 (appointed by Councill)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200"/>
              <a:t>“</a:t>
            </a:r>
            <a:r>
              <a:rPr lang="en-US" altLang="ja-JP" sz="2200"/>
              <a:t>Memphis Blues</a:t>
            </a:r>
            <a:r>
              <a:rPr lang="ja-JP" altLang="en-US" sz="2200"/>
              <a:t>”</a:t>
            </a:r>
            <a:r>
              <a:rPr lang="en-US" altLang="ja-JP" sz="2200"/>
              <a:t>, </a:t>
            </a:r>
            <a:r>
              <a:rPr lang="ja-JP" altLang="en-US" sz="2200"/>
              <a:t>“</a:t>
            </a:r>
            <a:r>
              <a:rPr lang="en-US" altLang="ja-JP" sz="2200"/>
              <a:t>St. Louis Blues</a:t>
            </a:r>
            <a:r>
              <a:rPr lang="ja-JP" altLang="en-US" sz="2200"/>
              <a:t>”</a:t>
            </a:r>
            <a:endParaRPr lang="en-US" altLang="ja-JP" sz="2200"/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Pace and Handy Sheet Music (1917)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Became blind from a subway fall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Wheelchair bound after a 1954 stroke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Died of pneumonia in 1958</a:t>
            </a:r>
            <a:endParaRPr lang="en-US" altLang="en-US" sz="2000"/>
          </a:p>
        </p:txBody>
      </p:sp>
      <p:pic>
        <p:nvPicPr>
          <p:cNvPr id="18440" name="Picture 8" descr="http://pics4.city-data.com/cpicv/vfiles14205.jpg">
            <a:hlinkClick r:id="rId4"/>
            <a:extLst>
              <a:ext uri="{FF2B5EF4-FFF2-40B4-BE49-F238E27FC236}">
                <a16:creationId xmlns:a16="http://schemas.microsoft.com/office/drawing/2014/main" id="{B952D7E1-ABA4-3F14-F781-8C62EC1CB2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133600"/>
            <a:ext cx="2895600" cy="4038600"/>
          </a:xfrm>
          <a:ln w="38100" cap="sq">
            <a:solidFill>
              <a:srgbClr val="66FF33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A7D5638F-9801-3435-E661-949031C7E3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solidFill>
            <a:srgbClr val="66FF33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New Orleans</a:t>
            </a:r>
          </a:p>
        </p:txBody>
      </p:sp>
      <p:sp>
        <p:nvSpPr>
          <p:cNvPr id="48130" name="Rectangle 5">
            <a:extLst>
              <a:ext uri="{FF2B5EF4-FFF2-40B4-BE49-F238E27FC236}">
                <a16:creationId xmlns:a16="http://schemas.microsoft.com/office/drawing/2014/main" id="{FDCC0122-49DA-A475-B81F-A69EEFF4DC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7315200" cy="1066800"/>
          </a:xfrm>
          <a:solidFill>
            <a:srgbClr val="66FF33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1900-1920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2D420-2416-6671-A787-274338EFF98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77A4-E061-D1AC-2065-DD73FB01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53AF863-C79C-EB3C-0D68-034E3F556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New Orleans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98C504E-EE6D-9A6F-A3E8-2FE062EFD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C000"/>
          </a:solidFill>
          <a:ln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en-US" altLang="en-US"/>
              <a:t>Louisiana Purchase of 1803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New Orleans had North America</a:t>
            </a:r>
            <a:r>
              <a:rPr lang="ja-JP" altLang="en-US"/>
              <a:t>’</a:t>
            </a:r>
            <a:r>
              <a:rPr lang="en-US" altLang="ja-JP">
                <a:latin typeface="Times New Roman" panose="02020603050405020304" pitchFamily="18" charset="0"/>
              </a:rPr>
              <a:t>s largest community of free people of color.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New Orleans was a regional music center and at the time (1910</a:t>
            </a:r>
            <a:r>
              <a:rPr lang="ja-JP" altLang="en-US"/>
              <a:t>’</a:t>
            </a:r>
            <a:r>
              <a:rPr lang="en-US" altLang="ja-JP">
                <a:latin typeface="Times New Roman" panose="02020603050405020304" pitchFamily="18" charset="0"/>
              </a:rPr>
              <a:t>s)</a:t>
            </a: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6AF7D805-C396-603C-7D3D-E71780494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ja-JP" altLang="en-US"/>
              <a:t>“</a:t>
            </a:r>
            <a:r>
              <a:rPr lang="en-US" altLang="ja-JP"/>
              <a:t>Jelly Roll</a:t>
            </a:r>
            <a:r>
              <a:rPr lang="ja-JP" altLang="en-US"/>
              <a:t>”</a:t>
            </a:r>
            <a:r>
              <a:rPr lang="en-US" altLang="ja-JP"/>
              <a:t> Morton</a:t>
            </a:r>
            <a:endParaRPr lang="en-US" altLang="en-US"/>
          </a:p>
        </p:txBody>
      </p:sp>
      <p:sp>
        <p:nvSpPr>
          <p:cNvPr id="52226" name="Rectangle 6">
            <a:extLst>
              <a:ext uri="{FF2B5EF4-FFF2-40B4-BE49-F238E27FC236}">
                <a16:creationId xmlns:a16="http://schemas.microsoft.com/office/drawing/2014/main" id="{B35BD95A-0BFB-60C2-1968-FCDEB5C1C0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2400"/>
              <a:t>Ferdinand Joseph Lamothe (1885/1890 - 1941)</a:t>
            </a:r>
          </a:p>
          <a:p>
            <a:pPr eaLnBrk="1" hangingPunct="1"/>
            <a:r>
              <a:rPr lang="en-US" altLang="en-US" sz="2400"/>
              <a:t>Changed his surname to Morton after he Anglicized his step-fathers</a:t>
            </a:r>
            <a:r>
              <a:rPr lang="ja-JP" altLang="en-US" sz="2400"/>
              <a:t>’</a:t>
            </a:r>
            <a:r>
              <a:rPr lang="en-US" altLang="ja-JP" sz="2400"/>
              <a:t> Creole name Mouton</a:t>
            </a:r>
          </a:p>
          <a:p>
            <a:pPr eaLnBrk="1" hangingPunct="1"/>
            <a:r>
              <a:rPr lang="en-US" altLang="en-US" sz="2400"/>
              <a:t>Pianist, bandleader, composer </a:t>
            </a:r>
          </a:p>
        </p:txBody>
      </p:sp>
      <p:pic>
        <p:nvPicPr>
          <p:cNvPr id="21512" name="Picture 8" descr="http://www.jazz.com/assets/2008/12/27/albumcoverJellyRollMorton19231924.jpg?1230343270">
            <a:hlinkClick r:id="rId3"/>
            <a:extLst>
              <a:ext uri="{FF2B5EF4-FFF2-40B4-BE49-F238E27FC236}">
                <a16:creationId xmlns:a16="http://schemas.microsoft.com/office/drawing/2014/main" id="{8380D504-7BAE-40A8-0745-0B8810D8DB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09800"/>
            <a:ext cx="3581400" cy="3581400"/>
          </a:xfrm>
          <a:ln w="38100" cap="sq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>
            <a:extLst>
              <a:ext uri="{FF2B5EF4-FFF2-40B4-BE49-F238E27FC236}">
                <a16:creationId xmlns:a16="http://schemas.microsoft.com/office/drawing/2014/main" id="{40705B74-2EA4-C354-0D47-D5B123DB17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2133600"/>
            <a:ext cx="7315200" cy="2590800"/>
          </a:xfrm>
          <a:solidFill>
            <a:srgbClr val="FF0000"/>
          </a:solidFill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endParaRPr lang="en-US" altLang="en-US" sz="5400" b="1"/>
          </a:p>
          <a:p>
            <a:pPr eaLnBrk="1" hangingPunct="1"/>
            <a:r>
              <a:rPr lang="en-US" altLang="en-US" sz="5400" b="1"/>
              <a:t>What is Jazz?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1DB73-0434-C33D-18B1-C39D65478D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758E6-808B-4B7E-5A1F-C16AFF62D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CDB5549-C551-717C-0588-6E04AB313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66FF33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/>
              <a:t>“</a:t>
            </a:r>
            <a:r>
              <a:rPr lang="en-US" altLang="ja-JP"/>
              <a:t>Jelly Roll</a:t>
            </a:r>
            <a:r>
              <a:rPr lang="ja-JP" altLang="en-US"/>
              <a:t>”</a:t>
            </a:r>
            <a:r>
              <a:rPr lang="en-US" altLang="ja-JP"/>
              <a:t> Morton</a:t>
            </a:r>
            <a:endParaRPr lang="en-US" altLang="en-US"/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DFCDAE92-8FB9-DEBC-1FD9-40E1A961B1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2800"/>
              <a:t>Playing in a prostitution house at the age of 14</a:t>
            </a:r>
          </a:p>
          <a:p>
            <a:pPr eaLnBrk="1" hangingPunct="1"/>
            <a:r>
              <a:rPr lang="en-US" altLang="en-US" sz="2800"/>
              <a:t>Moved to Chicago in 1923</a:t>
            </a:r>
          </a:p>
          <a:p>
            <a:pPr eaLnBrk="1" hangingPunct="1"/>
            <a:r>
              <a:rPr lang="en-US" altLang="en-US" sz="2800"/>
              <a:t>Recorded with </a:t>
            </a:r>
            <a:r>
              <a:rPr lang="en-US" altLang="en-US" sz="2800" i="1"/>
              <a:t>Victor</a:t>
            </a:r>
            <a:r>
              <a:rPr lang="en-US" altLang="en-US" sz="2800"/>
              <a:t> records in the 20</a:t>
            </a:r>
            <a:r>
              <a:rPr lang="ja-JP" altLang="en-US" sz="2800"/>
              <a:t>’</a:t>
            </a:r>
            <a:r>
              <a:rPr lang="en-US" altLang="ja-JP" sz="2800"/>
              <a:t>s</a:t>
            </a:r>
            <a:endParaRPr lang="en-US" altLang="en-US" sz="2800"/>
          </a:p>
        </p:txBody>
      </p:sp>
      <p:pic>
        <p:nvPicPr>
          <p:cNvPr id="22536" name="Picture 8" descr="http://www.musicroom.fr/images/catalogue/fullsize/GS33519.jpg">
            <a:hlinkClick r:id="rId3"/>
            <a:extLst>
              <a:ext uri="{FF2B5EF4-FFF2-40B4-BE49-F238E27FC236}">
                <a16:creationId xmlns:a16="http://schemas.microsoft.com/office/drawing/2014/main" id="{547585AA-949E-BDA1-854C-DBBFC3D703E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209800"/>
            <a:ext cx="2555875" cy="3411538"/>
          </a:xfrm>
          <a:ln w="38100" cap="sq">
            <a:solidFill>
              <a:srgbClr val="66FF33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D8ADC59-F586-49E5-F935-D4A89CC46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ja-JP" altLang="en-US"/>
              <a:t>“</a:t>
            </a:r>
            <a:r>
              <a:rPr lang="en-US" altLang="ja-JP"/>
              <a:t>Jelly Roll</a:t>
            </a:r>
            <a:r>
              <a:rPr lang="ja-JP" altLang="en-US"/>
              <a:t>”</a:t>
            </a:r>
            <a:r>
              <a:rPr lang="en-US" altLang="ja-JP"/>
              <a:t> Morton</a:t>
            </a:r>
            <a:endParaRPr lang="en-US" altLang="en-US"/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6FE126DA-7B10-B5C3-A676-8470AAF85DA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419600"/>
          </a:xfrm>
          <a:solidFill>
            <a:schemeClr val="accent4">
              <a:lumMod val="25000"/>
              <a:lumOff val="7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/>
              <a:t>“</a:t>
            </a:r>
            <a:r>
              <a:rPr lang="en-US" altLang="ja-JP" sz="2400"/>
              <a:t>Jelly Roll</a:t>
            </a:r>
            <a:r>
              <a:rPr lang="ja-JP" altLang="en-US" sz="2400"/>
              <a:t>”</a:t>
            </a:r>
            <a:r>
              <a:rPr lang="en-US" altLang="ja-JP" sz="2400"/>
              <a:t> refers to a sexual reference and many of his earlier works were very vulgar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Injured in a knife-wound accident in Washington, D.C.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Moved to California and died after his arrival in 1941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/>
              <a:t>“</a:t>
            </a:r>
            <a:r>
              <a:rPr lang="en-US" altLang="ja-JP" sz="2400"/>
              <a:t>Mister Jelly Lord</a:t>
            </a:r>
            <a:r>
              <a:rPr lang="ja-JP" altLang="en-US" sz="2400"/>
              <a:t>”</a:t>
            </a:r>
            <a:r>
              <a:rPr lang="en-US" altLang="ja-JP" sz="2400"/>
              <a:t>, </a:t>
            </a:r>
            <a:r>
              <a:rPr lang="ja-JP" altLang="en-US" sz="2400"/>
              <a:t>“</a:t>
            </a:r>
            <a:r>
              <a:rPr lang="en-US" altLang="ja-JP" sz="2400"/>
              <a:t>King Porter Stomp</a:t>
            </a:r>
            <a:r>
              <a:rPr lang="ja-JP" altLang="en-US" sz="2400"/>
              <a:t>”</a:t>
            </a:r>
            <a:endParaRPr lang="en-US" altLang="en-US" sz="2400"/>
          </a:p>
        </p:txBody>
      </p:sp>
      <p:pic>
        <p:nvPicPr>
          <p:cNvPr id="23560" name="Picture 8" descr="https://encrypted-tbn3.gstatic.com/images?q=tbn:ANd9GcTrP2swb7Bv-dyYxxojckx5aT-jinT5IFJRZewZR4Aa1mSYZtLV">
            <a:extLst>
              <a:ext uri="{FF2B5EF4-FFF2-40B4-BE49-F238E27FC236}">
                <a16:creationId xmlns:a16="http://schemas.microsoft.com/office/drawing/2014/main" id="{5F32E6EB-E248-3482-61A7-7619B6DEE60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09800"/>
            <a:ext cx="3429000" cy="3733800"/>
          </a:xfrm>
          <a:ln w="38100" cap="sq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33B1662C-BE93-AE99-6CF8-1D3E9F4C1D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solidFill>
            <a:srgbClr val="6600FF"/>
          </a:solidFill>
        </p:spPr>
        <p:txBody>
          <a:bodyPr/>
          <a:lstStyle/>
          <a:p>
            <a:pPr eaLnBrk="1" hangingPunct="1"/>
            <a:r>
              <a:rPr lang="en-US" altLang="en-US"/>
              <a:t>Chicago</a:t>
            </a:r>
          </a:p>
        </p:txBody>
      </p:sp>
      <p:sp>
        <p:nvSpPr>
          <p:cNvPr id="58370" name="Rectangle 4">
            <a:extLst>
              <a:ext uri="{FF2B5EF4-FFF2-40B4-BE49-F238E27FC236}">
                <a16:creationId xmlns:a16="http://schemas.microsoft.com/office/drawing/2014/main" id="{8907D6AA-E612-8C62-51E0-51C36C6E50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7315200" cy="1143000"/>
          </a:xfrm>
          <a:solidFill>
            <a:srgbClr val="66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/>
              <a:t>1920</a:t>
            </a:r>
            <a:r>
              <a:rPr lang="ja-JP" altLang="en-US" b="1"/>
              <a:t>’</a:t>
            </a:r>
            <a:r>
              <a:rPr lang="en-US" altLang="ja-JP" b="1"/>
              <a:t>s</a:t>
            </a:r>
            <a:endParaRPr lang="en-US" altLang="en-US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67BD6839-058C-73BD-299C-58A011A9F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eaLnBrk="1" hangingPunct="1"/>
            <a:r>
              <a:rPr lang="en-US" altLang="en-US"/>
              <a:t>Chicago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6112D6E2-1159-2725-304E-FC29BD28F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Prohibition Laws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18th Amendment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1920-1933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Helvetica" pitchFamily="112" charset="0"/>
              </a:rPr>
              <a:t>the entire country outlawed the manufacture, transportation, import, export, and sale of </a:t>
            </a:r>
            <a:r>
              <a:rPr lang="en-US" dirty="0">
                <a:solidFill>
                  <a:srgbClr val="0A32B3"/>
                </a:solidFill>
                <a:latin typeface="Helvetica" pitchFamily="112" charset="0"/>
                <a:hlinkClick r:id="rId3"/>
              </a:rPr>
              <a:t>alcoholic beverages</a:t>
            </a:r>
            <a:endParaRPr lang="en-US" dirty="0">
              <a:solidFill>
                <a:srgbClr val="0A32B3"/>
              </a:solidFill>
              <a:latin typeface="Helvetica" pitchFamily="112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A32B3"/>
                </a:solidFill>
                <a:latin typeface="Helvetica" pitchFamily="112" charset="0"/>
              </a:rPr>
              <a:t>21st Amendment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Speakeasies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11F4CB4-148C-1134-053D-CDB4BCBB4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/>
              <a:t>Louis Armstrong</a:t>
            </a:r>
          </a:p>
        </p:txBody>
      </p:sp>
      <p:sp>
        <p:nvSpPr>
          <p:cNvPr id="62466" name="Rectangle 6">
            <a:extLst>
              <a:ext uri="{FF2B5EF4-FFF2-40B4-BE49-F238E27FC236}">
                <a16:creationId xmlns:a16="http://schemas.microsoft.com/office/drawing/2014/main" id="{AD53D794-99C8-506B-AF2A-DB0703FDA3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14800" cy="40386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2400"/>
              <a:t>Louis Daniel Armstrong (1901-1971)</a:t>
            </a:r>
          </a:p>
          <a:p>
            <a:pPr eaLnBrk="1" hangingPunct="1"/>
            <a:r>
              <a:rPr lang="en-US" altLang="en-US" sz="2400"/>
              <a:t>Nicknamed </a:t>
            </a:r>
            <a:r>
              <a:rPr lang="ja-JP" altLang="en-US" sz="2400"/>
              <a:t>“</a:t>
            </a:r>
            <a:r>
              <a:rPr lang="en-US" altLang="ja-JP" sz="2400"/>
              <a:t>Satchmo</a:t>
            </a:r>
            <a:r>
              <a:rPr lang="ja-JP" altLang="en-US" sz="2400"/>
              <a:t>”</a:t>
            </a:r>
            <a:endParaRPr lang="en-US" altLang="ja-JP" sz="2400"/>
          </a:p>
          <a:p>
            <a:pPr eaLnBrk="1" hangingPunct="1"/>
            <a:r>
              <a:rPr lang="en-US" altLang="en-US" sz="2400"/>
              <a:t>Born in New Orleans</a:t>
            </a:r>
          </a:p>
          <a:p>
            <a:pPr eaLnBrk="1" hangingPunct="1"/>
            <a:r>
              <a:rPr lang="en-US" altLang="en-US" sz="2400"/>
              <a:t>New Orleans Home for Colored Waifs</a:t>
            </a:r>
          </a:p>
          <a:p>
            <a:pPr eaLnBrk="1" hangingPunct="1"/>
            <a:r>
              <a:rPr lang="en-US" altLang="en-US" sz="2400"/>
              <a:t>After a failed marriage (1918). Armstrong moved to Chicago</a:t>
            </a:r>
          </a:p>
        </p:txBody>
      </p:sp>
      <p:pic>
        <p:nvPicPr>
          <p:cNvPr id="26632" name="Picture 8" descr="http://www.topfloormusic.com/keywords/Louis_Armstrong/Louis_Armstrong_6.jpg">
            <a:hlinkClick r:id="rId3"/>
            <a:extLst>
              <a:ext uri="{FF2B5EF4-FFF2-40B4-BE49-F238E27FC236}">
                <a16:creationId xmlns:a16="http://schemas.microsoft.com/office/drawing/2014/main" id="{D96A145D-D9E8-DD33-107A-64C6FA93BF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2133600"/>
            <a:ext cx="3173412" cy="3657600"/>
          </a:xfrm>
          <a:ln w="38100" cap="sq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6D7B7BF9-E485-BBD6-7218-0F1DE6FBB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eaLnBrk="1" hangingPunct="1"/>
            <a:r>
              <a:rPr lang="en-US" altLang="en-US"/>
              <a:t>Louis Armstrong</a:t>
            </a:r>
          </a:p>
        </p:txBody>
      </p:sp>
      <p:sp>
        <p:nvSpPr>
          <p:cNvPr id="64514" name="Rectangle 6">
            <a:extLst>
              <a:ext uri="{FF2B5EF4-FFF2-40B4-BE49-F238E27FC236}">
                <a16:creationId xmlns:a16="http://schemas.microsoft.com/office/drawing/2014/main" id="{99F27550-AD98-5F62-62E0-EB3545A86AF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Known for his improvisational style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Sang more than played (later in life) because of damage done to his embouchure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Mastered scat singing</a:t>
            </a:r>
          </a:p>
        </p:txBody>
      </p:sp>
      <p:pic>
        <p:nvPicPr>
          <p:cNvPr id="64515" name="Picture 8" descr="http://cardex.hu/data/cikk/673/cikk_673/2.jpg">
            <a:hlinkClick r:id="rId3"/>
            <a:extLst>
              <a:ext uri="{FF2B5EF4-FFF2-40B4-BE49-F238E27FC236}">
                <a16:creationId xmlns:a16="http://schemas.microsoft.com/office/drawing/2014/main" id="{8C0E521A-602C-E281-C10D-219B3D9A337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478088"/>
            <a:ext cx="3810000" cy="3044825"/>
          </a:xfrm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BB41DCE1-93E7-C07A-85B0-34792950D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/>
              <a:t>Louis Armstrong</a:t>
            </a:r>
          </a:p>
        </p:txBody>
      </p:sp>
      <p:sp>
        <p:nvSpPr>
          <p:cNvPr id="66562" name="Rectangle 6">
            <a:extLst>
              <a:ext uri="{FF2B5EF4-FFF2-40B4-BE49-F238E27FC236}">
                <a16:creationId xmlns:a16="http://schemas.microsoft.com/office/drawing/2014/main" id="{E80F4A10-867C-6A23-368F-3A30E432588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ja-JP" altLang="en-US" sz="2800"/>
              <a:t>“</a:t>
            </a:r>
            <a:r>
              <a:rPr lang="en-US" altLang="ja-JP" sz="2800"/>
              <a:t>Stardust</a:t>
            </a:r>
            <a:r>
              <a:rPr lang="ja-JP" altLang="en-US" sz="2800"/>
              <a:t>”</a:t>
            </a:r>
            <a:r>
              <a:rPr lang="en-US" altLang="ja-JP" sz="2800"/>
              <a:t>, </a:t>
            </a:r>
            <a:r>
              <a:rPr lang="ja-JP" altLang="en-US" sz="2800"/>
              <a:t>“</a:t>
            </a:r>
            <a:r>
              <a:rPr lang="en-US" altLang="ja-JP" sz="2800"/>
              <a:t>What a Wonderful World</a:t>
            </a:r>
            <a:r>
              <a:rPr lang="ja-JP" altLang="en-US" sz="2800"/>
              <a:t>”</a:t>
            </a:r>
            <a:r>
              <a:rPr lang="en-US" altLang="ja-JP" sz="2800"/>
              <a:t>, </a:t>
            </a:r>
            <a:r>
              <a:rPr lang="ja-JP" altLang="en-US" sz="2800"/>
              <a:t>“</a:t>
            </a:r>
            <a:r>
              <a:rPr lang="en-US" altLang="ja-JP" sz="2800"/>
              <a:t>West-End Blues</a:t>
            </a:r>
            <a:r>
              <a:rPr lang="ja-JP" altLang="en-US" sz="2800"/>
              <a:t>”</a:t>
            </a:r>
            <a:endParaRPr lang="en-US" altLang="ja-JP" sz="2800"/>
          </a:p>
          <a:p>
            <a:pPr eaLnBrk="1" hangingPunct="1"/>
            <a:r>
              <a:rPr lang="en-US" altLang="en-US" sz="2800"/>
              <a:t>Died of a heart attack at the age of 69 in New York</a:t>
            </a:r>
          </a:p>
        </p:txBody>
      </p:sp>
      <p:pic>
        <p:nvPicPr>
          <p:cNvPr id="28680" name="Picture 8" descr="http://www.jazz.com/assets/2008/1/2/albumcoverLouisArmstrong-AnAmericanOriginal.jpg?1199250349">
            <a:hlinkClick r:id="rId3"/>
            <a:extLst>
              <a:ext uri="{FF2B5EF4-FFF2-40B4-BE49-F238E27FC236}">
                <a16:creationId xmlns:a16="http://schemas.microsoft.com/office/drawing/2014/main" id="{949E7BE7-6431-A710-5CF7-2B1EE4A515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38050">
            <a:off x="1076325" y="2486025"/>
            <a:ext cx="3028950" cy="30289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FDB15598-C40F-33FF-1E7C-AB9FDC70F1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/>
              <a:t>New York</a:t>
            </a:r>
          </a:p>
        </p:txBody>
      </p:sp>
      <p:sp>
        <p:nvSpPr>
          <p:cNvPr id="68610" name="Rectangle 4">
            <a:extLst>
              <a:ext uri="{FF2B5EF4-FFF2-40B4-BE49-F238E27FC236}">
                <a16:creationId xmlns:a16="http://schemas.microsoft.com/office/drawing/2014/main" id="{4415274E-EE2B-F1A6-3B58-DBCCF2DC1A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7315200" cy="1143000"/>
          </a:xfrm>
          <a:solidFill>
            <a:srgbClr val="FFC000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/>
              <a:t>1920</a:t>
            </a:r>
            <a:r>
              <a:rPr lang="ja-JP" altLang="en-US" b="1"/>
              <a:t>’</a:t>
            </a:r>
            <a:r>
              <a:rPr lang="en-US" altLang="ja-JP" b="1"/>
              <a:t>s-1930</a:t>
            </a:r>
            <a:r>
              <a:rPr lang="ja-JP" altLang="en-US" b="1"/>
              <a:t>’</a:t>
            </a:r>
            <a:r>
              <a:rPr lang="en-US" altLang="ja-JP" b="1"/>
              <a:t>s</a:t>
            </a:r>
            <a:endParaRPr lang="en-US" altLang="en-US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964F8D80-F756-5AF1-6B25-5E9C063A6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New York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7F85A6A7-49E1-893A-DB7A-1A9A62D22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/>
              <a:t>Harlem Renaissance</a:t>
            </a:r>
          </a:p>
          <a:p>
            <a:pPr lvl="1" eaLnBrk="1" hangingPunct="1"/>
            <a:r>
              <a:rPr lang="en-US" altLang="en-US">
                <a:latin typeface="Helvetica" pitchFamily="2" charset="0"/>
              </a:rPr>
              <a:t>a flowering of African American </a:t>
            </a:r>
            <a:r>
              <a:rPr lang="en-US" altLang="en-US">
                <a:solidFill>
                  <a:srgbClr val="0A32B3"/>
                </a:solidFill>
                <a:latin typeface="Helvetica" pitchFamily="2" charset="0"/>
                <a:hlinkClick r:id="rId4"/>
              </a:rPr>
              <a:t>art</a:t>
            </a:r>
            <a:r>
              <a:rPr lang="en-US" altLang="en-US">
                <a:latin typeface="Helvetica" pitchFamily="2" charset="0"/>
              </a:rPr>
              <a:t>, </a:t>
            </a:r>
            <a:r>
              <a:rPr lang="en-US" altLang="en-US">
                <a:solidFill>
                  <a:srgbClr val="0A32B3"/>
                </a:solidFill>
                <a:latin typeface="Helvetica" pitchFamily="2" charset="0"/>
                <a:hlinkClick r:id="rId5"/>
              </a:rPr>
              <a:t>literature</a:t>
            </a:r>
            <a:r>
              <a:rPr lang="en-US" altLang="en-US">
                <a:latin typeface="Helvetica" pitchFamily="2" charset="0"/>
              </a:rPr>
              <a:t>, </a:t>
            </a:r>
            <a:r>
              <a:rPr lang="en-US" altLang="en-US">
                <a:solidFill>
                  <a:srgbClr val="0A32B3"/>
                </a:solidFill>
                <a:latin typeface="Helvetica" pitchFamily="2" charset="0"/>
                <a:hlinkClick r:id="rId6"/>
              </a:rPr>
              <a:t>music</a:t>
            </a:r>
            <a:r>
              <a:rPr lang="en-US" altLang="en-US">
                <a:latin typeface="Helvetica" pitchFamily="2" charset="0"/>
              </a:rPr>
              <a:t> and </a:t>
            </a:r>
            <a:r>
              <a:rPr lang="en-US" altLang="en-US">
                <a:solidFill>
                  <a:srgbClr val="0A32B3"/>
                </a:solidFill>
                <a:latin typeface="Helvetica" pitchFamily="2" charset="0"/>
                <a:hlinkClick r:id="rId7"/>
              </a:rPr>
              <a:t>culture</a:t>
            </a:r>
            <a:r>
              <a:rPr lang="en-US" altLang="en-US">
                <a:latin typeface="Helvetica" pitchFamily="2" charset="0"/>
              </a:rPr>
              <a:t> in the </a:t>
            </a:r>
            <a:r>
              <a:rPr lang="en-US" altLang="en-US">
                <a:solidFill>
                  <a:srgbClr val="0A32B3"/>
                </a:solidFill>
                <a:latin typeface="Helvetica" pitchFamily="2" charset="0"/>
                <a:hlinkClick r:id="rId8"/>
              </a:rPr>
              <a:t>United States</a:t>
            </a:r>
            <a:r>
              <a:rPr lang="en-US" altLang="en-US">
                <a:latin typeface="Helvetica" pitchFamily="2" charset="0"/>
              </a:rPr>
              <a:t> led primarily by the </a:t>
            </a:r>
            <a:r>
              <a:rPr lang="en-US" altLang="en-US">
                <a:solidFill>
                  <a:srgbClr val="0A32B3"/>
                </a:solidFill>
                <a:latin typeface="Helvetica" pitchFamily="2" charset="0"/>
                <a:hlinkClick r:id="rId9"/>
              </a:rPr>
              <a:t>African American</a:t>
            </a:r>
            <a:r>
              <a:rPr lang="en-US" altLang="en-US">
                <a:latin typeface="Helvetica" pitchFamily="2" charset="0"/>
              </a:rPr>
              <a:t> community based in </a:t>
            </a:r>
            <a:r>
              <a:rPr lang="en-US" altLang="en-US">
                <a:solidFill>
                  <a:srgbClr val="0A32B3"/>
                </a:solidFill>
                <a:latin typeface="Helvetica" pitchFamily="2" charset="0"/>
                <a:hlinkClick r:id="rId10"/>
              </a:rPr>
              <a:t>Harlem</a:t>
            </a:r>
            <a:r>
              <a:rPr lang="en-US" altLang="en-US">
                <a:latin typeface="Helvetica" pitchFamily="2" charset="0"/>
              </a:rPr>
              <a:t>, </a:t>
            </a:r>
            <a:r>
              <a:rPr lang="en-US" altLang="en-US">
                <a:solidFill>
                  <a:srgbClr val="0A32B3"/>
                </a:solidFill>
                <a:latin typeface="Helvetica" pitchFamily="2" charset="0"/>
                <a:hlinkClick r:id="rId11"/>
              </a:rPr>
              <a:t>New York City</a:t>
            </a:r>
            <a:r>
              <a:rPr lang="en-US" altLang="en-US">
                <a:latin typeface="Helvetica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C423A37A-E6FC-645E-46A0-8BB62ECFB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/>
              <a:t>Duke Ellington</a:t>
            </a:r>
          </a:p>
        </p:txBody>
      </p:sp>
      <p:sp>
        <p:nvSpPr>
          <p:cNvPr id="72706" name="Rectangle 6">
            <a:extLst>
              <a:ext uri="{FF2B5EF4-FFF2-40B4-BE49-F238E27FC236}">
                <a16:creationId xmlns:a16="http://schemas.microsoft.com/office/drawing/2014/main" id="{D00EF824-87F7-379E-E9E0-8A0152FE5A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66FF33"/>
          </a:solidFill>
        </p:spPr>
        <p:txBody>
          <a:bodyPr/>
          <a:lstStyle/>
          <a:p>
            <a:pPr eaLnBrk="1" hangingPunct="1"/>
            <a:r>
              <a:rPr lang="en-US" altLang="en-US" sz="2400"/>
              <a:t>Edward Kennedy Ellington (1899-1974)</a:t>
            </a:r>
          </a:p>
          <a:p>
            <a:pPr eaLnBrk="1" hangingPunct="1"/>
            <a:r>
              <a:rPr lang="en-US" altLang="en-US" sz="2400"/>
              <a:t>Born in Washington, D.C.</a:t>
            </a:r>
          </a:p>
          <a:p>
            <a:pPr eaLnBrk="1" hangingPunct="1"/>
            <a:r>
              <a:rPr lang="en-US" altLang="en-US" sz="2400"/>
              <a:t>Moved to New York in 1923</a:t>
            </a:r>
          </a:p>
          <a:p>
            <a:pPr eaLnBrk="1" hangingPunct="1"/>
            <a:r>
              <a:rPr lang="en-US" altLang="en-US" sz="2400"/>
              <a:t>Became band director at the Cotton Club (Harlem) in 1927</a:t>
            </a:r>
          </a:p>
        </p:txBody>
      </p:sp>
      <p:pic>
        <p:nvPicPr>
          <p:cNvPr id="31752" name="Picture 8" descr="http://macaulay.cuny.edu/eportfolios/drabik11/files/2011/05/ellingtonphoto.jpg">
            <a:hlinkClick r:id="rId3"/>
            <a:extLst>
              <a:ext uri="{FF2B5EF4-FFF2-40B4-BE49-F238E27FC236}">
                <a16:creationId xmlns:a16="http://schemas.microsoft.com/office/drawing/2014/main" id="{3B63AF97-5DA8-DF22-612D-5248354CB5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2975" y="2362200"/>
            <a:ext cx="3598863" cy="2881313"/>
          </a:xfrm>
          <a:ln w="38100" cap="sq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FA4F0-06FD-97F0-532F-71F5BEF6CC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98CA7-AB88-10A1-04CE-0180918D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0019BA32-6378-014A-1A8E-A4CF7B810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Jazz Music</a:t>
            </a: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45DAB188-DF0E-28AD-7912-A418A7F2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Jazz</a:t>
            </a:r>
            <a:r>
              <a:rPr lang="en-US" altLang="en-US" sz="2800">
                <a:latin typeface="Helvetica" pitchFamily="2" charset="0"/>
              </a:rPr>
              <a:t> is an original American </a:t>
            </a:r>
            <a:r>
              <a:rPr lang="en-US" altLang="en-US" sz="2800"/>
              <a:t>musical </a:t>
            </a:r>
            <a:r>
              <a:rPr lang="en-US" altLang="en-US" sz="2800">
                <a:latin typeface="Helvetica" pitchFamily="2" charset="0"/>
              </a:rPr>
              <a:t>art form that originated around the start of the 20th</a:t>
            </a:r>
            <a:r>
              <a:rPr lang="en-US" altLang="en-US" sz="2800"/>
              <a:t> century</a:t>
            </a:r>
            <a:r>
              <a:rPr lang="en-US" altLang="en-US" sz="2800">
                <a:latin typeface="Helvetica" pitchFamily="2" charset="0"/>
              </a:rPr>
              <a:t> in </a:t>
            </a:r>
            <a:r>
              <a:rPr lang="en-US" altLang="en-US" sz="2800"/>
              <a:t>New Orleans.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Helvetica" pitchFamily="2" charset="0"/>
              </a:rPr>
              <a:t>It is rooted in African American </a:t>
            </a:r>
            <a:r>
              <a:rPr lang="en-US" altLang="en-US" sz="2800">
                <a:latin typeface="Helvetica" pitchFamily="2" charset="0"/>
              </a:rPr>
              <a:t>musical styles blended with Western music technique and theory.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Helvetica" pitchFamily="2" charset="0"/>
              </a:rPr>
              <a:t>Jazz</a:t>
            </a:r>
            <a:r>
              <a:rPr lang="en-US" altLang="en-US" sz="2800">
                <a:latin typeface="Helvetica" pitchFamily="2" charset="0"/>
              </a:rPr>
              <a:t> uses blue notes, syncopation, swing, call and response, polyrhythms, and improvisation.</a:t>
            </a:r>
            <a:endParaRPr lang="en-US" altLang="en-US" sz="240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4F9619AC-8359-0BBC-C4C6-345E4974B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/>
              <a:t>Duke Ellington</a:t>
            </a:r>
          </a:p>
        </p:txBody>
      </p:sp>
      <p:sp>
        <p:nvSpPr>
          <p:cNvPr id="74754" name="Rectangle 6">
            <a:extLst>
              <a:ext uri="{FF2B5EF4-FFF2-40B4-BE49-F238E27FC236}">
                <a16:creationId xmlns:a16="http://schemas.microsoft.com/office/drawing/2014/main" id="{9B0C8C65-05B0-FA63-94B6-590FCF464D1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Duke Ellington orchestra remained as the house band of the Cotton Club from 1927-1931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/>
              <a:t>“</a:t>
            </a:r>
            <a:r>
              <a:rPr lang="en-US" altLang="ja-JP" sz="2400"/>
              <a:t>Solitude</a:t>
            </a:r>
            <a:r>
              <a:rPr lang="ja-JP" altLang="en-US" sz="2400"/>
              <a:t>”</a:t>
            </a:r>
            <a:r>
              <a:rPr lang="en-US" altLang="ja-JP" sz="2400"/>
              <a:t>, </a:t>
            </a:r>
            <a:r>
              <a:rPr lang="ja-JP" altLang="en-US" sz="2400"/>
              <a:t>“</a:t>
            </a:r>
            <a:r>
              <a:rPr lang="en-US" altLang="ja-JP" sz="2400"/>
              <a:t>Mood Indigo</a:t>
            </a:r>
            <a:r>
              <a:rPr lang="ja-JP" altLang="en-US" sz="2400"/>
              <a:t>”</a:t>
            </a:r>
            <a:r>
              <a:rPr lang="en-US" altLang="ja-JP" sz="2400"/>
              <a:t>, </a:t>
            </a:r>
            <a:r>
              <a:rPr lang="ja-JP" altLang="en-US" sz="2400"/>
              <a:t>“</a:t>
            </a:r>
            <a:r>
              <a:rPr lang="en-US" altLang="ja-JP" sz="2400"/>
              <a:t>Take the A-train</a:t>
            </a:r>
            <a:r>
              <a:rPr lang="ja-JP" altLang="en-US" sz="2400"/>
              <a:t>”</a:t>
            </a:r>
            <a:r>
              <a:rPr lang="en-US" altLang="ja-JP" sz="2400"/>
              <a:t> </a:t>
            </a:r>
            <a:r>
              <a:rPr lang="ja-JP" altLang="en-US" sz="2400"/>
              <a:t>“</a:t>
            </a:r>
            <a:r>
              <a:rPr lang="en-US" altLang="ja-JP" sz="2400"/>
              <a:t>In a Sentimental Mood</a:t>
            </a:r>
            <a:r>
              <a:rPr lang="ja-JP" altLang="en-US" sz="2400"/>
              <a:t>”</a:t>
            </a:r>
            <a:endParaRPr lang="en-US" altLang="ja-JP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Died of pneumonia and lung cancer </a:t>
            </a:r>
          </a:p>
        </p:txBody>
      </p:sp>
      <p:pic>
        <p:nvPicPr>
          <p:cNvPr id="32776" name="Picture 8" descr="http://www.nepr.net/sites/default/files/duke%20ellington%20hodges.jpg">
            <a:hlinkClick r:id="rId3"/>
            <a:extLst>
              <a:ext uri="{FF2B5EF4-FFF2-40B4-BE49-F238E27FC236}">
                <a16:creationId xmlns:a16="http://schemas.microsoft.com/office/drawing/2014/main" id="{3C6A98C7-08A8-79B1-3893-ECAF7BB10B8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057400"/>
            <a:ext cx="4038600" cy="3657600"/>
          </a:xfrm>
          <a:ln w="38100" cap="sq">
            <a:solidFill>
              <a:srgbClr val="FFFF00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5948830B-23EF-D0D9-0590-1D8BBEA192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altLang="en-US"/>
              <a:t>1940</a:t>
            </a:r>
            <a:r>
              <a:rPr lang="ja-JP" altLang="en-US"/>
              <a:t>’</a:t>
            </a:r>
            <a:r>
              <a:rPr lang="en-US" altLang="ja-JP"/>
              <a:t>s</a:t>
            </a:r>
            <a:endParaRPr lang="en-US" altLang="en-US"/>
          </a:p>
        </p:txBody>
      </p:sp>
      <p:sp>
        <p:nvSpPr>
          <p:cNvPr id="76802" name="Rectangle 4">
            <a:extLst>
              <a:ext uri="{FF2B5EF4-FFF2-40B4-BE49-F238E27FC236}">
                <a16:creationId xmlns:a16="http://schemas.microsoft.com/office/drawing/2014/main" id="{06D408F2-CA19-2E8A-F31E-490B2C2A7F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7315200" cy="838200"/>
          </a:xfrm>
          <a:solidFill>
            <a:srgbClr val="C00000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BeBop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AF1ED-EEAF-9BC9-EC23-C577C384FB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84873-1314-9EE2-DFCC-6A77A39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9F729754-FE14-3180-F500-56DF7D74F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50000"/>
              <a:lumOff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BeBop</a:t>
            </a:r>
            <a:endParaRPr lang="en-US" dirty="0">
              <a:cs typeface="+mj-cs"/>
            </a:endParaRP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78B5252-2219-51F4-D03F-5758C28F7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Helvetica" pitchFamily="2" charset="0"/>
              </a:rPr>
              <a:t>Bop musicians valued complex improvisations based on </a:t>
            </a:r>
            <a:r>
              <a:rPr lang="en-US" altLang="en-US">
                <a:solidFill>
                  <a:srgbClr val="0A32B3"/>
                </a:solidFill>
                <a:latin typeface="Helvetica" pitchFamily="2" charset="0"/>
                <a:hlinkClick r:id="rId3"/>
              </a:rPr>
              <a:t>chord progressions</a:t>
            </a:r>
            <a:r>
              <a:rPr lang="en-US" altLang="en-US">
                <a:latin typeface="Helvetica" pitchFamily="2" charset="0"/>
              </a:rPr>
              <a:t> over a sophisticated harmonic vocabulary.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Helvetica" pitchFamily="2" charset="0"/>
              </a:rPr>
              <a:t>The beboppers' attitude was summed up in a famous quotation attributed to Monk by </a:t>
            </a:r>
            <a:r>
              <a:rPr lang="en-US" altLang="en-US">
                <a:solidFill>
                  <a:srgbClr val="0A32B3"/>
                </a:solidFill>
                <a:latin typeface="Helvetica" pitchFamily="2" charset="0"/>
                <a:hlinkClick r:id="rId4"/>
              </a:rPr>
              <a:t>Mary Lou Williams</a:t>
            </a:r>
            <a:r>
              <a:rPr lang="en-US" altLang="en-US">
                <a:latin typeface="Helvetica" pitchFamily="2" charset="0"/>
              </a:rPr>
              <a:t>: "We wanted a music that they couldn't play"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F1A84ED4-7E00-650C-A13E-997B60CEC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/>
              <a:t>Charlie Parker</a:t>
            </a:r>
          </a:p>
        </p:txBody>
      </p:sp>
      <p:sp>
        <p:nvSpPr>
          <p:cNvPr id="80898" name="Rectangle 6">
            <a:extLst>
              <a:ext uri="{FF2B5EF4-FFF2-40B4-BE49-F238E27FC236}">
                <a16:creationId xmlns:a16="http://schemas.microsoft.com/office/drawing/2014/main" id="{5B5FFE23-97C5-46CA-33E8-FBAA65AC301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2400"/>
              <a:t>Charlie </a:t>
            </a:r>
            <a:r>
              <a:rPr lang="ja-JP" altLang="en-US" sz="2400"/>
              <a:t>“</a:t>
            </a:r>
            <a:r>
              <a:rPr lang="en-US" altLang="ja-JP" sz="2400"/>
              <a:t>Bird</a:t>
            </a:r>
            <a:r>
              <a:rPr lang="ja-JP" altLang="en-US" sz="2400"/>
              <a:t>”</a:t>
            </a:r>
            <a:r>
              <a:rPr lang="en-US" altLang="ja-JP" sz="2400"/>
              <a:t> Parker, Jr. (1920-1955)</a:t>
            </a:r>
          </a:p>
          <a:p>
            <a:pPr eaLnBrk="1" hangingPunct="1"/>
            <a:r>
              <a:rPr lang="en-US" altLang="en-US" sz="2400"/>
              <a:t>Born in Kansas City, KS</a:t>
            </a:r>
          </a:p>
          <a:p>
            <a:pPr eaLnBrk="1" hangingPunct="1"/>
            <a:r>
              <a:rPr lang="en-US" altLang="en-US" sz="2400"/>
              <a:t>Began playing saxophone at the age of 11</a:t>
            </a:r>
          </a:p>
          <a:p>
            <a:pPr eaLnBrk="1" hangingPunct="1"/>
            <a:r>
              <a:rPr lang="en-US" altLang="en-US" sz="2400"/>
              <a:t>Moved to NYC in 1939 in search of a music career</a:t>
            </a:r>
          </a:p>
        </p:txBody>
      </p:sp>
      <p:pic>
        <p:nvPicPr>
          <p:cNvPr id="80899" name="Picture 8" descr="http://savannahtaxinow.com/wp-content/uploads/2012/09/parker.jpg">
            <a:hlinkClick r:id="rId3"/>
            <a:extLst>
              <a:ext uri="{FF2B5EF4-FFF2-40B4-BE49-F238E27FC236}">
                <a16:creationId xmlns:a16="http://schemas.microsoft.com/office/drawing/2014/main" id="{9897FB4E-573D-D5A6-6C69-7FCB837748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863" y="2243138"/>
            <a:ext cx="3621087" cy="351472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4B8A0-F394-DBBD-A7CE-DAD516EBF58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18472-D524-4B11-D55A-E1F20DB0B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E0870C50-6515-D1D4-0693-3052A81B6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eaLnBrk="1" hangingPunct="1"/>
            <a:r>
              <a:rPr lang="en-US" altLang="en-US"/>
              <a:t>Charlie Parker</a:t>
            </a:r>
          </a:p>
        </p:txBody>
      </p:sp>
      <p:sp>
        <p:nvSpPr>
          <p:cNvPr id="82948" name="Rectangle 6">
            <a:extLst>
              <a:ext uri="{FF2B5EF4-FFF2-40B4-BE49-F238E27FC236}">
                <a16:creationId xmlns:a16="http://schemas.microsoft.com/office/drawing/2014/main" id="{5DC50CA2-18B5-066A-8D7E-6EB484AB614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2400"/>
              <a:t>Missed many gigs, was incoherent in his playing style</a:t>
            </a:r>
          </a:p>
          <a:p>
            <a:pPr eaLnBrk="1" hangingPunct="1"/>
            <a:r>
              <a:rPr lang="en-US" altLang="en-US" sz="2400"/>
              <a:t>Became addicted to alcohol after his dealer was arrested</a:t>
            </a:r>
          </a:p>
          <a:p>
            <a:pPr eaLnBrk="1" hangingPunct="1"/>
            <a:r>
              <a:rPr lang="en-US" altLang="en-US" sz="2400"/>
              <a:t>Played scattered dates in the 50</a:t>
            </a:r>
            <a:r>
              <a:rPr lang="ja-JP" altLang="en-US" sz="2400"/>
              <a:t>’</a:t>
            </a:r>
            <a:r>
              <a:rPr lang="en-US" altLang="ja-JP" sz="2400"/>
              <a:t>s</a:t>
            </a:r>
          </a:p>
          <a:p>
            <a:pPr eaLnBrk="1" hangingPunct="1"/>
            <a:r>
              <a:rPr lang="en-US" altLang="en-US" sz="2400"/>
              <a:t>Died from pneumonia and a bleeding ulcer</a:t>
            </a:r>
          </a:p>
        </p:txBody>
      </p:sp>
      <p:sp>
        <p:nvSpPr>
          <p:cNvPr id="82949" name="Rectangle 8">
            <a:extLst>
              <a:ext uri="{FF2B5EF4-FFF2-40B4-BE49-F238E27FC236}">
                <a16:creationId xmlns:a16="http://schemas.microsoft.com/office/drawing/2014/main" id="{EB352F55-E104-D341-DC34-502903D7BC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Teamed up with Monk, Gillespie, and other musicians and played at late-night clubs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Developed a morphine addiction as a youngster which later directed him toward heroin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9FFCE628-87F7-03FD-D235-A1ECCC407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6600FF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Dizzy Gillespie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C00E8130-EBA4-0929-CEC6-6EDE08A68DB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solidFill>
            <a:schemeClr val="accent4">
              <a:lumMod val="50000"/>
              <a:lumOff val="5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John Gillespie (1917-1993)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Born in Cheraw, SC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Jazz trumpeter, bandleader, singer, composer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Founder of Afro-Cuban Jazz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Also famous for bent horn, puffed cheeks, scat singing</a:t>
            </a:r>
          </a:p>
        </p:txBody>
      </p:sp>
      <p:pic>
        <p:nvPicPr>
          <p:cNvPr id="37896" name="Picture 8" descr="http://www.musicweb-international.com/jazz/2003/Mar03/Dizzy_Gillespie_8120708.jpg">
            <a:hlinkClick r:id="rId3"/>
            <a:extLst>
              <a:ext uri="{FF2B5EF4-FFF2-40B4-BE49-F238E27FC236}">
                <a16:creationId xmlns:a16="http://schemas.microsoft.com/office/drawing/2014/main" id="{AE4A5C58-F009-C29E-53A6-79B4E505EFD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2209800"/>
            <a:ext cx="2857500" cy="3505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>
            <a:extLst>
              <a:ext uri="{FF2B5EF4-FFF2-40B4-BE49-F238E27FC236}">
                <a16:creationId xmlns:a16="http://schemas.microsoft.com/office/drawing/2014/main" id="{A4CD9860-8C5C-DEF2-26F5-210F51C9B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Dizzy Gillespie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DECCFA1E-07BD-A351-EDF3-236479A5F6C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solidFill>
            <a:schemeClr val="accent4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Won a scholarship to college but dropped out in 1935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Moved to Philadelphia, PA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Worked with Cab Calloway, Duke Ellington, Billy </a:t>
            </a:r>
            <a:r>
              <a:rPr lang="en-US" sz="2400" dirty="0" err="1">
                <a:cs typeface="+mn-cs"/>
              </a:rPr>
              <a:t>Eckstine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BeBop</a:t>
            </a:r>
            <a:r>
              <a:rPr lang="en-US" sz="2400" dirty="0">
                <a:cs typeface="+mn-cs"/>
              </a:rPr>
              <a:t> style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Died of cancer at the age of 75 </a:t>
            </a:r>
          </a:p>
        </p:txBody>
      </p:sp>
      <p:pic>
        <p:nvPicPr>
          <p:cNvPr id="38920" name="Picture 8" descr="http://www.brunijazzart.com/library/originaljpgs/CD%20Cover,DizzyGillespie,Hindsight,CoolBreeze.JPG">
            <a:hlinkClick r:id="rId3"/>
            <a:extLst>
              <a:ext uri="{FF2B5EF4-FFF2-40B4-BE49-F238E27FC236}">
                <a16:creationId xmlns:a16="http://schemas.microsoft.com/office/drawing/2014/main" id="{1C932823-29C9-29A3-FBB2-C71E66AC332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86000"/>
            <a:ext cx="3505200" cy="3505200"/>
          </a:xfrm>
          <a:ln w="38100" cap="sq">
            <a:solidFill>
              <a:srgbClr val="FFFF00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E4F48F36-16D3-0071-432A-35500F9D22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/>
              <a:t>Thelonious Monk</a:t>
            </a:r>
          </a:p>
        </p:txBody>
      </p:sp>
      <p:sp>
        <p:nvSpPr>
          <p:cNvPr id="89090" name="Rectangle 4">
            <a:extLst>
              <a:ext uri="{FF2B5EF4-FFF2-40B4-BE49-F238E27FC236}">
                <a16:creationId xmlns:a16="http://schemas.microsoft.com/office/drawing/2014/main" id="{5629B10B-74A7-4D0A-1189-308140B69C3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2800"/>
              <a:t>1917-1982</a:t>
            </a:r>
          </a:p>
          <a:p>
            <a:pPr eaLnBrk="1" hangingPunct="1"/>
            <a:r>
              <a:rPr lang="en-US" altLang="en-US" sz="2800"/>
              <a:t>Known for unique improvisational style</a:t>
            </a:r>
          </a:p>
          <a:p>
            <a:pPr eaLnBrk="1" hangingPunct="1"/>
            <a:r>
              <a:rPr lang="en-US" altLang="en-US" sz="2800"/>
              <a:t>Sometimes referred to as the </a:t>
            </a:r>
            <a:r>
              <a:rPr lang="ja-JP" altLang="en-US" sz="2800"/>
              <a:t>“</a:t>
            </a:r>
            <a:r>
              <a:rPr lang="en-US" altLang="ja-JP" sz="2800"/>
              <a:t>founder of Bebop</a:t>
            </a:r>
            <a:r>
              <a:rPr lang="ja-JP" altLang="en-US" sz="2800"/>
              <a:t>”</a:t>
            </a:r>
            <a:endParaRPr lang="en-US" altLang="ja-JP" sz="2800"/>
          </a:p>
          <a:p>
            <a:pPr eaLnBrk="1" hangingPunct="1"/>
            <a:r>
              <a:rPr lang="en-US" altLang="en-US" sz="2800"/>
              <a:t>Pianist, composer</a:t>
            </a:r>
          </a:p>
          <a:p>
            <a:pPr eaLnBrk="1" hangingPunct="1"/>
            <a:r>
              <a:rPr lang="ja-JP" altLang="en-US" sz="2800"/>
              <a:t>“</a:t>
            </a:r>
            <a:r>
              <a:rPr lang="en-US" altLang="ja-JP" sz="2800"/>
              <a:t>Round Midnight</a:t>
            </a:r>
            <a:r>
              <a:rPr lang="ja-JP" altLang="en-US" sz="2800"/>
              <a:t>”</a:t>
            </a:r>
            <a:endParaRPr lang="en-US" altLang="en-US" sz="2800"/>
          </a:p>
        </p:txBody>
      </p:sp>
      <p:pic>
        <p:nvPicPr>
          <p:cNvPr id="39944" name="Picture 8" descr="https://encrypted-tbn3.gstatic.com/images?q=tbn:ANd9GcS-8ivys6U0DNPJDvNikFDyRmk3hvqLXI8_TW-v9F-W1pyrntlrQg">
            <a:extLst>
              <a:ext uri="{FF2B5EF4-FFF2-40B4-BE49-F238E27FC236}">
                <a16:creationId xmlns:a16="http://schemas.microsoft.com/office/drawing/2014/main" id="{BB271559-B5F2-DCFA-0C4F-F2FE48D086B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362200"/>
            <a:ext cx="3429000" cy="3505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5606D7AB-CF32-69A6-3579-307C1B181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/>
              <a:t>Thelonious Monk</a:t>
            </a:r>
          </a:p>
        </p:txBody>
      </p:sp>
      <p:sp>
        <p:nvSpPr>
          <p:cNvPr id="91138" name="Rectangle 4">
            <a:extLst>
              <a:ext uri="{FF2B5EF4-FFF2-40B4-BE49-F238E27FC236}">
                <a16:creationId xmlns:a16="http://schemas.microsoft.com/office/drawing/2014/main" id="{BF2A7F08-44ED-6118-ED4F-DA2975EE0E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Born in Rocky Mount, NC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Family moved to Manhattan in 1922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Did not graduate high school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Spent the 50</a:t>
            </a:r>
            <a:r>
              <a:rPr lang="ja-JP" altLang="en-US" sz="2800"/>
              <a:t>’</a:t>
            </a:r>
            <a:r>
              <a:rPr lang="en-US" altLang="ja-JP" sz="2800"/>
              <a:t>s recording and composing</a:t>
            </a:r>
            <a:endParaRPr lang="en-US" altLang="en-US" sz="2800"/>
          </a:p>
        </p:txBody>
      </p:sp>
      <p:pic>
        <p:nvPicPr>
          <p:cNvPr id="40968" name="Picture 8" descr="http://www.jazz-store.com/ebay/thelonious_monk_membran.jpg">
            <a:hlinkClick r:id="rId3"/>
            <a:extLst>
              <a:ext uri="{FF2B5EF4-FFF2-40B4-BE49-F238E27FC236}">
                <a16:creationId xmlns:a16="http://schemas.microsoft.com/office/drawing/2014/main" id="{C4EB5792-126B-1FE3-16BF-1AAE9E7D17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275" y="2133600"/>
            <a:ext cx="3067050" cy="3581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>
            <a:extLst>
              <a:ext uri="{FF2B5EF4-FFF2-40B4-BE49-F238E27FC236}">
                <a16:creationId xmlns:a16="http://schemas.microsoft.com/office/drawing/2014/main" id="{32F7052A-051E-B5DF-2EDE-17758D874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Thelonious</a:t>
            </a:r>
            <a:r>
              <a:rPr lang="en-US" dirty="0">
                <a:cs typeface="+mj-cs"/>
              </a:rPr>
              <a:t> Monk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7E249962-C88E-FD87-2D95-5F063C3D056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solidFill>
            <a:schemeClr val="tx1">
              <a:lumMod val="50000"/>
              <a:lumOff val="5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Became a recluse in the 70</a:t>
            </a:r>
            <a:r>
              <a:rPr lang="ja-JP" altLang="en-US" sz="2400"/>
              <a:t>’</a:t>
            </a:r>
            <a:r>
              <a:rPr lang="en-US" altLang="ja-JP" sz="2400"/>
              <a:t>s and rarely spoke to people with the exception of his wife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Developed an undiagnosed mental illness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Died of a stroke in 1982 in New York</a:t>
            </a:r>
          </a:p>
        </p:txBody>
      </p:sp>
      <p:pic>
        <p:nvPicPr>
          <p:cNvPr id="93187" name="Picture 8" descr="http://www.biography.com/imported/images/Biography/Images/Promos/Right%20Rail/rr-thelonious-monk-book.jpg">
            <a:hlinkClick r:id="rId3"/>
            <a:extLst>
              <a:ext uri="{FF2B5EF4-FFF2-40B4-BE49-F238E27FC236}">
                <a16:creationId xmlns:a16="http://schemas.microsoft.com/office/drawing/2014/main" id="{F3637E44-06AE-EFFE-A4D6-40A86114DB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057400"/>
            <a:ext cx="2971800" cy="3886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9F057778-0EFC-4495-9F78-4BC184D6F6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solidFill>
            <a:srgbClr val="FF0000"/>
          </a:solidFill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Elements of Jazz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D207F36-9D21-DC4C-AE71-90B636E89D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7315200" cy="838200"/>
          </a:xfrm>
          <a:solidFill>
            <a:srgbClr val="FF0000"/>
          </a:solidFill>
          <a:ln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en-US" altLang="en-US" b="1"/>
              <a:t>1900-1950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E9C12300-D1F4-FAE2-AC4E-33A003B452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1950</a:t>
            </a:r>
            <a:r>
              <a:rPr lang="ja-JP" altLang="en-US">
                <a:solidFill>
                  <a:schemeClr val="tx1"/>
                </a:solidFill>
              </a:rPr>
              <a:t>’</a:t>
            </a:r>
            <a:r>
              <a:rPr lang="en-US" altLang="ja-JP">
                <a:solidFill>
                  <a:schemeClr val="tx1"/>
                </a:solidFill>
              </a:rPr>
              <a:t>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5234" name="Rectangle 4">
            <a:extLst>
              <a:ext uri="{FF2B5EF4-FFF2-40B4-BE49-F238E27FC236}">
                <a16:creationId xmlns:a16="http://schemas.microsoft.com/office/drawing/2014/main" id="{CACC5EEB-AB3F-FFB2-AD1D-F39C7BA497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7315200" cy="762000"/>
          </a:xfrm>
          <a:solidFill>
            <a:srgbClr val="FFFF00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The Birth of Cool Jazz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>
            <a:extLst>
              <a:ext uri="{FF2B5EF4-FFF2-40B4-BE49-F238E27FC236}">
                <a16:creationId xmlns:a16="http://schemas.microsoft.com/office/drawing/2014/main" id="{B3F62BEC-D085-EA86-935F-54C7A8515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50000"/>
              <a:lumOff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Cool Jazz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8E26D73B-065C-FAD8-39B0-3B040AFD0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altLang="en-US" sz="2800"/>
              <a:t>Miles Davis began </a:t>
            </a:r>
            <a:r>
              <a:rPr lang="ja-JP" altLang="en-US" sz="2800"/>
              <a:t>“</a:t>
            </a:r>
            <a:r>
              <a:rPr lang="en-US" altLang="ja-JP" sz="2800"/>
              <a:t>Cool Jazz</a:t>
            </a:r>
            <a:r>
              <a:rPr lang="ja-JP" altLang="en-US" sz="2800"/>
              <a:t>”</a:t>
            </a:r>
            <a:r>
              <a:rPr lang="en-US" altLang="ja-JP" sz="2800"/>
              <a:t> by playing his improvisations slowly and </a:t>
            </a:r>
            <a:r>
              <a:rPr lang="en-US" altLang="ja-JP" sz="2800" i="1"/>
              <a:t>cool</a:t>
            </a:r>
            <a:endParaRPr lang="en-US" altLang="ja-JP" sz="2800"/>
          </a:p>
          <a:p>
            <a:pPr eaLnBrk="1" hangingPunct="1"/>
            <a:r>
              <a:rPr lang="en-US" altLang="en-US" sz="2800"/>
              <a:t>Based on complex arrangements, addition of orchestral instruments, delicate solos, loose harmonies and tempi</a:t>
            </a:r>
          </a:p>
          <a:p>
            <a:pPr eaLnBrk="1" hangingPunct="1"/>
            <a:r>
              <a:rPr lang="en-US" altLang="en-US" sz="2800"/>
              <a:t>Died off around the mid-50</a:t>
            </a:r>
            <a:r>
              <a:rPr lang="ja-JP" altLang="en-US" sz="2800"/>
              <a:t>’</a:t>
            </a:r>
            <a:r>
              <a:rPr lang="en-US" altLang="ja-JP" sz="2800"/>
              <a:t>s (when Rock n</a:t>
            </a:r>
            <a:r>
              <a:rPr lang="ja-JP" altLang="en-US" sz="2800"/>
              <a:t>’</a:t>
            </a:r>
            <a:r>
              <a:rPr lang="en-US" altLang="ja-JP" sz="2800"/>
              <a:t> Roll came into play)</a:t>
            </a:r>
            <a:endParaRPr lang="en-US" altLang="en-US"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68C010F8-4CC6-3A54-9C11-2FF2DDFD7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/>
              <a:t>Miles Davis</a:t>
            </a: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B86FDBAB-FBBB-EC4B-7328-40C15317814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1926-1991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Trumpeter, Bandleader, Composer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Started out in bebop, and then was an innovator of cool jazz, modal jazz, and jazz fusion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Born in Alton, Illinois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Family moved to St. Louis in 1927</a:t>
            </a:r>
          </a:p>
        </p:txBody>
      </p:sp>
      <p:pic>
        <p:nvPicPr>
          <p:cNvPr id="45064" name="Picture 8" descr="http://s2.hubimg.com/u/298949_f248.jpg">
            <a:hlinkClick r:id="rId3"/>
            <a:extLst>
              <a:ext uri="{FF2B5EF4-FFF2-40B4-BE49-F238E27FC236}">
                <a16:creationId xmlns:a16="http://schemas.microsoft.com/office/drawing/2014/main" id="{45D86DEC-D074-EC38-FCA9-EE549C32938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133600"/>
            <a:ext cx="3429000" cy="3424238"/>
          </a:xfrm>
          <a:ln w="38100" cap="sq">
            <a:solidFill>
              <a:srgbClr val="92D050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FBF82567-4B1C-227F-54F9-A43021152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/>
              <a:t>Miles Davis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47CDA8B5-6AC6-03FD-3690-E8559ABB76D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solidFill>
            <a:schemeClr val="tx2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Father was a dentist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Began playing trumpet at the age of nine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Moved to NYC in 1944 (Julliard scholarship)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Became a member of Charlie Parker</a:t>
            </a:r>
            <a:r>
              <a:rPr lang="ja-JP" altLang="en-US" sz="2400"/>
              <a:t>’</a:t>
            </a:r>
            <a:r>
              <a:rPr lang="en-US" altLang="ja-JP" sz="2400"/>
              <a:t>s quintet in 1945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Developed a serious heroin addiction by 1950</a:t>
            </a:r>
          </a:p>
        </p:txBody>
      </p:sp>
      <p:pic>
        <p:nvPicPr>
          <p:cNvPr id="46088" name="Picture 8" descr="https://encrypted-tbn0.gstatic.com/images?q=tbn:ANd9GcQyHRR2eaDJqNeJ7sN6bZhhxhdexBMsUHjqqtFv_xQafOG9hAk9Obqa-Q">
            <a:hlinkClick r:id="rId3"/>
            <a:extLst>
              <a:ext uri="{FF2B5EF4-FFF2-40B4-BE49-F238E27FC236}">
                <a16:creationId xmlns:a16="http://schemas.microsoft.com/office/drawing/2014/main" id="{FD745854-5B19-7F7E-A4B6-C9116DC16E1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286000"/>
            <a:ext cx="3048000" cy="3048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>
            <a:extLst>
              <a:ext uri="{FF2B5EF4-FFF2-40B4-BE49-F238E27FC236}">
                <a16:creationId xmlns:a16="http://schemas.microsoft.com/office/drawing/2014/main" id="{8F1C4CCF-381D-68F8-BB7D-15409AC9F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Miles Davis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E2201BF7-1C43-62C6-6C47-BA4AC946DD6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Began using a mute to darken his trumpet sound in 1954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Married to actress Cicely Tyson (1981-divorced 1988)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Died from a stroke in 1991 at the age of 65</a:t>
            </a:r>
          </a:p>
        </p:txBody>
      </p:sp>
      <p:pic>
        <p:nvPicPr>
          <p:cNvPr id="101379" name="Picture 8" descr="http://a1.ec-images.myspacecdn.com/images01/42/cf2a2691a8ccdf164e2bc7d775d63921/l.jpg">
            <a:hlinkClick r:id="rId3"/>
            <a:extLst>
              <a:ext uri="{FF2B5EF4-FFF2-40B4-BE49-F238E27FC236}">
                <a16:creationId xmlns:a16="http://schemas.microsoft.com/office/drawing/2014/main" id="{907A0EEA-38E2-714C-8905-464DA04149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2152650"/>
            <a:ext cx="2609850" cy="36957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F2F44335-93EE-DB05-13C8-B73905ED55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altLang="en-US"/>
              <a:t>Classical &amp; Swing Jazz</a:t>
            </a:r>
          </a:p>
        </p:txBody>
      </p:sp>
      <p:pic>
        <p:nvPicPr>
          <p:cNvPr id="137218" name="Picture 2" descr="http://wyntonmarsalis.org/images/uploads/wynton_bio_sidebar.jpg">
            <a:hlinkClick r:id="rId2"/>
            <a:extLst>
              <a:ext uri="{FF2B5EF4-FFF2-40B4-BE49-F238E27FC236}">
                <a16:creationId xmlns:a16="http://schemas.microsoft.com/office/drawing/2014/main" id="{1CD64FFA-5D36-6D53-B24D-5D5A039E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200400" cy="42672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TextBox 5">
            <a:extLst>
              <a:ext uri="{FF2B5EF4-FFF2-40B4-BE49-F238E27FC236}">
                <a16:creationId xmlns:a16="http://schemas.microsoft.com/office/drawing/2014/main" id="{CCB6CBDF-46EF-DB16-225B-BF1CCE79A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590800"/>
            <a:ext cx="1676400" cy="8302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/>
              <a:t>Wynton Marsalis</a:t>
            </a:r>
          </a:p>
        </p:txBody>
      </p:sp>
      <p:sp>
        <p:nvSpPr>
          <p:cNvPr id="103428" name="TextBox 6">
            <a:extLst>
              <a:ext uri="{FF2B5EF4-FFF2-40B4-BE49-F238E27FC236}">
                <a16:creationId xmlns:a16="http://schemas.microsoft.com/office/drawing/2014/main" id="{2E87F87D-BDCC-9240-38DC-B38653C93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191000"/>
            <a:ext cx="2514600" cy="1570038"/>
          </a:xfrm>
          <a:prstGeom prst="rect">
            <a:avLst/>
          </a:prstGeom>
          <a:solidFill>
            <a:srgbClr val="FFC0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Artistic Director of Lincoln Center Jass in New York City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FB31D865-5693-7829-9DF0-0E354FC82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/>
              <a:t>Billie Holiday</a:t>
            </a:r>
          </a:p>
        </p:txBody>
      </p:sp>
      <p:sp>
        <p:nvSpPr>
          <p:cNvPr id="104450" name="Rectangle 4">
            <a:extLst>
              <a:ext uri="{FF2B5EF4-FFF2-40B4-BE49-F238E27FC236}">
                <a16:creationId xmlns:a16="http://schemas.microsoft.com/office/drawing/2014/main" id="{6AD8848D-F177-1702-2FA9-725DC85AD50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752600"/>
            <a:ext cx="3962400" cy="4800600"/>
          </a:xfrm>
          <a:solidFill>
            <a:srgbClr val="00B0F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Eleanora Gough (1915-1959)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Philadelphia, PA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Professional pseudonym - Billie Dove (actress) /Clarence Holiday (probable father)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Raised in Baltimore (Mother was 13)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Raped at 10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Moved to NY in 1928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Regularly recording by 1935</a:t>
            </a:r>
          </a:p>
        </p:txBody>
      </p:sp>
      <p:pic>
        <p:nvPicPr>
          <p:cNvPr id="104451" name="Picture 8" descr="https://encrypted-tbn1.gstatic.com/images?q=tbn:ANd9GcSs2XPDdppKySAO32t_DrqH1dszSL94H4sACkCyqSzBDt-0rz8kfg">
            <a:hlinkClick r:id="rId3"/>
            <a:extLst>
              <a:ext uri="{FF2B5EF4-FFF2-40B4-BE49-F238E27FC236}">
                <a16:creationId xmlns:a16="http://schemas.microsoft.com/office/drawing/2014/main" id="{F4666B79-A83C-9371-70D6-8F228410703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09800"/>
            <a:ext cx="3124200" cy="3505200"/>
          </a:xfr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592D28D1-B9F1-D62F-B74D-868D5FB7C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/>
              <a:t>Billie Holiday</a:t>
            </a:r>
          </a:p>
        </p:txBody>
      </p:sp>
      <p:sp>
        <p:nvSpPr>
          <p:cNvPr id="106498" name="Rectangle 4">
            <a:extLst>
              <a:ext uri="{FF2B5EF4-FFF2-40B4-BE49-F238E27FC236}">
                <a16:creationId xmlns:a16="http://schemas.microsoft.com/office/drawing/2014/main" id="{07D14EEB-C0EF-0167-29BA-9C5AA54972D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905000"/>
            <a:ext cx="7543800" cy="3276600"/>
          </a:xfrm>
          <a:solidFill>
            <a:srgbClr val="FF00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Sang with Big Bands (Basie/Shaw)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/>
              <a:t>“</a:t>
            </a:r>
            <a:r>
              <a:rPr lang="en-US" altLang="ja-JP" sz="2400"/>
              <a:t>Strange Fruit</a:t>
            </a:r>
            <a:r>
              <a:rPr lang="ja-JP" altLang="en-US" sz="2400"/>
              <a:t>”</a:t>
            </a:r>
            <a:r>
              <a:rPr lang="en-US" altLang="ja-JP" sz="2400"/>
              <a:t> (1939)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/>
              <a:t>“</a:t>
            </a:r>
            <a:r>
              <a:rPr lang="en-US" altLang="ja-JP" sz="2400"/>
              <a:t>God Bless the Child</a:t>
            </a:r>
            <a:r>
              <a:rPr lang="ja-JP" altLang="en-US" sz="2400"/>
              <a:t>”</a:t>
            </a:r>
            <a:endParaRPr lang="en-US" altLang="ja-JP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Substance abuse (early 40</a:t>
            </a:r>
            <a:r>
              <a:rPr lang="ja-JP" altLang="en-US" sz="2400"/>
              <a:t>’</a:t>
            </a:r>
            <a:r>
              <a:rPr lang="en-US" altLang="ja-JP" sz="2400"/>
              <a:t>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Died of cirrhosis of the liver and malnutrition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Arrested 5 days before her death on narcotics charges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$.70 (bank) / $750 (pocket)</a:t>
            </a:r>
          </a:p>
        </p:txBody>
      </p:sp>
      <p:pic>
        <p:nvPicPr>
          <p:cNvPr id="50186" name="Picture 10" descr="http://cleorecs.com/store/wp-content/uploads/2012/09/8768-Billie-Holiday1.jpg">
            <a:hlinkClick r:id="rId3"/>
            <a:extLst>
              <a:ext uri="{FF2B5EF4-FFF2-40B4-BE49-F238E27FC236}">
                <a16:creationId xmlns:a16="http://schemas.microsoft.com/office/drawing/2014/main" id="{5B523F7F-239F-E721-0080-7696A200D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247900" cy="2324100"/>
          </a:xfrm>
          <a:prstGeom prst="rect">
            <a:avLst/>
          </a:prstGeom>
          <a:solidFill>
            <a:srgbClr val="FFC000"/>
          </a:solidFill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2B142BAD-464E-0AF7-3BDC-BA994A15B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/>
              <a:t>Ella Fitzgerald</a:t>
            </a:r>
          </a:p>
        </p:txBody>
      </p:sp>
      <p:sp>
        <p:nvSpPr>
          <p:cNvPr id="108546" name="Rectangle 3">
            <a:extLst>
              <a:ext uri="{FF2B5EF4-FFF2-40B4-BE49-F238E27FC236}">
                <a16:creationId xmlns:a16="http://schemas.microsoft.com/office/drawing/2014/main" id="{EDB21594-2C25-EEAC-25DE-73E7288BC3D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05000"/>
            <a:ext cx="3810000" cy="4572000"/>
          </a:xfrm>
          <a:solidFill>
            <a:srgbClr val="66FF33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1917-1996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Recording career lasted 57 years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13 GRAMMY Awards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Born in Newport News, VA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Moved to Yonkers, NY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Debuted at the Apollo Theater in 1934 (17)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Joined the Chick Webb Orchestra in 1935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Scat Singing</a:t>
            </a:r>
          </a:p>
        </p:txBody>
      </p:sp>
      <p:pic>
        <p:nvPicPr>
          <p:cNvPr id="108547" name="Picture 6">
            <a:extLst>
              <a:ext uri="{FF2B5EF4-FFF2-40B4-BE49-F238E27FC236}">
                <a16:creationId xmlns:a16="http://schemas.microsoft.com/office/drawing/2014/main" id="{C4E10F62-D363-56BF-E66C-C026F0F548E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650" y="1981200"/>
            <a:ext cx="3162300" cy="40386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6">
            <a:extLst>
              <a:ext uri="{FF2B5EF4-FFF2-40B4-BE49-F238E27FC236}">
                <a16:creationId xmlns:a16="http://schemas.microsoft.com/office/drawing/2014/main" id="{1B6BFDDC-40F6-F09A-76A6-95CEC9BC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133600"/>
            <a:ext cx="31623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8" descr="http://www.tyrolis.com/images/18005-2.jpg">
            <a:hlinkClick r:id="rId4"/>
            <a:extLst>
              <a:ext uri="{FF2B5EF4-FFF2-40B4-BE49-F238E27FC236}">
                <a16:creationId xmlns:a16="http://schemas.microsoft.com/office/drawing/2014/main" id="{2679C608-D769-5B13-4AD8-A5795F8F5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086225" cy="4076700"/>
          </a:xfrm>
          <a:prstGeom prst="rect">
            <a:avLst/>
          </a:prstGeom>
          <a:noFill/>
          <a:ln w="38100" cap="sq">
            <a:solidFill>
              <a:srgbClr val="66FF33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F193E-6D5D-F5AD-D348-53BEEE3FCB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D06F2-8B64-10CA-0087-3FB5AD94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135B996A-75BC-BC0F-2373-460448807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/>
              <a:t>Ella Fitzgerald</a:t>
            </a:r>
          </a:p>
        </p:txBody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D8DE6CB3-0D73-2790-4798-4B5C2FFF7A1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05000"/>
            <a:ext cx="3810000" cy="4572000"/>
          </a:xfrm>
          <a:solidFill>
            <a:srgbClr val="00B0F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Married twice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Became blind by the effects of diabetes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Legs were amputated in 1993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Died of diabetes in 1996 (79)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Noted for purity of tone, impeccable phrasing, wide range (over 3 octaves), </a:t>
            </a:r>
            <a:r>
              <a:rPr lang="ja-JP" altLang="en-US" sz="2400"/>
              <a:t>“</a:t>
            </a:r>
            <a:r>
              <a:rPr lang="en-US" altLang="ja-JP" sz="2400"/>
              <a:t>horn-like</a:t>
            </a:r>
            <a:r>
              <a:rPr lang="ja-JP" altLang="en-US" sz="2400"/>
              <a:t>”</a:t>
            </a:r>
            <a:br>
              <a:rPr lang="en-US" altLang="ja-JP" sz="2400"/>
            </a:br>
            <a:r>
              <a:rPr lang="en-US" altLang="ja-JP" sz="2400"/>
              <a:t> improvisational ability, scat singing  </a:t>
            </a:r>
            <a:endParaRPr lang="en-US" altLang="en-US" sz="2400"/>
          </a:p>
        </p:txBody>
      </p:sp>
      <p:pic>
        <p:nvPicPr>
          <p:cNvPr id="52232" name="Picture 8" descr="https://encrypted-tbn1.gstatic.com/images?q=tbn:ANd9GcSxG95xeGeTw8zfwKB4X4gP6dgblUpStsognhEnCE_qY-ZQH0b0uw">
            <a:hlinkClick r:id="rId3"/>
            <a:extLst>
              <a:ext uri="{FF2B5EF4-FFF2-40B4-BE49-F238E27FC236}">
                <a16:creationId xmlns:a16="http://schemas.microsoft.com/office/drawing/2014/main" id="{D4E29893-7224-55EC-B8D2-427924A6FC8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286000"/>
            <a:ext cx="3352800" cy="3200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A2C3B-498C-09D2-2DD0-37F0C41800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35039-CD75-335B-D8DB-C041AE65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AEE2ADEA-BAA9-D5B0-71A8-47655BFC9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en-US" dirty="0"/>
              <a:t>Tone Color</a:t>
            </a:r>
          </a:p>
        </p:txBody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6C3582F1-2BBB-F5CB-E0F3-27078EFF4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  <a:solidFill>
            <a:srgbClr val="FFC0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Jazz Combo (3-8 players)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Big Band (10-15 players)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Rhythm Section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Helvetica" pitchFamily="2" charset="0"/>
              </a:rPr>
              <a:t>piano, plucked double bass, tuba, percussion</a:t>
            </a:r>
          </a:p>
          <a:p>
            <a:pPr lvl="1" eaLnBrk="1" hangingPunct="1">
              <a:lnSpc>
                <a:spcPct val="90000"/>
              </a:lnSpc>
              <a:buFont typeface="Times" pitchFamily="2" charset="0"/>
              <a:buChar char="•"/>
            </a:pPr>
            <a:r>
              <a:rPr lang="en-US" altLang="en-US" b="1">
                <a:latin typeface="Helvetica" pitchFamily="2" charset="0"/>
              </a:rPr>
              <a:t>Solo Instruments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Helvetica" pitchFamily="2" charset="0"/>
              </a:rPr>
              <a:t>trumpet, saxophone, piano, clarinet, trombone, vibraphone</a:t>
            </a:r>
          </a:p>
          <a:p>
            <a:pPr lvl="1" eaLnBrk="1" hangingPunct="1">
              <a:lnSpc>
                <a:spcPct val="90000"/>
              </a:lnSpc>
              <a:buFont typeface="Times" pitchFamily="2" charset="0"/>
              <a:buChar char="•"/>
            </a:pPr>
            <a:r>
              <a:rPr lang="en-US" altLang="en-US" b="1">
                <a:latin typeface="Helvetica" pitchFamily="2" charset="0"/>
              </a:rPr>
              <a:t>Jazz bands emphasizes woodwinds and brass winds as opposed to the strings of the symphonic band</a:t>
            </a:r>
            <a:endParaRPr lang="en-US" altLang="en-US" sz="200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>
            <a:extLst>
              <a:ext uri="{FF2B5EF4-FFF2-40B4-BE49-F238E27FC236}">
                <a16:creationId xmlns:a16="http://schemas.microsoft.com/office/drawing/2014/main" id="{1687FF36-F37D-5EEA-8482-C66532DCB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086600" cy="1143000"/>
          </a:xfrm>
          <a:solidFill>
            <a:srgbClr val="CC00FF"/>
          </a:solidFill>
          <a:ln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Sarah Vaughan</a:t>
            </a:r>
          </a:p>
        </p:txBody>
      </p:sp>
      <p:sp>
        <p:nvSpPr>
          <p:cNvPr id="112642" name="Rectangle 3">
            <a:extLst>
              <a:ext uri="{FF2B5EF4-FFF2-40B4-BE49-F238E27FC236}">
                <a16:creationId xmlns:a16="http://schemas.microsoft.com/office/drawing/2014/main" id="{3E8D4297-BEA9-A12A-E369-541349B0718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752600"/>
            <a:ext cx="3657600" cy="4495800"/>
          </a:xfrm>
          <a:solidFill>
            <a:srgbClr val="CC00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1924-1990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Born in Newark, NJ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Studied piano at an early 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Debuted at the Apollo Theater (1942)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Joined Billy Eckstine</a:t>
            </a:r>
            <a:r>
              <a:rPr lang="ja-JP" altLang="en-US" sz="2400"/>
              <a:t>’</a:t>
            </a:r>
            <a:r>
              <a:rPr lang="en-US" altLang="ja-JP" sz="2400"/>
              <a:t>s band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Known for her wide vocal range (soprano to baritone) as well as her quick vibrato  </a:t>
            </a:r>
          </a:p>
        </p:txBody>
      </p:sp>
      <p:pic>
        <p:nvPicPr>
          <p:cNvPr id="53256" name="Picture 8" descr="http://images.uulyrics.com/cover/s/sarah-vaughan/album-16-most-requested-songs.jpg">
            <a:hlinkClick r:id="rId3"/>
            <a:extLst>
              <a:ext uri="{FF2B5EF4-FFF2-40B4-BE49-F238E27FC236}">
                <a16:creationId xmlns:a16="http://schemas.microsoft.com/office/drawing/2014/main" id="{EFDB9E77-7B51-626B-5D91-FB3710CD86F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05000"/>
            <a:ext cx="3211513" cy="3962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A1F41-16DB-62F2-B34A-381A12E837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CCCDF-7C22-9C1E-3520-7EE8952C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55E362A8-3A3C-240B-18D6-8DD9BEE71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50000"/>
              <a:lumOff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Sarah Vaughan</a:t>
            </a: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3F06FD11-31C1-63FC-4613-D578D86B42B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667000"/>
            <a:ext cx="3657600" cy="3048000"/>
          </a:xfrm>
          <a:solidFill>
            <a:schemeClr val="accent4">
              <a:lumMod val="25000"/>
              <a:lumOff val="7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Married four times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Had one daughter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Recorded over 37 albums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Nicknamed </a:t>
            </a:r>
            <a:r>
              <a:rPr lang="ja-JP" altLang="en-US" sz="2400"/>
              <a:t>“</a:t>
            </a:r>
            <a:r>
              <a:rPr lang="en-US" altLang="ja-JP" sz="2400"/>
              <a:t>Sassy</a:t>
            </a:r>
            <a:r>
              <a:rPr lang="ja-JP" altLang="en-US" sz="2400"/>
              <a:t>”</a:t>
            </a:r>
            <a:r>
              <a:rPr lang="en-US" altLang="ja-JP" sz="2400"/>
              <a:t> and </a:t>
            </a:r>
            <a:r>
              <a:rPr lang="ja-JP" altLang="en-US" sz="2400"/>
              <a:t>“</a:t>
            </a:r>
            <a:r>
              <a:rPr lang="en-US" altLang="ja-JP" sz="2400"/>
              <a:t>The Devine One</a:t>
            </a:r>
            <a:r>
              <a:rPr lang="ja-JP" altLang="en-US" sz="2400"/>
              <a:t>”</a:t>
            </a:r>
            <a:endParaRPr lang="en-US" altLang="ja-JP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Died at the age 66</a:t>
            </a:r>
          </a:p>
        </p:txBody>
      </p:sp>
      <p:pic>
        <p:nvPicPr>
          <p:cNvPr id="54280" name="Picture 8" descr="http://images.45cat.com/sarah-vaughan-come-rain-or-come-shine-philips.jpg">
            <a:hlinkClick r:id="rId3"/>
            <a:extLst>
              <a:ext uri="{FF2B5EF4-FFF2-40B4-BE49-F238E27FC236}">
                <a16:creationId xmlns:a16="http://schemas.microsoft.com/office/drawing/2014/main" id="{EDD64BD8-7961-8234-65AE-A33D0DD842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362200"/>
            <a:ext cx="3352800" cy="3505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D5C6ADD5-CB49-D3B5-13DD-578CE2618E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New Forms of Jazz</a:t>
            </a:r>
          </a:p>
        </p:txBody>
      </p:sp>
      <p:sp>
        <p:nvSpPr>
          <p:cNvPr id="116738" name="Rectangle 4">
            <a:extLst>
              <a:ext uri="{FF2B5EF4-FFF2-40B4-BE49-F238E27FC236}">
                <a16:creationId xmlns:a16="http://schemas.microsoft.com/office/drawing/2014/main" id="{013C6102-6E04-47B6-0AFA-F7CA2C3136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1960-present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>
            <a:extLst>
              <a:ext uri="{FF2B5EF4-FFF2-40B4-BE49-F238E27FC236}">
                <a16:creationId xmlns:a16="http://schemas.microsoft.com/office/drawing/2014/main" id="{8313CD01-C92E-4219-93A0-A12BBB679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/>
              <a:t>The 60</a:t>
            </a:r>
            <a:r>
              <a:rPr lang="ja-JP" altLang="en-US"/>
              <a:t>’</a:t>
            </a:r>
            <a:r>
              <a:rPr lang="en-US" altLang="ja-JP"/>
              <a:t>s: </a:t>
            </a:r>
            <a:r>
              <a:rPr lang="ja-JP" altLang="en-US"/>
              <a:t>“</a:t>
            </a:r>
            <a:r>
              <a:rPr lang="en-US" altLang="ja-JP"/>
              <a:t>Modal Jazz</a:t>
            </a:r>
            <a:r>
              <a:rPr lang="ja-JP" altLang="en-US"/>
              <a:t>”</a:t>
            </a:r>
            <a:endParaRPr lang="en-US" altLang="en-US"/>
          </a:p>
        </p:txBody>
      </p:sp>
      <p:sp>
        <p:nvSpPr>
          <p:cNvPr id="117762" name="Rectangle 3">
            <a:extLst>
              <a:ext uri="{FF2B5EF4-FFF2-40B4-BE49-F238E27FC236}">
                <a16:creationId xmlns:a16="http://schemas.microsoft.com/office/drawing/2014/main" id="{D41D3F7A-52DC-0736-3178-4AF3B75D1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ja-JP" altLang="en-US"/>
              <a:t>“</a:t>
            </a:r>
            <a:r>
              <a:rPr lang="en-US" altLang="ja-JP"/>
              <a:t>Kind of Blue</a:t>
            </a:r>
            <a:r>
              <a:rPr lang="ja-JP" altLang="en-US"/>
              <a:t>”</a:t>
            </a:r>
            <a:r>
              <a:rPr lang="en-US" altLang="ja-JP"/>
              <a:t> feat. Miles Davis and Cannonball Adderly</a:t>
            </a:r>
          </a:p>
          <a:p>
            <a:pPr eaLnBrk="1" hangingPunct="1"/>
            <a:r>
              <a:rPr lang="en-US" altLang="en-US"/>
              <a:t>Based on a single scale or a sequence of scales</a:t>
            </a:r>
          </a:p>
          <a:p>
            <a:pPr eaLnBrk="1" hangingPunct="1"/>
            <a:r>
              <a:rPr lang="en-US" altLang="en-US"/>
              <a:t>Sometimes reflective of the social change of the present time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77B58FC0-7467-0FBC-44F5-2DFF5E3B1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/>
              <a:t>The 60</a:t>
            </a:r>
            <a:r>
              <a:rPr lang="ja-JP" altLang="en-US"/>
              <a:t>’</a:t>
            </a:r>
            <a:r>
              <a:rPr lang="en-US" altLang="ja-JP"/>
              <a:t>s: </a:t>
            </a:r>
            <a:r>
              <a:rPr lang="ja-JP" altLang="en-US"/>
              <a:t>“</a:t>
            </a:r>
            <a:r>
              <a:rPr lang="en-US" altLang="ja-JP"/>
              <a:t>Latin Jazz</a:t>
            </a:r>
            <a:r>
              <a:rPr lang="ja-JP" altLang="en-US"/>
              <a:t>”</a:t>
            </a:r>
            <a:endParaRPr lang="en-US" altLang="en-US"/>
          </a:p>
        </p:txBody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45E491CC-D09B-584F-F0DE-08A0DCBE5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altLang="en-US" sz="2800">
                <a:latin typeface="Helvetica" pitchFamily="2" charset="0"/>
              </a:rPr>
              <a:t>Began by Dizzy Gillespie and Billy Taylor</a:t>
            </a:r>
          </a:p>
          <a:p>
            <a:pPr eaLnBrk="1" hangingPunct="1"/>
            <a:r>
              <a:rPr lang="en-US" altLang="en-US" sz="2800">
                <a:latin typeface="Helvetica" pitchFamily="2" charset="0"/>
              </a:rPr>
              <a:t>The music was influenced by such Cuban and Puerto Rican musicians as </a:t>
            </a:r>
            <a:r>
              <a:rPr lang="en-US" altLang="en-US" sz="2800">
                <a:solidFill>
                  <a:srgbClr val="0A32B3"/>
                </a:solidFill>
                <a:latin typeface="Helvetica" pitchFamily="2" charset="0"/>
                <a:hlinkClick r:id="rId3"/>
              </a:rPr>
              <a:t>Tito Puente</a:t>
            </a:r>
            <a:r>
              <a:rPr lang="en-US" altLang="en-US" sz="2800">
                <a:latin typeface="Helvetica" pitchFamily="2" charset="0"/>
              </a:rPr>
              <a:t> and </a:t>
            </a:r>
            <a:r>
              <a:rPr lang="en-US" altLang="en-US" sz="2800">
                <a:solidFill>
                  <a:srgbClr val="0A32B3"/>
                </a:solidFill>
                <a:latin typeface="Helvetica" pitchFamily="2" charset="0"/>
                <a:hlinkClick r:id="rId4"/>
              </a:rPr>
              <a:t>Arturo Sandoval</a:t>
            </a:r>
            <a:endParaRPr lang="en-US" altLang="en-US" sz="2800">
              <a:latin typeface="Helvetica" pitchFamily="2" charset="0"/>
            </a:endParaRPr>
          </a:p>
          <a:p>
            <a:pPr eaLnBrk="1" hangingPunct="1"/>
            <a:r>
              <a:rPr lang="en-US" altLang="en-US" sz="2800">
                <a:latin typeface="Helvetica" pitchFamily="2" charset="0"/>
              </a:rPr>
              <a:t>Bossa Nova (Brazilian Jazz)</a:t>
            </a:r>
          </a:p>
          <a:p>
            <a:pPr eaLnBrk="1" hangingPunct="1"/>
            <a:r>
              <a:rPr lang="en-US" altLang="en-US" sz="2800">
                <a:latin typeface="Helvetica" pitchFamily="2" charset="0"/>
              </a:rPr>
              <a:t>Bossa is generally slow, played around 80 beats per minute with straight, rather than swing, eighth notes, and difficult polyrhythms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>
            <a:extLst>
              <a:ext uri="{FF2B5EF4-FFF2-40B4-BE49-F238E27FC236}">
                <a16:creationId xmlns:a16="http://schemas.microsoft.com/office/drawing/2014/main" id="{D26A8413-EC9E-2341-8F21-F8A84F929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/>
              <a:t>The 70</a:t>
            </a:r>
            <a:r>
              <a:rPr lang="ja-JP" altLang="en-US"/>
              <a:t>’</a:t>
            </a:r>
            <a:r>
              <a:rPr lang="en-US" altLang="ja-JP"/>
              <a:t>s: </a:t>
            </a:r>
            <a:r>
              <a:rPr lang="ja-JP" altLang="en-US"/>
              <a:t>“</a:t>
            </a:r>
            <a:r>
              <a:rPr lang="en-US" altLang="ja-JP"/>
              <a:t>Fusion</a:t>
            </a:r>
            <a:r>
              <a:rPr lang="ja-JP" altLang="en-US"/>
              <a:t>”</a:t>
            </a:r>
            <a:endParaRPr lang="en-US" altLang="en-US"/>
          </a:p>
        </p:txBody>
      </p:sp>
      <p:sp>
        <p:nvSpPr>
          <p:cNvPr id="119810" name="Rectangle 3">
            <a:extLst>
              <a:ext uri="{FF2B5EF4-FFF2-40B4-BE49-F238E27FC236}">
                <a16:creationId xmlns:a16="http://schemas.microsoft.com/office/drawing/2014/main" id="{57B5783C-0E7D-527A-3288-60E082FA5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altLang="en-US"/>
              <a:t>Began by Miles Davis</a:t>
            </a:r>
          </a:p>
          <a:p>
            <a:pPr eaLnBrk="1" hangingPunct="1"/>
            <a:r>
              <a:rPr lang="en-US" altLang="en-US"/>
              <a:t>Jazz was beginning to fade away in the minds of the public so Miles merged Jazz with Rock to make a Jazz-Rock </a:t>
            </a:r>
            <a:r>
              <a:rPr lang="en-US" altLang="en-US" i="1"/>
              <a:t>Fusion</a:t>
            </a:r>
            <a:endParaRPr lang="en-US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87151620-5B0F-84FD-C3C9-1AC630C43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/>
              <a:t>The 80</a:t>
            </a:r>
            <a:r>
              <a:rPr lang="ja-JP" altLang="en-US"/>
              <a:t>’</a:t>
            </a:r>
            <a:r>
              <a:rPr lang="en-US" altLang="ja-JP"/>
              <a:t>s - Present</a:t>
            </a:r>
            <a:br>
              <a:rPr lang="en-US" altLang="ja-JP"/>
            </a:br>
            <a:r>
              <a:rPr lang="ja-JP" altLang="en-US"/>
              <a:t>“</a:t>
            </a:r>
            <a:r>
              <a:rPr lang="en-US" altLang="ja-JP"/>
              <a:t>Hip-Hop</a:t>
            </a:r>
            <a:r>
              <a:rPr lang="ja-JP" altLang="en-US"/>
              <a:t>”</a:t>
            </a:r>
            <a:endParaRPr lang="en-US" altLang="en-US"/>
          </a:p>
        </p:txBody>
      </p:sp>
      <p:sp>
        <p:nvSpPr>
          <p:cNvPr id="120834" name="Rectangle 3">
            <a:extLst>
              <a:ext uri="{FF2B5EF4-FFF2-40B4-BE49-F238E27FC236}">
                <a16:creationId xmlns:a16="http://schemas.microsoft.com/office/drawing/2014/main" id="{80A75E00-D081-0F44-61DE-6A0BA7293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altLang="en-US"/>
              <a:t>Check out groups like:</a:t>
            </a:r>
          </a:p>
          <a:p>
            <a:pPr lvl="1" eaLnBrk="1" hangingPunct="1"/>
            <a:r>
              <a:rPr lang="en-US" altLang="en-US"/>
              <a:t>Digable Planets</a:t>
            </a:r>
          </a:p>
          <a:p>
            <a:pPr lvl="1" eaLnBrk="1" hangingPunct="1"/>
            <a:r>
              <a:rPr lang="en-US" altLang="en-US"/>
              <a:t>The Roots</a:t>
            </a:r>
          </a:p>
          <a:p>
            <a:pPr lvl="1" eaLnBrk="1" hangingPunct="1"/>
            <a:r>
              <a:rPr lang="en-US" altLang="en-US"/>
              <a:t>A Tribe Called Quest</a:t>
            </a:r>
          </a:p>
          <a:p>
            <a:pPr lvl="1" eaLnBrk="1" hangingPunct="1"/>
            <a:r>
              <a:rPr lang="en-US" altLang="en-US"/>
              <a:t>Jill Scott</a:t>
            </a:r>
          </a:p>
          <a:p>
            <a:pPr lvl="1" eaLnBrk="1" hangingPunct="1"/>
            <a:r>
              <a:rPr lang="en-US" altLang="en-US"/>
              <a:t>Erykah Badu</a:t>
            </a:r>
          </a:p>
          <a:p>
            <a:pPr lvl="1" eaLnBrk="1" hangingPunct="1"/>
            <a:r>
              <a:rPr lang="en-US" altLang="en-US"/>
              <a:t>Jamiroquai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AC225-C805-8DD6-145E-6C3F0B4A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9600"/>
            <a:ext cx="7010400" cy="5181600"/>
          </a:xfrm>
          <a:solidFill>
            <a:srgbClr val="FFFF00"/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Question and Answer</a:t>
            </a:r>
            <a:br>
              <a:rPr lang="en-US" dirty="0">
                <a:cs typeface="+mj-cs"/>
              </a:rPr>
            </a:br>
            <a:br>
              <a:rPr lang="en-US" dirty="0">
                <a:cs typeface="+mj-cs"/>
              </a:rPr>
            </a:br>
            <a:r>
              <a:rPr lang="en-US" dirty="0">
                <a:cs typeface="+mj-cs"/>
              </a:rPr>
              <a:t>How Would You Compare Early Jazz to Jazz of Today?</a:t>
            </a:r>
            <a:br>
              <a:rPr lang="en-US" dirty="0">
                <a:cs typeface="+mj-cs"/>
              </a:rPr>
            </a:br>
            <a:endParaRPr lang="en-US" dirty="0"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BD263-4E82-E43C-4352-70C8EF790B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44929-700F-5731-B380-2EF96B81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1EC78E27-01A3-A7BE-68B4-F5C8B5009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en-US" dirty="0"/>
              <a:t>Tone Color</a:t>
            </a:r>
          </a:p>
        </p:txBody>
      </p:sp>
      <p:sp>
        <p:nvSpPr>
          <p:cNvPr id="25606" name="Rectangle 3">
            <a:extLst>
              <a:ext uri="{FF2B5EF4-FFF2-40B4-BE49-F238E27FC236}">
                <a16:creationId xmlns:a16="http://schemas.microsoft.com/office/drawing/2014/main" id="{7C91CAC0-A89D-89EA-4A02-CBA1FC3F9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  <a:solidFill>
            <a:srgbClr val="00B05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Instrumentalists try to match the tone of the singing voice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Instrumentalists strive for individuality in their tone (as opposed to the uniformity of sound in classical ensembles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Vocalists use inflections derived from the black church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Helvetica" pitchFamily="2" charset="0"/>
              </a:rPr>
              <a:t>Blue notes, cries, growls, hums, moans, shouts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3A33B-A72B-4DC2-38AB-32B0A8D95CF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706A8-C200-EB90-2F28-2A1C8BD1F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F8BAC186-72C2-3E7B-63D9-E815B75A0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en-US" dirty="0"/>
              <a:t>Improvisation</a:t>
            </a:r>
          </a:p>
        </p:txBody>
      </p:sp>
      <p:sp>
        <p:nvSpPr>
          <p:cNvPr id="27654" name="Rectangle 3">
            <a:extLst>
              <a:ext uri="{FF2B5EF4-FFF2-40B4-BE49-F238E27FC236}">
                <a16:creationId xmlns:a16="http://schemas.microsoft.com/office/drawing/2014/main" id="{6A43DD9E-DFE4-0BD1-C938-F7DAAA53A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  <a:solidFill>
            <a:srgbClr val="C000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Performers have to make decisions at lightning speed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Theme-and-variations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Scat singing introduced in 1926 by Louis Armstrong (</a:t>
            </a:r>
            <a:r>
              <a:rPr lang="ja-JP" altLang="en-US" sz="2800" b="1"/>
              <a:t>“</a:t>
            </a:r>
            <a:r>
              <a:rPr lang="en-US" altLang="ja-JP" sz="2800" b="1"/>
              <a:t>Heebie Jeebies</a:t>
            </a:r>
            <a:r>
              <a:rPr lang="ja-JP" altLang="en-US" sz="2800" b="1"/>
              <a:t>”</a:t>
            </a:r>
            <a:r>
              <a:rPr lang="en-US" altLang="ja-JP" sz="2800" b="1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Scat singing refers to vocal lines improvised on syllables without literal meaning</a:t>
            </a:r>
            <a:r>
              <a:rPr lang="en-US" altLang="en-US" sz="2400">
                <a:latin typeface="Helvetica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4EF11-A9CA-3EF4-2EB9-8FEBA67099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833C3-DEC0-ED4A-6593-CE28A03F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E6787CE5-2DE5-CDBE-09B9-2ACB45B1C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en-US" dirty="0"/>
              <a:t>Rhythm, Harmony, and Melody</a:t>
            </a:r>
          </a:p>
        </p:txBody>
      </p:sp>
      <p:sp>
        <p:nvSpPr>
          <p:cNvPr id="29702" name="Rectangle 3">
            <a:extLst>
              <a:ext uri="{FF2B5EF4-FFF2-40B4-BE49-F238E27FC236}">
                <a16:creationId xmlns:a16="http://schemas.microsoft.com/office/drawing/2014/main" id="{9100811E-14A0-889B-922E-CC9ED5379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9080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Syncopation - stress on weaker beats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Swing - lilting steady beats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Rhythm is provided by percussionist and bass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Blue notes - lower 3rd, 5th, and 7th</a:t>
            </a:r>
            <a:r>
              <a:rPr lang="en-US" altLang="en-US" sz="2400">
                <a:latin typeface="Helvetica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A10B4FEE-2358-FF41-1DBF-7CCDE7972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895600"/>
            <a:ext cx="7010400" cy="1143000"/>
          </a:xfrm>
          <a:solidFill>
            <a:schemeClr val="accent4">
              <a:lumMod val="50000"/>
              <a:lumOff val="5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Ragtime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ecutive">
  <a:themeElements>
    <a:clrScheme name="Executive 1">
      <a:dk1>
        <a:srgbClr val="2C1102"/>
      </a:dk1>
      <a:lt1>
        <a:srgbClr val="686A69"/>
      </a:lt1>
      <a:dk2>
        <a:srgbClr val="FFFFFF"/>
      </a:dk2>
      <a:lt2>
        <a:srgbClr val="808080"/>
      </a:lt2>
      <a:accent1>
        <a:srgbClr val="212164"/>
      </a:accent1>
      <a:accent2>
        <a:srgbClr val="BEAA83"/>
      </a:accent2>
      <a:accent3>
        <a:srgbClr val="B9B9B9"/>
      </a:accent3>
      <a:accent4>
        <a:srgbClr val="240D01"/>
      </a:accent4>
      <a:accent5>
        <a:srgbClr val="ABABB8"/>
      </a:accent5>
      <a:accent6>
        <a:srgbClr val="AC9A76"/>
      </a:accent6>
      <a:hlink>
        <a:srgbClr val="6E3D19"/>
      </a:hlink>
      <a:folHlink>
        <a:srgbClr val="CBC383"/>
      </a:folHlink>
    </a:clrScheme>
    <a:fontScheme name="Executiv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12" charset="0"/>
          </a:defRPr>
        </a:defPPr>
      </a:lstStyle>
    </a:lnDef>
  </a:objectDefaults>
  <a:extraClrSchemeLst>
    <a:extraClrScheme>
      <a:clrScheme name="Executive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2004:Templates:Presentations:Designs:Executive</Template>
  <TotalTime>727</TotalTime>
  <Words>1876</Words>
  <Application>Microsoft Macintosh PowerPoint</Application>
  <PresentationFormat>On-screen Show (4:3)</PresentationFormat>
  <Paragraphs>309</Paragraphs>
  <Slides>57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Times</vt:lpstr>
      <vt:lpstr>ＭＳ Ｐゴシック</vt:lpstr>
      <vt:lpstr>Arial</vt:lpstr>
      <vt:lpstr>Helvetica</vt:lpstr>
      <vt:lpstr>Times New Roman</vt:lpstr>
      <vt:lpstr>Executive</vt:lpstr>
      <vt:lpstr>“All That Jazz”</vt:lpstr>
      <vt:lpstr>PowerPoint Presentation</vt:lpstr>
      <vt:lpstr>Jazz Music</vt:lpstr>
      <vt:lpstr>Elements of Jazz</vt:lpstr>
      <vt:lpstr>Tone Color</vt:lpstr>
      <vt:lpstr>Tone Color</vt:lpstr>
      <vt:lpstr>Improvisation</vt:lpstr>
      <vt:lpstr>Rhythm, Harmony, and Melody</vt:lpstr>
      <vt:lpstr>Ragtime</vt:lpstr>
      <vt:lpstr>Ragtime</vt:lpstr>
      <vt:lpstr>Scott Joplin</vt:lpstr>
      <vt:lpstr>Scott Joplin</vt:lpstr>
      <vt:lpstr>Blues</vt:lpstr>
      <vt:lpstr>Blues</vt:lpstr>
      <vt:lpstr>W.C. Handy</vt:lpstr>
      <vt:lpstr>W.C. Handy</vt:lpstr>
      <vt:lpstr>New Orleans</vt:lpstr>
      <vt:lpstr>New Orleans</vt:lpstr>
      <vt:lpstr>“Jelly Roll” Morton</vt:lpstr>
      <vt:lpstr>“Jelly Roll” Morton</vt:lpstr>
      <vt:lpstr>“Jelly Roll” Morton</vt:lpstr>
      <vt:lpstr>Chicago</vt:lpstr>
      <vt:lpstr>Chicago</vt:lpstr>
      <vt:lpstr>Louis Armstrong</vt:lpstr>
      <vt:lpstr>Louis Armstrong</vt:lpstr>
      <vt:lpstr>Louis Armstrong</vt:lpstr>
      <vt:lpstr>New York</vt:lpstr>
      <vt:lpstr>New York</vt:lpstr>
      <vt:lpstr>Duke Ellington</vt:lpstr>
      <vt:lpstr>Duke Ellington</vt:lpstr>
      <vt:lpstr>1940’s</vt:lpstr>
      <vt:lpstr>BeBop</vt:lpstr>
      <vt:lpstr>Charlie Parker</vt:lpstr>
      <vt:lpstr>Charlie Parker</vt:lpstr>
      <vt:lpstr>Dizzy Gillespie</vt:lpstr>
      <vt:lpstr>Dizzy Gillespie</vt:lpstr>
      <vt:lpstr>Thelonious Monk</vt:lpstr>
      <vt:lpstr>Thelonious Monk</vt:lpstr>
      <vt:lpstr>Thelonious Monk</vt:lpstr>
      <vt:lpstr>1950’s</vt:lpstr>
      <vt:lpstr>Cool Jazz</vt:lpstr>
      <vt:lpstr>Miles Davis</vt:lpstr>
      <vt:lpstr>Miles Davis</vt:lpstr>
      <vt:lpstr>Miles Davis</vt:lpstr>
      <vt:lpstr>Classical &amp; Swing Jazz</vt:lpstr>
      <vt:lpstr>Billie Holiday</vt:lpstr>
      <vt:lpstr>Billie Holiday</vt:lpstr>
      <vt:lpstr>Ella Fitzgerald</vt:lpstr>
      <vt:lpstr>Ella Fitzgerald</vt:lpstr>
      <vt:lpstr>Sarah Vaughan</vt:lpstr>
      <vt:lpstr>Sarah Vaughan</vt:lpstr>
      <vt:lpstr>New Forms of Jazz</vt:lpstr>
      <vt:lpstr>The 60’s: “Modal Jazz”</vt:lpstr>
      <vt:lpstr>The 60’s: “Latin Jazz”</vt:lpstr>
      <vt:lpstr>The 70’s: “Fusion”</vt:lpstr>
      <vt:lpstr>The 80’s - Present “Hip-Hop”</vt:lpstr>
      <vt:lpstr>Question and Answer  How Would You Compare Early Jazz to Jazz of Today? </vt:lpstr>
    </vt:vector>
  </TitlesOfParts>
  <Company>SBBC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“All That Jazz”</dc:title>
  <dc:creator>Miramar  High School</dc:creator>
  <cp:lastModifiedBy>Doris Hall</cp:lastModifiedBy>
  <cp:revision>188</cp:revision>
  <dcterms:created xsi:type="dcterms:W3CDTF">2003-12-01T16:54:53Z</dcterms:created>
  <dcterms:modified xsi:type="dcterms:W3CDTF">2022-05-14T01:52:45Z</dcterms:modified>
</cp:coreProperties>
</file>