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B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1" d="100"/>
          <a:sy n="51" d="100"/>
        </p:scale>
        <p:origin x="62" y="7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AC534F-06E0-4D27-8835-CF53ED4EACAE}" type="doc">
      <dgm:prSet loTypeId="urn:microsoft.com/office/officeart/2005/8/layout/process2" loCatId="process" qsTypeId="urn:microsoft.com/office/officeart/2005/8/quickstyle/simple1" qsCatId="simple" csTypeId="urn:microsoft.com/office/officeart/2005/8/colors/colorful2" csCatId="colorful" phldr="1"/>
      <dgm:spPr/>
      <dgm:t>
        <a:bodyPr/>
        <a:lstStyle/>
        <a:p>
          <a:endParaRPr lang="en-US"/>
        </a:p>
      </dgm:t>
    </dgm:pt>
    <dgm:pt modelId="{2295D410-706F-47BE-B489-D398D606246E}">
      <dgm:prSet custT="1"/>
      <dgm:spPr/>
      <dgm:t>
        <a:bodyPr/>
        <a:lstStyle/>
        <a:p>
          <a:pPr algn="l"/>
          <a:endParaRPr lang="en-US" sz="2200" dirty="0">
            <a:solidFill>
              <a:schemeClr val="tx1">
                <a:lumMod val="95000"/>
                <a:lumOff val="5000"/>
              </a:schemeClr>
            </a:solidFill>
          </a:endParaRPr>
        </a:p>
      </dgm:t>
    </dgm:pt>
    <dgm:pt modelId="{F0ED8C8D-0580-4208-8298-BEF5EDFA3790}" type="parTrans" cxnId="{5D99852C-8DA6-43BF-AB82-C790CDA540B6}">
      <dgm:prSet/>
      <dgm:spPr/>
      <dgm:t>
        <a:bodyPr/>
        <a:lstStyle/>
        <a:p>
          <a:endParaRPr lang="en-US"/>
        </a:p>
      </dgm:t>
    </dgm:pt>
    <dgm:pt modelId="{7434EC4D-6821-4B4D-B3E6-B88503072BED}" type="sibTrans" cxnId="{5D99852C-8DA6-43BF-AB82-C790CDA540B6}">
      <dgm:prSet/>
      <dgm:spPr/>
      <dgm:t>
        <a:bodyPr/>
        <a:lstStyle/>
        <a:p>
          <a:endParaRPr lang="en-US"/>
        </a:p>
      </dgm:t>
    </dgm:pt>
    <dgm:pt modelId="{61B74226-7C94-4C34-B115-AA85BDB4EDAA}">
      <dgm:prSet custT="1"/>
      <dgm:spPr>
        <a:solidFill>
          <a:schemeClr val="accent1">
            <a:lumMod val="40000"/>
            <a:lumOff val="60000"/>
          </a:schemeClr>
        </a:solidFill>
      </dgm:spPr>
      <dgm:t>
        <a:bodyPr/>
        <a:lstStyle/>
        <a:p>
          <a:pPr algn="l"/>
          <a:r>
            <a:rPr lang="en-US" sz="2200" b="1" dirty="0">
              <a:solidFill>
                <a:schemeClr val="tx1">
                  <a:lumMod val="95000"/>
                  <a:lumOff val="5000"/>
                </a:schemeClr>
              </a:solidFill>
            </a:rPr>
            <a:t>Archaea</a:t>
          </a:r>
          <a:r>
            <a:rPr lang="en-US" sz="2200" dirty="0">
              <a:solidFill>
                <a:schemeClr val="tx1">
                  <a:lumMod val="95000"/>
                  <a:lumOff val="5000"/>
                </a:schemeClr>
              </a:solidFill>
            </a:rPr>
            <a:t>, sometimes called "archaebacteria," are a group of single-celled microorganisms distinct from bacteria and eukaryotes. They are </a:t>
          </a:r>
          <a:r>
            <a:rPr lang="en-US" sz="2200" b="1" dirty="0">
              <a:solidFill>
                <a:schemeClr val="tx1">
                  <a:lumMod val="95000"/>
                  <a:lumOff val="5000"/>
                </a:schemeClr>
              </a:solidFill>
            </a:rPr>
            <a:t>prokaryotic organisms</a:t>
          </a:r>
          <a:r>
            <a:rPr lang="en-US" sz="2200" dirty="0">
              <a:solidFill>
                <a:schemeClr val="tx1">
                  <a:lumMod val="95000"/>
                  <a:lumOff val="5000"/>
                </a:schemeClr>
              </a:solidFill>
            </a:rPr>
            <a:t>, meaning that they lack a true nucleus and other membrane-bound organelles.  </a:t>
          </a:r>
        </a:p>
      </dgm:t>
    </dgm:pt>
    <dgm:pt modelId="{A3A2624C-56B1-4C12-9D5A-5F6DFDCD7DE8}" type="parTrans" cxnId="{DDAEEF0C-23E8-410F-A9C1-5A86B0DF6A86}">
      <dgm:prSet/>
      <dgm:spPr/>
      <dgm:t>
        <a:bodyPr/>
        <a:lstStyle/>
        <a:p>
          <a:endParaRPr lang="en-US"/>
        </a:p>
      </dgm:t>
    </dgm:pt>
    <dgm:pt modelId="{73560970-FC1C-4FA0-9267-57B5F09B1D62}" type="sibTrans" cxnId="{DDAEEF0C-23E8-410F-A9C1-5A86B0DF6A86}">
      <dgm:prSet/>
      <dgm:spPr>
        <a:solidFill>
          <a:schemeClr val="accent1">
            <a:lumMod val="40000"/>
            <a:lumOff val="60000"/>
          </a:schemeClr>
        </a:solidFill>
      </dgm:spPr>
      <dgm:t>
        <a:bodyPr/>
        <a:lstStyle/>
        <a:p>
          <a:endParaRPr lang="en-US"/>
        </a:p>
      </dgm:t>
    </dgm:pt>
    <dgm:pt modelId="{A51488D4-89F8-44B2-838C-7A2F592C5D86}">
      <dgm:prSet custT="1"/>
      <dgm:spPr/>
      <dgm:t>
        <a:bodyPr/>
        <a:lstStyle/>
        <a:p>
          <a:pPr algn="l"/>
          <a:r>
            <a:rPr lang="en-US" sz="2200" b="1" dirty="0">
              <a:solidFill>
                <a:schemeClr val="tx1">
                  <a:lumMod val="95000"/>
                  <a:lumOff val="5000"/>
                </a:schemeClr>
              </a:solidFill>
            </a:rPr>
            <a:t>Eubacteria</a:t>
          </a:r>
          <a:r>
            <a:rPr lang="en-US" sz="2200" b="0" dirty="0">
              <a:solidFill>
                <a:schemeClr val="tx1">
                  <a:lumMod val="95000"/>
                  <a:lumOff val="5000"/>
                </a:schemeClr>
              </a:solidFill>
            </a:rPr>
            <a:t>, also known as "true bacteria," are a diverse group of prokaryotic organisms that are found in virtually every habitat on Earth. They are characterized by their lack of a true nucleus or other membrane-bound organelles and their generally small size (usually ranging from 0.2 to 5 micrometers). </a:t>
          </a:r>
        </a:p>
      </dgm:t>
    </dgm:pt>
    <dgm:pt modelId="{BB542325-5A36-4C1B-98DC-E1BD0C1B2E55}" type="parTrans" cxnId="{8909E203-DE89-4F86-9F60-B77083D5F50E}">
      <dgm:prSet/>
      <dgm:spPr/>
      <dgm:t>
        <a:bodyPr/>
        <a:lstStyle/>
        <a:p>
          <a:endParaRPr lang="en-US"/>
        </a:p>
      </dgm:t>
    </dgm:pt>
    <dgm:pt modelId="{18247704-C027-40A4-A0A8-146A2DA703C9}" type="sibTrans" cxnId="{8909E203-DE89-4F86-9F60-B77083D5F50E}">
      <dgm:prSet/>
      <dgm:spPr/>
      <dgm:t>
        <a:bodyPr/>
        <a:lstStyle/>
        <a:p>
          <a:endParaRPr lang="en-US"/>
        </a:p>
      </dgm:t>
    </dgm:pt>
    <dgm:pt modelId="{B4FDD134-5C96-4C2A-A2CA-B8679C7CF52E}" type="pres">
      <dgm:prSet presAssocID="{1FAC534F-06E0-4D27-8835-CF53ED4EACAE}" presName="linearFlow" presStyleCnt="0">
        <dgm:presLayoutVars>
          <dgm:resizeHandles val="exact"/>
        </dgm:presLayoutVars>
      </dgm:prSet>
      <dgm:spPr/>
    </dgm:pt>
    <dgm:pt modelId="{3CAEE11B-4F91-4548-AFB0-701FB17AB70A}" type="pres">
      <dgm:prSet presAssocID="{2295D410-706F-47BE-B489-D398D606246E}" presName="node" presStyleLbl="node1" presStyleIdx="0" presStyleCnt="3" custScaleX="189672" custScaleY="114216" custLinFactY="200000" custLinFactNeighborX="-1483" custLinFactNeighborY="255770">
        <dgm:presLayoutVars>
          <dgm:bulletEnabled val="1"/>
        </dgm:presLayoutVars>
      </dgm:prSet>
      <dgm:spPr/>
    </dgm:pt>
    <dgm:pt modelId="{6566664D-8B1F-4994-9C55-E074C095BF59}" type="pres">
      <dgm:prSet presAssocID="{7434EC4D-6821-4B4D-B3E6-B88503072BED}" presName="sibTrans" presStyleLbl="sibTrans2D1" presStyleIdx="0" presStyleCnt="2" custFlipHor="1" custScaleX="5516" custLinFactNeighborX="-1308" custLinFactNeighborY="41608"/>
      <dgm:spPr/>
    </dgm:pt>
    <dgm:pt modelId="{49A6C018-1F12-4B47-8EE4-C8DB2EC336CD}" type="pres">
      <dgm:prSet presAssocID="{7434EC4D-6821-4B4D-B3E6-B88503072BED}" presName="connectorText" presStyleLbl="sibTrans2D1" presStyleIdx="0" presStyleCnt="2"/>
      <dgm:spPr/>
    </dgm:pt>
    <dgm:pt modelId="{40F721D6-0C5B-45E9-B7F9-ECBF0C487FC1}" type="pres">
      <dgm:prSet presAssocID="{61B74226-7C94-4C34-B115-AA85BDB4EDAA}" presName="node" presStyleLbl="node1" presStyleIdx="1" presStyleCnt="3" custScaleX="189672" custScaleY="108241" custLinFactY="-100000" custLinFactNeighborX="-158" custLinFactNeighborY="-150156">
        <dgm:presLayoutVars>
          <dgm:bulletEnabled val="1"/>
        </dgm:presLayoutVars>
      </dgm:prSet>
      <dgm:spPr/>
    </dgm:pt>
    <dgm:pt modelId="{52947CA9-7697-4DDE-822A-3A2FABD1E8E1}" type="pres">
      <dgm:prSet presAssocID="{73560970-FC1C-4FA0-9267-57B5F09B1D62}" presName="sibTrans" presStyleLbl="sibTrans2D1" presStyleIdx="1" presStyleCnt="2" custScaleX="87284" custScaleY="114410" custLinFactNeighborX="18564" custLinFactNeighborY="3725"/>
      <dgm:spPr/>
    </dgm:pt>
    <dgm:pt modelId="{2A3ED78D-2686-4890-AFD8-FBB8A164FF9D}" type="pres">
      <dgm:prSet presAssocID="{73560970-FC1C-4FA0-9267-57B5F09B1D62}" presName="connectorText" presStyleLbl="sibTrans2D1" presStyleIdx="1" presStyleCnt="2"/>
      <dgm:spPr/>
    </dgm:pt>
    <dgm:pt modelId="{4B4EE15C-0285-483F-961A-5B7267F05772}" type="pres">
      <dgm:prSet presAssocID="{A51488D4-89F8-44B2-838C-7A2F592C5D86}" presName="node" presStyleLbl="node1" presStyleIdx="2" presStyleCnt="3" custScaleX="189672" custScaleY="139375" custLinFactY="-100000" custLinFactNeighborY="-181715">
        <dgm:presLayoutVars>
          <dgm:bulletEnabled val="1"/>
        </dgm:presLayoutVars>
      </dgm:prSet>
      <dgm:spPr/>
    </dgm:pt>
  </dgm:ptLst>
  <dgm:cxnLst>
    <dgm:cxn modelId="{8909E203-DE89-4F86-9F60-B77083D5F50E}" srcId="{1FAC534F-06E0-4D27-8835-CF53ED4EACAE}" destId="{A51488D4-89F8-44B2-838C-7A2F592C5D86}" srcOrd="2" destOrd="0" parTransId="{BB542325-5A36-4C1B-98DC-E1BD0C1B2E55}" sibTransId="{18247704-C027-40A4-A0A8-146A2DA703C9}"/>
    <dgm:cxn modelId="{8BA9D909-52B0-4A92-AD67-81561846F975}" type="presOf" srcId="{1FAC534F-06E0-4D27-8835-CF53ED4EACAE}" destId="{B4FDD134-5C96-4C2A-A2CA-B8679C7CF52E}" srcOrd="0" destOrd="0" presId="urn:microsoft.com/office/officeart/2005/8/layout/process2"/>
    <dgm:cxn modelId="{F54A180C-D3D9-4058-9A0F-1B2196C82CB1}" type="presOf" srcId="{61B74226-7C94-4C34-B115-AA85BDB4EDAA}" destId="{40F721D6-0C5B-45E9-B7F9-ECBF0C487FC1}" srcOrd="0" destOrd="0" presId="urn:microsoft.com/office/officeart/2005/8/layout/process2"/>
    <dgm:cxn modelId="{7157300C-8CDC-4E1C-864E-23BE6714C462}" type="presOf" srcId="{2295D410-706F-47BE-B489-D398D606246E}" destId="{3CAEE11B-4F91-4548-AFB0-701FB17AB70A}" srcOrd="0" destOrd="0" presId="urn:microsoft.com/office/officeart/2005/8/layout/process2"/>
    <dgm:cxn modelId="{DDAEEF0C-23E8-410F-A9C1-5A86B0DF6A86}" srcId="{1FAC534F-06E0-4D27-8835-CF53ED4EACAE}" destId="{61B74226-7C94-4C34-B115-AA85BDB4EDAA}" srcOrd="1" destOrd="0" parTransId="{A3A2624C-56B1-4C12-9D5A-5F6DFDCD7DE8}" sibTransId="{73560970-FC1C-4FA0-9267-57B5F09B1D62}"/>
    <dgm:cxn modelId="{B8080723-B548-46D3-8A26-C0183BD7B5F8}" type="presOf" srcId="{7434EC4D-6821-4B4D-B3E6-B88503072BED}" destId="{6566664D-8B1F-4994-9C55-E074C095BF59}" srcOrd="0" destOrd="0" presId="urn:microsoft.com/office/officeart/2005/8/layout/process2"/>
    <dgm:cxn modelId="{5D99852C-8DA6-43BF-AB82-C790CDA540B6}" srcId="{1FAC534F-06E0-4D27-8835-CF53ED4EACAE}" destId="{2295D410-706F-47BE-B489-D398D606246E}" srcOrd="0" destOrd="0" parTransId="{F0ED8C8D-0580-4208-8298-BEF5EDFA3790}" sibTransId="{7434EC4D-6821-4B4D-B3E6-B88503072BED}"/>
    <dgm:cxn modelId="{4DBBC343-9E57-48F3-BE08-EA1A6F14EEF2}" type="presOf" srcId="{7434EC4D-6821-4B4D-B3E6-B88503072BED}" destId="{49A6C018-1F12-4B47-8EE4-C8DB2EC336CD}" srcOrd="1" destOrd="0" presId="urn:microsoft.com/office/officeart/2005/8/layout/process2"/>
    <dgm:cxn modelId="{C9C06EAA-47C7-424C-9103-0C9A1C705E5B}" type="presOf" srcId="{73560970-FC1C-4FA0-9267-57B5F09B1D62}" destId="{2A3ED78D-2686-4890-AFD8-FBB8A164FF9D}" srcOrd="1" destOrd="0" presId="urn:microsoft.com/office/officeart/2005/8/layout/process2"/>
    <dgm:cxn modelId="{AFB790ED-64FF-49E4-B359-CEFEC5199C4F}" type="presOf" srcId="{A51488D4-89F8-44B2-838C-7A2F592C5D86}" destId="{4B4EE15C-0285-483F-961A-5B7267F05772}" srcOrd="0" destOrd="0" presId="urn:microsoft.com/office/officeart/2005/8/layout/process2"/>
    <dgm:cxn modelId="{42A6F0FA-8AE5-4378-BF80-325A3F5FA04D}" type="presOf" srcId="{73560970-FC1C-4FA0-9267-57B5F09B1D62}" destId="{52947CA9-7697-4DDE-822A-3A2FABD1E8E1}" srcOrd="0" destOrd="0" presId="urn:microsoft.com/office/officeart/2005/8/layout/process2"/>
    <dgm:cxn modelId="{8F058D11-B4EA-4A6F-B855-3AF6D2478A52}" type="presParOf" srcId="{B4FDD134-5C96-4C2A-A2CA-B8679C7CF52E}" destId="{3CAEE11B-4F91-4548-AFB0-701FB17AB70A}" srcOrd="0" destOrd="0" presId="urn:microsoft.com/office/officeart/2005/8/layout/process2"/>
    <dgm:cxn modelId="{0BEF4E0C-011F-4FA8-9626-89CF9336417F}" type="presParOf" srcId="{B4FDD134-5C96-4C2A-A2CA-B8679C7CF52E}" destId="{6566664D-8B1F-4994-9C55-E074C095BF59}" srcOrd="1" destOrd="0" presId="urn:microsoft.com/office/officeart/2005/8/layout/process2"/>
    <dgm:cxn modelId="{74A41073-7D32-4847-8A56-4524747B1EE0}" type="presParOf" srcId="{6566664D-8B1F-4994-9C55-E074C095BF59}" destId="{49A6C018-1F12-4B47-8EE4-C8DB2EC336CD}" srcOrd="0" destOrd="0" presId="urn:microsoft.com/office/officeart/2005/8/layout/process2"/>
    <dgm:cxn modelId="{747D7EE5-3594-48D7-A892-EB93C0B22439}" type="presParOf" srcId="{B4FDD134-5C96-4C2A-A2CA-B8679C7CF52E}" destId="{40F721D6-0C5B-45E9-B7F9-ECBF0C487FC1}" srcOrd="2" destOrd="0" presId="urn:microsoft.com/office/officeart/2005/8/layout/process2"/>
    <dgm:cxn modelId="{9BEB3BF5-CF35-46F0-9DAE-5CF2FF262C40}" type="presParOf" srcId="{B4FDD134-5C96-4C2A-A2CA-B8679C7CF52E}" destId="{52947CA9-7697-4DDE-822A-3A2FABD1E8E1}" srcOrd="3" destOrd="0" presId="urn:microsoft.com/office/officeart/2005/8/layout/process2"/>
    <dgm:cxn modelId="{D241977F-C71C-4010-8F57-61D5B01A769F}" type="presParOf" srcId="{52947CA9-7697-4DDE-822A-3A2FABD1E8E1}" destId="{2A3ED78D-2686-4890-AFD8-FBB8A164FF9D}" srcOrd="0" destOrd="0" presId="urn:microsoft.com/office/officeart/2005/8/layout/process2"/>
    <dgm:cxn modelId="{9B5C08C9-9766-4D07-8F67-C982F98A7719}" type="presParOf" srcId="{B4FDD134-5C96-4C2A-A2CA-B8679C7CF52E}" destId="{4B4EE15C-0285-483F-961A-5B7267F05772}"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EE11B-4F91-4548-AFB0-701FB17AB70A}">
      <dsp:nvSpPr>
        <dsp:cNvPr id="0" name=""/>
        <dsp:cNvSpPr/>
      </dsp:nvSpPr>
      <dsp:spPr>
        <a:xfrm>
          <a:off x="0" y="4531041"/>
          <a:ext cx="9585559" cy="157613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endParaRPr lang="en-US" sz="2200" kern="1200" dirty="0">
            <a:solidFill>
              <a:schemeClr val="tx1">
                <a:lumMod val="95000"/>
                <a:lumOff val="5000"/>
              </a:schemeClr>
            </a:solidFill>
          </a:endParaRPr>
        </a:p>
      </dsp:txBody>
      <dsp:txXfrm>
        <a:off x="46163" y="4577204"/>
        <a:ext cx="9493233" cy="1483807"/>
      </dsp:txXfrm>
    </dsp:sp>
    <dsp:sp modelId="{6566664D-8B1F-4994-9C55-E074C095BF59}">
      <dsp:nvSpPr>
        <dsp:cNvPr id="0" name=""/>
        <dsp:cNvSpPr/>
      </dsp:nvSpPr>
      <dsp:spPr>
        <a:xfrm rot="5400000" flipH="1">
          <a:off x="4700155" y="2960248"/>
          <a:ext cx="125655" cy="62098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5400000">
        <a:off x="4576688" y="3245607"/>
        <a:ext cx="372589" cy="87959"/>
      </dsp:txXfrm>
    </dsp:sp>
    <dsp:sp modelId="{40F721D6-0C5B-45E9-B7F9-ECBF0C487FC1}">
      <dsp:nvSpPr>
        <dsp:cNvPr id="0" name=""/>
        <dsp:cNvSpPr/>
      </dsp:nvSpPr>
      <dsp:spPr>
        <a:xfrm>
          <a:off x="0" y="0"/>
          <a:ext cx="9585559" cy="1493680"/>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lumMod val="95000"/>
                  <a:lumOff val="5000"/>
                </a:schemeClr>
              </a:solidFill>
            </a:rPr>
            <a:t>Archaea</a:t>
          </a:r>
          <a:r>
            <a:rPr lang="en-US" sz="2200" kern="1200" dirty="0">
              <a:solidFill>
                <a:schemeClr val="tx1">
                  <a:lumMod val="95000"/>
                  <a:lumOff val="5000"/>
                </a:schemeClr>
              </a:solidFill>
            </a:rPr>
            <a:t>, sometimes called "archaebacteria," are a group of single-celled microorganisms distinct from bacteria and eukaryotes. They are </a:t>
          </a:r>
          <a:r>
            <a:rPr lang="en-US" sz="2200" b="1" kern="1200" dirty="0">
              <a:solidFill>
                <a:schemeClr val="tx1">
                  <a:lumMod val="95000"/>
                  <a:lumOff val="5000"/>
                </a:schemeClr>
              </a:solidFill>
            </a:rPr>
            <a:t>prokaryotic organisms</a:t>
          </a:r>
          <a:r>
            <a:rPr lang="en-US" sz="2200" kern="1200" dirty="0">
              <a:solidFill>
                <a:schemeClr val="tx1">
                  <a:lumMod val="95000"/>
                  <a:lumOff val="5000"/>
                </a:schemeClr>
              </a:solidFill>
            </a:rPr>
            <a:t>, meaning that they lack a true nucleus and other membrane-bound organelles.  </a:t>
          </a:r>
        </a:p>
      </dsp:txBody>
      <dsp:txXfrm>
        <a:off x="43748" y="43748"/>
        <a:ext cx="9498063" cy="1406184"/>
      </dsp:txXfrm>
    </dsp:sp>
    <dsp:sp modelId="{52947CA9-7697-4DDE-822A-3A2FABD1E8E1}">
      <dsp:nvSpPr>
        <dsp:cNvPr id="0" name=""/>
        <dsp:cNvSpPr/>
      </dsp:nvSpPr>
      <dsp:spPr>
        <a:xfrm rot="5400000">
          <a:off x="4701253" y="1404889"/>
          <a:ext cx="318554" cy="710464"/>
        </a:xfrm>
        <a:prstGeom prst="rightArrow">
          <a:avLst>
            <a:gd name="adj1" fmla="val 60000"/>
            <a:gd name="adj2" fmla="val 5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4647391" y="1600844"/>
        <a:ext cx="426278" cy="222988"/>
      </dsp:txXfrm>
    </dsp:sp>
    <dsp:sp modelId="{4B4EE15C-0285-483F-961A-5B7267F05772}">
      <dsp:nvSpPr>
        <dsp:cNvPr id="0" name=""/>
        <dsp:cNvSpPr/>
      </dsp:nvSpPr>
      <dsp:spPr>
        <a:xfrm>
          <a:off x="0" y="1980299"/>
          <a:ext cx="9585559" cy="192331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lumMod val="95000"/>
                  <a:lumOff val="5000"/>
                </a:schemeClr>
              </a:solidFill>
            </a:rPr>
            <a:t>Eubacteria</a:t>
          </a:r>
          <a:r>
            <a:rPr lang="en-US" sz="2200" b="0" kern="1200" dirty="0">
              <a:solidFill>
                <a:schemeClr val="tx1">
                  <a:lumMod val="95000"/>
                  <a:lumOff val="5000"/>
                </a:schemeClr>
              </a:solidFill>
            </a:rPr>
            <a:t>, also known as "true bacteria," are a diverse group of prokaryotic organisms that are found in virtually every habitat on Earth. They are characterized by their lack of a true nucleus or other membrane-bound organelles and their generally small size (usually ranging from 0.2 to 5 micrometers). </a:t>
          </a:r>
        </a:p>
      </dsp:txBody>
      <dsp:txXfrm>
        <a:off x="56332" y="2036631"/>
        <a:ext cx="9472895" cy="18106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6240-B62E-4035-B94B-DC68DA2815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B3CB28-5141-4D9B-91EA-FF0AA2133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3BE06C-E37D-4A3A-9C02-BFB89366F6ED}"/>
              </a:ext>
            </a:extLst>
          </p:cNvPr>
          <p:cNvSpPr>
            <a:spLocks noGrp="1"/>
          </p:cNvSpPr>
          <p:nvPr>
            <p:ph type="dt" sz="half" idx="10"/>
          </p:nvPr>
        </p:nvSpPr>
        <p:spPr/>
        <p:txBody>
          <a:bodyPr/>
          <a:lstStyle/>
          <a:p>
            <a:fld id="{FE31FEED-ED8D-41F1-8F48-A5230BAB6E54}" type="datetimeFigureOut">
              <a:rPr lang="en-US" smtClean="0"/>
              <a:t>10/16/2023</a:t>
            </a:fld>
            <a:endParaRPr lang="en-US"/>
          </a:p>
        </p:txBody>
      </p:sp>
      <p:sp>
        <p:nvSpPr>
          <p:cNvPr id="5" name="Footer Placeholder 4">
            <a:extLst>
              <a:ext uri="{FF2B5EF4-FFF2-40B4-BE49-F238E27FC236}">
                <a16:creationId xmlns:a16="http://schemas.microsoft.com/office/drawing/2014/main" id="{E0BA1B52-0070-4BC1-B537-83A7D1EC3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8D83E-9B9C-49F6-95CE-AA694BBDDFC6}"/>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37486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9C3E9-5333-4D19-88EC-3D3D30A14B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8B9725-EF2C-4997-9133-19AE7A68A4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BBB0D-9878-4F2D-90C6-697749D7DD44}"/>
              </a:ext>
            </a:extLst>
          </p:cNvPr>
          <p:cNvSpPr>
            <a:spLocks noGrp="1"/>
          </p:cNvSpPr>
          <p:nvPr>
            <p:ph type="dt" sz="half" idx="10"/>
          </p:nvPr>
        </p:nvSpPr>
        <p:spPr/>
        <p:txBody>
          <a:bodyPr/>
          <a:lstStyle/>
          <a:p>
            <a:fld id="{FE31FEED-ED8D-41F1-8F48-A5230BAB6E54}" type="datetimeFigureOut">
              <a:rPr lang="en-US" smtClean="0"/>
              <a:t>10/16/2023</a:t>
            </a:fld>
            <a:endParaRPr lang="en-US"/>
          </a:p>
        </p:txBody>
      </p:sp>
      <p:sp>
        <p:nvSpPr>
          <p:cNvPr id="5" name="Footer Placeholder 4">
            <a:extLst>
              <a:ext uri="{FF2B5EF4-FFF2-40B4-BE49-F238E27FC236}">
                <a16:creationId xmlns:a16="http://schemas.microsoft.com/office/drawing/2014/main" id="{F27A204A-73EB-4445-AA5E-8BB9A46E8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6A3BC-7B0B-420B-B3B0-62D28EE9C4A1}"/>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323947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8F622-B852-47ED-8A36-B757E1C0F9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BDCDB3-7626-42A6-9ABB-1887596F21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79418-F50E-459D-A55D-50D143AB7270}"/>
              </a:ext>
            </a:extLst>
          </p:cNvPr>
          <p:cNvSpPr>
            <a:spLocks noGrp="1"/>
          </p:cNvSpPr>
          <p:nvPr>
            <p:ph type="dt" sz="half" idx="10"/>
          </p:nvPr>
        </p:nvSpPr>
        <p:spPr/>
        <p:txBody>
          <a:bodyPr/>
          <a:lstStyle/>
          <a:p>
            <a:fld id="{FE31FEED-ED8D-41F1-8F48-A5230BAB6E54}" type="datetimeFigureOut">
              <a:rPr lang="en-US" smtClean="0"/>
              <a:t>10/16/2023</a:t>
            </a:fld>
            <a:endParaRPr lang="en-US"/>
          </a:p>
        </p:txBody>
      </p:sp>
      <p:sp>
        <p:nvSpPr>
          <p:cNvPr id="5" name="Footer Placeholder 4">
            <a:extLst>
              <a:ext uri="{FF2B5EF4-FFF2-40B4-BE49-F238E27FC236}">
                <a16:creationId xmlns:a16="http://schemas.microsoft.com/office/drawing/2014/main" id="{D7C7474B-ACC1-4347-94A7-D899D6E71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665A4-49BC-4D9B-A14B-60D3AADE76AF}"/>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67011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D5C0-7D1F-4F2A-B145-D05019294F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1FDF3F-8517-418A-BDF9-8F0956830F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816AD8-435E-4A64-AA11-61CCF23B2A88}"/>
              </a:ext>
            </a:extLst>
          </p:cNvPr>
          <p:cNvSpPr>
            <a:spLocks noGrp="1"/>
          </p:cNvSpPr>
          <p:nvPr>
            <p:ph type="dt" sz="half" idx="10"/>
          </p:nvPr>
        </p:nvSpPr>
        <p:spPr/>
        <p:txBody>
          <a:bodyPr/>
          <a:lstStyle/>
          <a:p>
            <a:fld id="{FE31FEED-ED8D-41F1-8F48-A5230BAB6E54}" type="datetimeFigureOut">
              <a:rPr lang="en-US" smtClean="0"/>
              <a:t>10/16/2023</a:t>
            </a:fld>
            <a:endParaRPr lang="en-US"/>
          </a:p>
        </p:txBody>
      </p:sp>
      <p:sp>
        <p:nvSpPr>
          <p:cNvPr id="5" name="Footer Placeholder 4">
            <a:extLst>
              <a:ext uri="{FF2B5EF4-FFF2-40B4-BE49-F238E27FC236}">
                <a16:creationId xmlns:a16="http://schemas.microsoft.com/office/drawing/2014/main" id="{0C1ADED3-6E79-46EB-8AEE-2E069FE64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F0363-970D-4EC5-942F-40D2985DEB31}"/>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82833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1E78-DB1D-40D8-A26D-3AC5EA440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0CF935-82DF-418C-A4B6-E54E12579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508507-04E7-462A-A52C-A58294DD7798}"/>
              </a:ext>
            </a:extLst>
          </p:cNvPr>
          <p:cNvSpPr>
            <a:spLocks noGrp="1"/>
          </p:cNvSpPr>
          <p:nvPr>
            <p:ph type="dt" sz="half" idx="10"/>
          </p:nvPr>
        </p:nvSpPr>
        <p:spPr/>
        <p:txBody>
          <a:bodyPr/>
          <a:lstStyle/>
          <a:p>
            <a:fld id="{FE31FEED-ED8D-41F1-8F48-A5230BAB6E54}" type="datetimeFigureOut">
              <a:rPr lang="en-US" smtClean="0"/>
              <a:t>10/16/2023</a:t>
            </a:fld>
            <a:endParaRPr lang="en-US"/>
          </a:p>
        </p:txBody>
      </p:sp>
      <p:sp>
        <p:nvSpPr>
          <p:cNvPr id="5" name="Footer Placeholder 4">
            <a:extLst>
              <a:ext uri="{FF2B5EF4-FFF2-40B4-BE49-F238E27FC236}">
                <a16:creationId xmlns:a16="http://schemas.microsoft.com/office/drawing/2014/main" id="{164C5668-2BB5-4742-9756-B21585EDA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69659-8AC9-44CA-A2E9-D1CD6782612A}"/>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64059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0D18-BAD2-4029-BFDE-3B2B01237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B4BBAF-5DEB-4BD0-A09B-70F5D2F91C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306529-4131-4DFA-8C5B-88908D0902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7106-71EB-4B39-A5B4-1BF9E54E8C67}"/>
              </a:ext>
            </a:extLst>
          </p:cNvPr>
          <p:cNvSpPr>
            <a:spLocks noGrp="1"/>
          </p:cNvSpPr>
          <p:nvPr>
            <p:ph type="dt" sz="half" idx="10"/>
          </p:nvPr>
        </p:nvSpPr>
        <p:spPr/>
        <p:txBody>
          <a:bodyPr/>
          <a:lstStyle/>
          <a:p>
            <a:fld id="{FE31FEED-ED8D-41F1-8F48-A5230BAB6E54}" type="datetimeFigureOut">
              <a:rPr lang="en-US" smtClean="0"/>
              <a:t>10/16/2023</a:t>
            </a:fld>
            <a:endParaRPr lang="en-US"/>
          </a:p>
        </p:txBody>
      </p:sp>
      <p:sp>
        <p:nvSpPr>
          <p:cNvPr id="6" name="Footer Placeholder 5">
            <a:extLst>
              <a:ext uri="{FF2B5EF4-FFF2-40B4-BE49-F238E27FC236}">
                <a16:creationId xmlns:a16="http://schemas.microsoft.com/office/drawing/2014/main" id="{7B49797E-76D8-496B-B661-D17C9A3372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FDD2D-724E-4803-B049-DC5BFA32A375}"/>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8002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B730-6AE0-49F5-B529-7F86ACA5B5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84A1F3-DCE9-40EA-B3DB-FF8DF119B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E1F51E-0240-43AD-A155-47B03D2832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C1A632-E501-40F5-8A1B-F624ECECD2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BB720F-2A23-4C23-A859-21E7CF97098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98CD6C-193F-4148-8E20-D174EDD92281}"/>
              </a:ext>
            </a:extLst>
          </p:cNvPr>
          <p:cNvSpPr>
            <a:spLocks noGrp="1"/>
          </p:cNvSpPr>
          <p:nvPr>
            <p:ph type="dt" sz="half" idx="10"/>
          </p:nvPr>
        </p:nvSpPr>
        <p:spPr/>
        <p:txBody>
          <a:bodyPr/>
          <a:lstStyle/>
          <a:p>
            <a:fld id="{FE31FEED-ED8D-41F1-8F48-A5230BAB6E54}" type="datetimeFigureOut">
              <a:rPr lang="en-US" smtClean="0"/>
              <a:t>10/16/2023</a:t>
            </a:fld>
            <a:endParaRPr lang="en-US"/>
          </a:p>
        </p:txBody>
      </p:sp>
      <p:sp>
        <p:nvSpPr>
          <p:cNvPr id="8" name="Footer Placeholder 7">
            <a:extLst>
              <a:ext uri="{FF2B5EF4-FFF2-40B4-BE49-F238E27FC236}">
                <a16:creationId xmlns:a16="http://schemas.microsoft.com/office/drawing/2014/main" id="{902256D8-EF08-4EDD-B1A6-19F30DB258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C43CAB-AF7A-41BB-B0B3-0F1F09140ABD}"/>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179717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43AD-E160-435D-8ECA-3FCD84BAFD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D10B6E-FDDD-47B7-A7BD-DED04AA37374}"/>
              </a:ext>
            </a:extLst>
          </p:cNvPr>
          <p:cNvSpPr>
            <a:spLocks noGrp="1"/>
          </p:cNvSpPr>
          <p:nvPr>
            <p:ph type="dt" sz="half" idx="10"/>
          </p:nvPr>
        </p:nvSpPr>
        <p:spPr/>
        <p:txBody>
          <a:bodyPr/>
          <a:lstStyle/>
          <a:p>
            <a:fld id="{FE31FEED-ED8D-41F1-8F48-A5230BAB6E54}" type="datetimeFigureOut">
              <a:rPr lang="en-US" smtClean="0"/>
              <a:t>10/16/2023</a:t>
            </a:fld>
            <a:endParaRPr lang="en-US"/>
          </a:p>
        </p:txBody>
      </p:sp>
      <p:sp>
        <p:nvSpPr>
          <p:cNvPr id="4" name="Footer Placeholder 3">
            <a:extLst>
              <a:ext uri="{FF2B5EF4-FFF2-40B4-BE49-F238E27FC236}">
                <a16:creationId xmlns:a16="http://schemas.microsoft.com/office/drawing/2014/main" id="{658AA109-B9CA-4E28-BA93-ADC283B767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988A9A-D515-4D7B-90F0-3D9D1B7A42AD}"/>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353917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C50DC-6CDB-4799-BA85-676C590D5564}"/>
              </a:ext>
            </a:extLst>
          </p:cNvPr>
          <p:cNvSpPr>
            <a:spLocks noGrp="1"/>
          </p:cNvSpPr>
          <p:nvPr>
            <p:ph type="dt" sz="half" idx="10"/>
          </p:nvPr>
        </p:nvSpPr>
        <p:spPr/>
        <p:txBody>
          <a:bodyPr/>
          <a:lstStyle/>
          <a:p>
            <a:fld id="{FE31FEED-ED8D-41F1-8F48-A5230BAB6E54}" type="datetimeFigureOut">
              <a:rPr lang="en-US" smtClean="0"/>
              <a:t>10/16/2023</a:t>
            </a:fld>
            <a:endParaRPr lang="en-US"/>
          </a:p>
        </p:txBody>
      </p:sp>
      <p:sp>
        <p:nvSpPr>
          <p:cNvPr id="3" name="Footer Placeholder 2">
            <a:extLst>
              <a:ext uri="{FF2B5EF4-FFF2-40B4-BE49-F238E27FC236}">
                <a16:creationId xmlns:a16="http://schemas.microsoft.com/office/drawing/2014/main" id="{6011808B-53C0-4F1D-8C5A-AF5D9A46BB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5EF839-503D-4F06-A40F-DBEE6ED4B8DB}"/>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416323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A207-FE9E-4695-9B2A-CB028BA86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7AB933-F0EC-47A8-9410-A147E55A4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199B39-8BBE-4C82-BAE1-52F2E62F3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92256F-5FAE-46F4-8C71-7613C7A3CC05}"/>
              </a:ext>
            </a:extLst>
          </p:cNvPr>
          <p:cNvSpPr>
            <a:spLocks noGrp="1"/>
          </p:cNvSpPr>
          <p:nvPr>
            <p:ph type="dt" sz="half" idx="10"/>
          </p:nvPr>
        </p:nvSpPr>
        <p:spPr/>
        <p:txBody>
          <a:bodyPr/>
          <a:lstStyle/>
          <a:p>
            <a:fld id="{FE31FEED-ED8D-41F1-8F48-A5230BAB6E54}" type="datetimeFigureOut">
              <a:rPr lang="en-US" smtClean="0"/>
              <a:t>10/16/2023</a:t>
            </a:fld>
            <a:endParaRPr lang="en-US"/>
          </a:p>
        </p:txBody>
      </p:sp>
      <p:sp>
        <p:nvSpPr>
          <p:cNvPr id="6" name="Footer Placeholder 5">
            <a:extLst>
              <a:ext uri="{FF2B5EF4-FFF2-40B4-BE49-F238E27FC236}">
                <a16:creationId xmlns:a16="http://schemas.microsoft.com/office/drawing/2014/main" id="{C4338EEB-FD01-4FD8-AD7D-537CD5F4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440A5-498E-4D5E-BED7-719E43997670}"/>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423834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BD8C-286D-43AF-8ECE-B9FA1BA91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81864A-23F8-43F4-A531-D4E6ED0DB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D25EE3-394B-4056-BE8B-D64DDBCAE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E652B1-845C-4832-BBC6-8AA5B065ECCA}"/>
              </a:ext>
            </a:extLst>
          </p:cNvPr>
          <p:cNvSpPr>
            <a:spLocks noGrp="1"/>
          </p:cNvSpPr>
          <p:nvPr>
            <p:ph type="dt" sz="half" idx="10"/>
          </p:nvPr>
        </p:nvSpPr>
        <p:spPr/>
        <p:txBody>
          <a:bodyPr/>
          <a:lstStyle/>
          <a:p>
            <a:fld id="{FE31FEED-ED8D-41F1-8F48-A5230BAB6E54}" type="datetimeFigureOut">
              <a:rPr lang="en-US" smtClean="0"/>
              <a:t>10/16/2023</a:t>
            </a:fld>
            <a:endParaRPr lang="en-US"/>
          </a:p>
        </p:txBody>
      </p:sp>
      <p:sp>
        <p:nvSpPr>
          <p:cNvPr id="6" name="Footer Placeholder 5">
            <a:extLst>
              <a:ext uri="{FF2B5EF4-FFF2-40B4-BE49-F238E27FC236}">
                <a16:creationId xmlns:a16="http://schemas.microsoft.com/office/drawing/2014/main" id="{49C00D28-2365-430E-8256-0762031E6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6C5E7-173C-4656-BA72-9EBFA4E1E179}"/>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174245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3C7EE1-2CBA-4176-BCFE-CB557BE1CA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5527F3-0493-4665-A0B9-C1F8A5099E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735ED-6D53-41FF-BFCA-DDDF1C4F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1FEED-ED8D-41F1-8F48-A5230BAB6E54}" type="datetimeFigureOut">
              <a:rPr lang="en-US" smtClean="0"/>
              <a:t>10/16/2023</a:t>
            </a:fld>
            <a:endParaRPr lang="en-US"/>
          </a:p>
        </p:txBody>
      </p:sp>
      <p:sp>
        <p:nvSpPr>
          <p:cNvPr id="5" name="Footer Placeholder 4">
            <a:extLst>
              <a:ext uri="{FF2B5EF4-FFF2-40B4-BE49-F238E27FC236}">
                <a16:creationId xmlns:a16="http://schemas.microsoft.com/office/drawing/2014/main" id="{73C9E8A3-2309-4D26-8F98-44BA4EE0C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E79ABF-F31A-46A9-AC3D-842230CDC4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15942-45F1-4081-B6CD-07922AD89C98}" type="slidenum">
              <a:rPr lang="en-US" smtClean="0"/>
              <a:t>‹#›</a:t>
            </a:fld>
            <a:endParaRPr lang="en-US"/>
          </a:p>
        </p:txBody>
      </p:sp>
    </p:spTree>
    <p:extLst>
      <p:ext uri="{BB962C8B-B14F-4D97-AF65-F5344CB8AC3E}">
        <p14:creationId xmlns:p14="http://schemas.microsoft.com/office/powerpoint/2010/main" val="4201679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57A747-938A-44AD-A3BE-97D58613A0D3}"/>
              </a:ext>
            </a:extLst>
          </p:cNvPr>
          <p:cNvPicPr>
            <a:picLocks noChangeAspect="1"/>
          </p:cNvPicPr>
          <p:nvPr/>
        </p:nvPicPr>
        <p:blipFill>
          <a:blip r:embed="rId2"/>
          <a:stretch>
            <a:fillRect/>
          </a:stretch>
        </p:blipFill>
        <p:spPr>
          <a:xfrm>
            <a:off x="40640" y="932089"/>
            <a:ext cx="3446044" cy="4733526"/>
          </a:xfrm>
          <a:prstGeom prst="rect">
            <a:avLst/>
          </a:prstGeom>
        </p:spPr>
      </p:pic>
      <p:sp>
        <p:nvSpPr>
          <p:cNvPr id="5" name="Title 1">
            <a:extLst>
              <a:ext uri="{FF2B5EF4-FFF2-40B4-BE49-F238E27FC236}">
                <a16:creationId xmlns:a16="http://schemas.microsoft.com/office/drawing/2014/main" id="{54B774A5-2536-4566-8FC5-5BCADBD580F9}"/>
              </a:ext>
            </a:extLst>
          </p:cNvPr>
          <p:cNvSpPr txBox="1">
            <a:spLocks/>
          </p:cNvSpPr>
          <p:nvPr/>
        </p:nvSpPr>
        <p:spPr>
          <a:xfrm>
            <a:off x="-1619997" y="880023"/>
            <a:ext cx="10515600" cy="953440"/>
          </a:xfrm>
          <a:prstGeom prst="rect">
            <a:avLst/>
          </a:prstGeom>
          <a:effectLst>
            <a:glow rad="101600">
              <a:schemeClr val="accent4">
                <a:satMod val="175000"/>
                <a:alpha val="40000"/>
              </a:schemeClr>
            </a:glow>
            <a:outerShdw blurRad="50800" dist="38100" algn="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b="1" dirty="0"/>
            </a:br>
            <a:endParaRPr lang="en-US" b="1" dirty="0"/>
          </a:p>
        </p:txBody>
      </p:sp>
      <p:sp>
        <p:nvSpPr>
          <p:cNvPr id="6" name="Text Placeholder 2">
            <a:extLst>
              <a:ext uri="{FF2B5EF4-FFF2-40B4-BE49-F238E27FC236}">
                <a16:creationId xmlns:a16="http://schemas.microsoft.com/office/drawing/2014/main" id="{B8F3E78A-A6CB-47B0-866B-C6EEE5CEFC9B}"/>
              </a:ext>
            </a:extLst>
          </p:cNvPr>
          <p:cNvSpPr txBox="1">
            <a:spLocks/>
          </p:cNvSpPr>
          <p:nvPr/>
        </p:nvSpPr>
        <p:spPr>
          <a:xfrm>
            <a:off x="3417821" y="781065"/>
            <a:ext cx="8332646" cy="5773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b="1">
                <a:latin typeface="+mj-lt"/>
                <a:cs typeface="Arial" panose="020B0604020202020204" pitchFamily="34" charset="0"/>
              </a:rPr>
              <a:t>Chapter 3 </a:t>
            </a:r>
            <a:r>
              <a:rPr lang="en-US" altLang="en-US" sz="3200" b="1" dirty="0">
                <a:latin typeface="+mj-lt"/>
                <a:cs typeface="Arial" panose="020B0604020202020204" pitchFamily="34" charset="0"/>
              </a:rPr>
              <a:t>Learning Objectives</a:t>
            </a:r>
          </a:p>
          <a:p>
            <a:pPr marL="0" indent="0">
              <a:lnSpc>
                <a:spcPct val="100000"/>
              </a:lnSpc>
              <a:buNone/>
            </a:pPr>
            <a:r>
              <a:rPr lang="en-US" sz="2400" i="1" dirty="0"/>
              <a:t>After completing this chapter, you will be able to:</a:t>
            </a:r>
          </a:p>
          <a:p>
            <a:pPr>
              <a:lnSpc>
                <a:spcPct val="10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Define biodiversity and explain its components, including genetic, species, and ecosystem diversity.</a:t>
            </a:r>
            <a:endParaRPr lang="en-US" sz="2200" dirty="0"/>
          </a:p>
          <a:p>
            <a:pPr>
              <a:lnSpc>
                <a:spcPct val="10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Explain biodiversity's ecological, economic, cultural, and ethical importance.</a:t>
            </a:r>
            <a:endParaRPr lang="en-US" sz="2200" dirty="0"/>
          </a:p>
          <a:p>
            <a:pPr>
              <a:lnSpc>
                <a:spcPct val="10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Describe methods and techniques for measuring and assessing biodiversity, including species richness, abundance, and diversity indices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Identify and analyze various threats to biodiversity, such as habitat loss, pollution, climate change, invasive species, and overexploitation.</a:t>
            </a:r>
          </a:p>
          <a:p>
            <a:pPr>
              <a:lnSpc>
                <a:spcPct val="10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Discuss and evaluate conservation strategies and management practices aimed at preserving biodiversity.</a:t>
            </a:r>
          </a:p>
          <a:p>
            <a:pPr>
              <a:lnSpc>
                <a:spcPct val="10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Analyze complex biodiversity-related issues and propose innovative solutions for biodiversity conservation.</a:t>
            </a:r>
          </a:p>
          <a:p>
            <a:pPr>
              <a:lnSpc>
                <a:spcPct val="100000"/>
              </a:lnSpc>
              <a:spcBef>
                <a:spcPts val="0"/>
              </a:spcBef>
            </a:pP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US" sz="2400" dirty="0"/>
          </a:p>
          <a:p>
            <a:pPr>
              <a:lnSpc>
                <a:spcPct val="100000"/>
              </a:lnSpc>
              <a:spcBef>
                <a:spcPts val="0"/>
              </a:spcBef>
            </a:pPr>
            <a:endParaRPr lang="en-US" sz="2400" dirty="0"/>
          </a:p>
          <a:p>
            <a:pPr>
              <a:lnSpc>
                <a:spcPct val="100000"/>
              </a:lnSpc>
              <a:spcBef>
                <a:spcPts val="0"/>
              </a:spcBef>
            </a:pPr>
            <a:endParaRPr lang="en-US" sz="2000" dirty="0"/>
          </a:p>
          <a:p>
            <a:pPr>
              <a:lnSpc>
                <a:spcPct val="100000"/>
              </a:lnSpc>
              <a:spcBef>
                <a:spcPts val="0"/>
              </a:spcBef>
            </a:pPr>
            <a:endParaRPr lang="en-US" sz="2000" dirty="0"/>
          </a:p>
          <a:p>
            <a:pPr>
              <a:lnSpc>
                <a:spcPct val="100000"/>
              </a:lnSpc>
              <a:spcBef>
                <a:spcPts val="0"/>
              </a:spcBef>
            </a:pPr>
            <a:endParaRPr lang="en-US" sz="2000" dirty="0"/>
          </a:p>
          <a:p>
            <a:pPr>
              <a:lnSpc>
                <a:spcPct val="100000"/>
              </a:lnSpc>
              <a:spcBef>
                <a:spcPts val="0"/>
              </a:spcBef>
            </a:pPr>
            <a:endParaRPr lang="en-US" sz="2000" dirty="0"/>
          </a:p>
          <a:p>
            <a:pPr>
              <a:lnSpc>
                <a:spcPct val="100000"/>
              </a:lnSpc>
              <a:spcBef>
                <a:spcPts val="0"/>
              </a:spcBef>
            </a:pPr>
            <a:endParaRPr lang="en-US" sz="2000" dirty="0"/>
          </a:p>
          <a:p>
            <a:pPr>
              <a:lnSpc>
                <a:spcPct val="100000"/>
              </a:lnSpc>
              <a:spcBef>
                <a:spcPts val="0"/>
              </a:spcBef>
            </a:pPr>
            <a:endParaRPr lang="en-US" sz="2000" dirty="0"/>
          </a:p>
          <a:p>
            <a:pPr>
              <a:lnSpc>
                <a:spcPct val="100000"/>
              </a:lnSpc>
              <a:spcBef>
                <a:spcPts val="0"/>
              </a:spcBef>
            </a:pPr>
            <a:endParaRPr lang="en-US" sz="2300" dirty="0"/>
          </a:p>
          <a:p>
            <a:pPr marL="0" indent="0">
              <a:buNone/>
            </a:pPr>
            <a:r>
              <a:rPr lang="en-US" sz="2300" dirty="0"/>
              <a:t> </a:t>
            </a:r>
          </a:p>
          <a:p>
            <a:pPr>
              <a:lnSpc>
                <a:spcPct val="100000"/>
              </a:lnSpc>
              <a:spcBef>
                <a:spcPts val="0"/>
              </a:spcBef>
            </a:pPr>
            <a:endParaRPr lang="en-US" sz="2300" dirty="0"/>
          </a:p>
          <a:p>
            <a:pPr marL="0" indent="0">
              <a:lnSpc>
                <a:spcPct val="100000"/>
              </a:lnSpc>
              <a:spcBef>
                <a:spcPts val="0"/>
              </a:spcBef>
              <a:buNone/>
            </a:pPr>
            <a:endParaRPr lang="en-US" sz="2400" dirty="0"/>
          </a:p>
          <a:p>
            <a:pPr marL="0" indent="0">
              <a:buNone/>
            </a:pPr>
            <a:endParaRPr lang="en-US" altLang="en-US" sz="32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249D3D5-782F-476D-8AFC-180CCD917F4C}"/>
              </a:ext>
            </a:extLst>
          </p:cNvPr>
          <p:cNvSpPr txBox="1"/>
          <p:nvPr/>
        </p:nvSpPr>
        <p:spPr>
          <a:xfrm>
            <a:off x="256694" y="162648"/>
            <a:ext cx="10101129" cy="830997"/>
          </a:xfrm>
          <a:prstGeom prst="rect">
            <a:avLst/>
          </a:prstGeom>
          <a:noFill/>
        </p:spPr>
        <p:txBody>
          <a:bodyPr wrap="square" rtlCol="0">
            <a:spAutoFit/>
          </a:bodyPr>
          <a:lstStyle/>
          <a:p>
            <a:r>
              <a:rPr lang="en-US" sz="4800" dirty="0">
                <a:effectLst>
                  <a:outerShdw blurRad="38100" dist="38100" dir="2700000" algn="tl">
                    <a:srgbClr val="000000">
                      <a:alpha val="43137"/>
                    </a:srgbClr>
                  </a:outerShdw>
                </a:effectLst>
                <a:latin typeface="+mj-lt"/>
              </a:rPr>
              <a:t>Biodiversity</a:t>
            </a:r>
          </a:p>
        </p:txBody>
      </p:sp>
    </p:spTree>
    <p:extLst>
      <p:ext uri="{BB962C8B-B14F-4D97-AF65-F5344CB8AC3E}">
        <p14:creationId xmlns:p14="http://schemas.microsoft.com/office/powerpoint/2010/main" val="1997577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9C219-798D-4629-A2CF-D0EAE81AD7FF}"/>
              </a:ext>
            </a:extLst>
          </p:cNvPr>
          <p:cNvSpPr>
            <a:spLocks noGrp="1"/>
          </p:cNvSpPr>
          <p:nvPr>
            <p:ph idx="1"/>
          </p:nvPr>
        </p:nvSpPr>
        <p:spPr>
          <a:xfrm>
            <a:off x="267748" y="449830"/>
            <a:ext cx="11434894" cy="6202639"/>
          </a:xfrm>
        </p:spPr>
        <p:txBody>
          <a:bodyPr>
            <a:normAutofit fontScale="92500" lnSpcReduction="10000"/>
          </a:bodyPr>
          <a:lstStyle/>
          <a:p>
            <a:pPr>
              <a:buClr>
                <a:schemeClr val="tx1">
                  <a:lumMod val="95000"/>
                  <a:lumOff val="5000"/>
                </a:schemeClr>
              </a:buClr>
            </a:pPr>
            <a:r>
              <a:rPr lang="en-US" sz="2600" dirty="0">
                <a:solidFill>
                  <a:schemeClr val="accent4">
                    <a:lumMod val="75000"/>
                  </a:schemeClr>
                </a:solidFill>
              </a:rPr>
              <a:t>Sustainable Agriculture and Forestry:  </a:t>
            </a:r>
            <a:r>
              <a:rPr lang="en-US" sz="2600" dirty="0"/>
              <a:t>Encouraging practices that promote sustainable agriculture and forestry, such as agroforestry, sustainable harvesting, and reduced deforestation, can protect habitats and contribute to biodiversity conservation while supporting economic growth.  </a:t>
            </a:r>
          </a:p>
          <a:p>
            <a:pPr>
              <a:spcBef>
                <a:spcPts val="0"/>
              </a:spcBef>
            </a:pPr>
            <a:endParaRPr lang="en-US" sz="2600" dirty="0"/>
          </a:p>
          <a:p>
            <a:pPr>
              <a:buClr>
                <a:schemeClr val="tx1"/>
              </a:buClr>
            </a:pPr>
            <a:r>
              <a:rPr lang="en-US" sz="2600" dirty="0">
                <a:solidFill>
                  <a:schemeClr val="accent4">
                    <a:lumMod val="75000"/>
                  </a:schemeClr>
                </a:solidFill>
              </a:rPr>
              <a:t>Circular Economy:  </a:t>
            </a:r>
            <a:r>
              <a:rPr lang="en-US" sz="2600" dirty="0"/>
              <a:t>Promoting a circular economy that emphasizes resource efficiency, waste reduction, recycling, and reusing can help </a:t>
            </a:r>
            <a:r>
              <a:rPr lang="en-US" sz="2600" dirty="0">
                <a:solidFill>
                  <a:schemeClr val="tx1">
                    <a:lumMod val="95000"/>
                    <a:lumOff val="5000"/>
                  </a:schemeClr>
                </a:solidFill>
              </a:rPr>
              <a:t>decrease the pressure on natural resources and ecosystems, thereby promoting </a:t>
            </a:r>
            <a:r>
              <a:rPr lang="en-US" sz="2600" i="1" dirty="0">
                <a:solidFill>
                  <a:schemeClr val="accent4">
                    <a:lumMod val="75000"/>
                  </a:schemeClr>
                </a:solidFill>
              </a:rPr>
              <a:t>biodiversity conservation.</a:t>
            </a:r>
          </a:p>
          <a:p>
            <a:endParaRPr lang="en-US" sz="2600" dirty="0"/>
          </a:p>
          <a:p>
            <a:pPr>
              <a:buClr>
                <a:schemeClr val="tx1"/>
              </a:buClr>
            </a:pPr>
            <a:r>
              <a:rPr lang="en-US" sz="2600" dirty="0">
                <a:solidFill>
                  <a:schemeClr val="accent4">
                    <a:lumMod val="75000"/>
                  </a:schemeClr>
                </a:solidFill>
              </a:rPr>
              <a:t>Education and Awareness: </a:t>
            </a:r>
            <a:r>
              <a:rPr lang="en-US" sz="2600" dirty="0"/>
              <a:t> Raising awareness about the economic benefits of biodiversity conservation and the long-term costs of biodiversity loss can influence individual and societal behavior, leading to more sustainable choices.  </a:t>
            </a:r>
          </a:p>
          <a:p>
            <a:pPr marL="0" indent="0">
              <a:buNone/>
            </a:pPr>
            <a:endParaRPr lang="en-US" sz="2600" u="sng" dirty="0"/>
          </a:p>
          <a:p>
            <a:pPr>
              <a:buClr>
                <a:schemeClr val="tx1"/>
              </a:buClr>
            </a:pPr>
            <a:r>
              <a:rPr lang="en-US" sz="2600" dirty="0">
                <a:solidFill>
                  <a:schemeClr val="accent4">
                    <a:lumMod val="75000"/>
                  </a:schemeClr>
                </a:solidFill>
              </a:rPr>
              <a:t>Collaborative Partnerships:  </a:t>
            </a:r>
            <a:r>
              <a:rPr lang="en-US" sz="2600" dirty="0"/>
              <a:t>Encouraging collaboration and partnerships among governments, non-governmental organizations, businesses, communities, and academia is crucial for achieving meaningful results in aligning economics with biodiversity conservation.  </a:t>
            </a:r>
            <a:endParaRPr lang="en-US" dirty="0"/>
          </a:p>
        </p:txBody>
      </p:sp>
    </p:spTree>
    <p:extLst>
      <p:ext uri="{BB962C8B-B14F-4D97-AF65-F5344CB8AC3E}">
        <p14:creationId xmlns:p14="http://schemas.microsoft.com/office/powerpoint/2010/main" val="2754410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D96FE2-AE4E-41A0-89E7-240DC68DE042}"/>
              </a:ext>
            </a:extLst>
          </p:cNvPr>
          <p:cNvSpPr>
            <a:spLocks noGrp="1"/>
          </p:cNvSpPr>
          <p:nvPr>
            <p:ph idx="1"/>
          </p:nvPr>
        </p:nvSpPr>
        <p:spPr>
          <a:xfrm>
            <a:off x="410362" y="764418"/>
            <a:ext cx="10515600" cy="6412364"/>
          </a:xfrm>
        </p:spPr>
        <p:txBody>
          <a:bodyPr>
            <a:normAutofit/>
          </a:bodyPr>
          <a:lstStyle/>
          <a:p>
            <a:pPr>
              <a:buClr>
                <a:schemeClr val="tx1">
                  <a:lumMod val="95000"/>
                  <a:lumOff val="5000"/>
                </a:schemeClr>
              </a:buClr>
            </a:pPr>
            <a:r>
              <a:rPr lang="en-US" sz="2400" dirty="0">
                <a:solidFill>
                  <a:schemeClr val="accent4">
                    <a:lumMod val="75000"/>
                  </a:schemeClr>
                </a:solidFill>
              </a:rPr>
              <a:t>Technology Innovation:  </a:t>
            </a:r>
            <a:r>
              <a:rPr lang="en-US" sz="2400" dirty="0"/>
              <a:t>Leveraging technological advancements, such as remote sensing, artificial intelligence, and biotechnology, can provide valuable data and tools for monitoring biodiversity, making informed decisions, and developing sustainable solutions.</a:t>
            </a:r>
          </a:p>
          <a:p>
            <a:endParaRPr lang="en-US" sz="2400" dirty="0"/>
          </a:p>
          <a:p>
            <a:pPr>
              <a:buClr>
                <a:schemeClr val="tx1">
                  <a:lumMod val="95000"/>
                  <a:lumOff val="5000"/>
                </a:schemeClr>
              </a:buClr>
            </a:pPr>
            <a:r>
              <a:rPr lang="en-US" sz="2400" dirty="0">
                <a:solidFill>
                  <a:schemeClr val="accent4">
                    <a:lumMod val="75000"/>
                  </a:schemeClr>
                </a:solidFill>
              </a:rPr>
              <a:t>Policy Integration:  </a:t>
            </a:r>
            <a:r>
              <a:rPr lang="en-US" sz="2400" dirty="0"/>
              <a:t>Ensuring that biodiversity concerns are integrated into broader economic policies and strategies, such as national development plans and trade agreements, can help mainstream biodiversity considerations into economic decision-making processes.</a:t>
            </a:r>
          </a:p>
          <a:p>
            <a:endParaRPr lang="en-US" sz="2400" dirty="0"/>
          </a:p>
          <a:p>
            <a:pPr>
              <a:buClr>
                <a:schemeClr val="tx1"/>
              </a:buClr>
            </a:pPr>
            <a:r>
              <a:rPr lang="en-US" sz="2400" dirty="0">
                <a:solidFill>
                  <a:schemeClr val="accent4">
                    <a:lumMod val="75000"/>
                  </a:schemeClr>
                </a:solidFill>
              </a:rPr>
              <a:t>Aligning economics </a:t>
            </a:r>
            <a:r>
              <a:rPr lang="en-US" sz="2400" dirty="0"/>
              <a:t>with nature is essential for achieving a sustainable and equitable future that safeguards biodiversity, supports human well-being, and ensures the longevity of our planet's ecosystems.</a:t>
            </a:r>
          </a:p>
          <a:p>
            <a:pPr marL="0" indent="0">
              <a:buNone/>
            </a:pPr>
            <a:endParaRPr lang="en-US" sz="2400" dirty="0"/>
          </a:p>
        </p:txBody>
      </p:sp>
      <p:pic>
        <p:nvPicPr>
          <p:cNvPr id="7" name="Graphic 6" descr="Handshake">
            <a:extLst>
              <a:ext uri="{FF2B5EF4-FFF2-40B4-BE49-F238E27FC236}">
                <a16:creationId xmlns:a16="http://schemas.microsoft.com/office/drawing/2014/main" id="{99A5BD59-F126-4FC0-98DC-4D8EB3BD47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3470" y="2845964"/>
            <a:ext cx="914400" cy="914400"/>
          </a:xfrm>
          <a:prstGeom prst="rect">
            <a:avLst/>
          </a:prstGeom>
        </p:spPr>
      </p:pic>
      <p:pic>
        <p:nvPicPr>
          <p:cNvPr id="9" name="Graphic 8" descr="Money">
            <a:extLst>
              <a:ext uri="{FF2B5EF4-FFF2-40B4-BE49-F238E27FC236}">
                <a16:creationId xmlns:a16="http://schemas.microsoft.com/office/drawing/2014/main" id="{A80AE3C5-577C-4D0A-8655-C702AD6366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8855" y="5497962"/>
            <a:ext cx="914400" cy="914400"/>
          </a:xfrm>
          <a:prstGeom prst="rect">
            <a:avLst/>
          </a:prstGeom>
        </p:spPr>
      </p:pic>
      <p:pic>
        <p:nvPicPr>
          <p:cNvPr id="11" name="Graphic 10" descr="Earth globe Americas">
            <a:extLst>
              <a:ext uri="{FF2B5EF4-FFF2-40B4-BE49-F238E27FC236}">
                <a16:creationId xmlns:a16="http://schemas.microsoft.com/office/drawing/2014/main" id="{2D9EDAB3-FA39-46CF-B499-FCCFC9ACB6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25962" y="5428753"/>
            <a:ext cx="1052819" cy="1052819"/>
          </a:xfrm>
          <a:prstGeom prst="rect">
            <a:avLst/>
          </a:prstGeom>
        </p:spPr>
      </p:pic>
      <p:pic>
        <p:nvPicPr>
          <p:cNvPr id="13" name="Graphic 12" descr="Cloud Computing">
            <a:extLst>
              <a:ext uri="{FF2B5EF4-FFF2-40B4-BE49-F238E27FC236}">
                <a16:creationId xmlns:a16="http://schemas.microsoft.com/office/drawing/2014/main" id="{64DBD13D-706D-4637-B569-2C0ACE99CB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67238" y="849895"/>
            <a:ext cx="914400" cy="914400"/>
          </a:xfrm>
          <a:prstGeom prst="rect">
            <a:avLst/>
          </a:prstGeom>
        </p:spPr>
      </p:pic>
    </p:spTree>
    <p:extLst>
      <p:ext uri="{BB962C8B-B14F-4D97-AF65-F5344CB8AC3E}">
        <p14:creationId xmlns:p14="http://schemas.microsoft.com/office/powerpoint/2010/main" val="26907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07CF4-14F3-41FD-950F-A40BD1B649A6}"/>
              </a:ext>
            </a:extLst>
          </p:cNvPr>
          <p:cNvSpPr>
            <a:spLocks noGrp="1"/>
          </p:cNvSpPr>
          <p:nvPr>
            <p:ph idx="1"/>
          </p:nvPr>
        </p:nvSpPr>
        <p:spPr>
          <a:xfrm>
            <a:off x="334860" y="2576538"/>
            <a:ext cx="10515600" cy="4032958"/>
          </a:xfrm>
        </p:spPr>
        <p:txBody>
          <a:bodyPr>
            <a:normAutofit fontScale="25000" lnSpcReduction="20000"/>
          </a:bodyPr>
          <a:lstStyle/>
          <a:p>
            <a:pPr marL="0" indent="0">
              <a:buNone/>
            </a:pPr>
            <a:r>
              <a:rPr lang="en-US" sz="8800" dirty="0"/>
              <a:t>There are several ways in which biodiversity is intimately linked to human identity:</a:t>
            </a:r>
          </a:p>
          <a:p>
            <a:pPr>
              <a:buClr>
                <a:schemeClr val="tx1">
                  <a:lumMod val="95000"/>
                  <a:lumOff val="5000"/>
                </a:schemeClr>
              </a:buClr>
            </a:pPr>
            <a:r>
              <a:rPr lang="en-US" sz="8800" b="1" dirty="0">
                <a:solidFill>
                  <a:schemeClr val="accent4">
                    <a:lumMod val="75000"/>
                  </a:schemeClr>
                </a:solidFill>
              </a:rPr>
              <a:t>Cultural and Spiritual Significance:</a:t>
            </a:r>
            <a:endParaRPr lang="en-US" sz="8800" dirty="0">
              <a:solidFill>
                <a:schemeClr val="accent4">
                  <a:lumMod val="75000"/>
                </a:schemeClr>
              </a:solidFill>
            </a:endParaRPr>
          </a:p>
          <a:p>
            <a:pPr marL="457200" lvl="1" indent="0">
              <a:buNone/>
            </a:pPr>
            <a:r>
              <a:rPr lang="en-US" sz="8800" dirty="0"/>
              <a:t>Biodiversity is woven into the fabric of many cultures and belief systems.  Various species, landscapes, and natural elements hold symbolic and spiritual significance, shaping cultural identities and rituals.</a:t>
            </a:r>
          </a:p>
          <a:p>
            <a:pPr lvl="0">
              <a:buClr>
                <a:schemeClr val="tx1"/>
              </a:buClr>
            </a:pPr>
            <a:r>
              <a:rPr lang="en-US" sz="8800" b="1" dirty="0">
                <a:solidFill>
                  <a:schemeClr val="accent4">
                    <a:lumMod val="75000"/>
                  </a:schemeClr>
                </a:solidFill>
              </a:rPr>
              <a:t>Traditional Knowledge and Wisdom:</a:t>
            </a:r>
            <a:endParaRPr lang="en-US" sz="8800" dirty="0">
              <a:solidFill>
                <a:schemeClr val="accent4">
                  <a:lumMod val="75000"/>
                </a:schemeClr>
              </a:solidFill>
            </a:endParaRPr>
          </a:p>
          <a:p>
            <a:pPr marL="457200" lvl="1" indent="0">
              <a:buNone/>
            </a:pPr>
            <a:r>
              <a:rPr lang="en-US" sz="8800" dirty="0"/>
              <a:t>Indigenous and traditional communities often possess profound knowledge about ecosystems, plants, animals, and their interactions.  This knowledge is not only practical but deeply ingrained in their identities and ways of life.</a:t>
            </a:r>
          </a:p>
          <a:p>
            <a:pPr lvl="0">
              <a:buClr>
                <a:schemeClr val="tx1"/>
              </a:buClr>
            </a:pPr>
            <a:r>
              <a:rPr lang="en-US" sz="8800" b="1" dirty="0">
                <a:solidFill>
                  <a:schemeClr val="accent4">
                    <a:lumMod val="75000"/>
                  </a:schemeClr>
                </a:solidFill>
              </a:rPr>
              <a:t>Sense of Place and Belonging:</a:t>
            </a:r>
            <a:endParaRPr lang="en-US" sz="8800" dirty="0">
              <a:solidFill>
                <a:schemeClr val="accent4">
                  <a:lumMod val="75000"/>
                </a:schemeClr>
              </a:solidFill>
            </a:endParaRPr>
          </a:p>
          <a:p>
            <a:pPr marL="457200" lvl="1" indent="0">
              <a:buNone/>
            </a:pPr>
            <a:r>
              <a:rPr lang="en-US" sz="8800" dirty="0"/>
              <a:t>Biodiversity contributes to a sense of belonging and connection to a specific place or region.  People often identify strongly with the natural landscapes, flora, and fauna that characterize their homes and environments.</a:t>
            </a:r>
          </a:p>
          <a:p>
            <a:endParaRPr lang="en-US" dirty="0"/>
          </a:p>
        </p:txBody>
      </p:sp>
      <p:pic>
        <p:nvPicPr>
          <p:cNvPr id="4" name="Picture 3" descr="Photo libre de droit de Manipulation De La Nature Serrer La Main Avec La  Nature Main Humaine Nature Forêt banque d'images et plus d'images libres de  droit de Concepts - iStock">
            <a:extLst>
              <a:ext uri="{FF2B5EF4-FFF2-40B4-BE49-F238E27FC236}">
                <a16:creationId xmlns:a16="http://schemas.microsoft.com/office/drawing/2014/main" id="{AA9D7ABC-838A-43C3-B17D-658C59CCAAA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65360" y="844436"/>
            <a:ext cx="2527300" cy="1689100"/>
          </a:xfrm>
          <a:prstGeom prst="rect">
            <a:avLst/>
          </a:prstGeom>
          <a:noFill/>
          <a:ln>
            <a:noFill/>
          </a:ln>
        </p:spPr>
      </p:pic>
      <p:pic>
        <p:nvPicPr>
          <p:cNvPr id="5" name="Picture 4" descr="Impact of Human Activity on the Diversity of Living Beings — Steemit">
            <a:extLst>
              <a:ext uri="{FF2B5EF4-FFF2-40B4-BE49-F238E27FC236}">
                <a16:creationId xmlns:a16="http://schemas.microsoft.com/office/drawing/2014/main" id="{79EA89DC-C5FA-4773-A1AA-17FAA4C3FB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0260" y="844436"/>
            <a:ext cx="2705100" cy="1689100"/>
          </a:xfrm>
          <a:prstGeom prst="rect">
            <a:avLst/>
          </a:prstGeom>
          <a:noFill/>
          <a:ln>
            <a:noFill/>
          </a:ln>
        </p:spPr>
      </p:pic>
      <p:sp>
        <p:nvSpPr>
          <p:cNvPr id="6" name="Rectangle 5">
            <a:extLst>
              <a:ext uri="{FF2B5EF4-FFF2-40B4-BE49-F238E27FC236}">
                <a16:creationId xmlns:a16="http://schemas.microsoft.com/office/drawing/2014/main" id="{57E24EE5-081F-42AC-AEE7-FA0CFA28D7F9}"/>
              </a:ext>
            </a:extLst>
          </p:cNvPr>
          <p:cNvSpPr/>
          <p:nvPr/>
        </p:nvSpPr>
        <p:spPr>
          <a:xfrm>
            <a:off x="164187" y="248504"/>
            <a:ext cx="7377516" cy="595932"/>
          </a:xfrm>
          <a:prstGeom prst="rect">
            <a:avLst/>
          </a:prstGeom>
        </p:spPr>
        <p:txBody>
          <a:bodyPr wrap="square">
            <a:spAutoFit/>
          </a:bodyPr>
          <a:lstStyle/>
          <a:p>
            <a:pPr>
              <a:lnSpc>
                <a:spcPct val="107000"/>
              </a:lnSpc>
              <a:spcAft>
                <a:spcPts val="800"/>
              </a:spcAft>
            </a:pPr>
            <a:r>
              <a:rPr lang="en-US" sz="3200" kern="100" dirty="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Calibri Light" panose="020F0302020204030204" pitchFamily="34" charset="0"/>
              </a:rPr>
              <a:t>Connecting Nature with Human Identity</a:t>
            </a:r>
          </a:p>
        </p:txBody>
      </p:sp>
    </p:spTree>
    <p:extLst>
      <p:ext uri="{BB962C8B-B14F-4D97-AF65-F5344CB8AC3E}">
        <p14:creationId xmlns:p14="http://schemas.microsoft.com/office/powerpoint/2010/main" val="2133686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DC3FF8-5E04-4931-8563-A5B66FEE9D7F}"/>
              </a:ext>
            </a:extLst>
          </p:cNvPr>
          <p:cNvSpPr>
            <a:spLocks noGrp="1"/>
          </p:cNvSpPr>
          <p:nvPr>
            <p:ph idx="1"/>
          </p:nvPr>
        </p:nvSpPr>
        <p:spPr>
          <a:xfrm>
            <a:off x="301305" y="365941"/>
            <a:ext cx="10515600" cy="6332669"/>
          </a:xfrm>
        </p:spPr>
        <p:txBody>
          <a:bodyPr>
            <a:normAutofit fontScale="25000" lnSpcReduction="20000"/>
          </a:bodyPr>
          <a:lstStyle/>
          <a:p>
            <a:pPr lvl="0">
              <a:buClr>
                <a:schemeClr val="tx1"/>
              </a:buClr>
            </a:pPr>
            <a:r>
              <a:rPr lang="en-US" sz="8800" b="1" dirty="0">
                <a:solidFill>
                  <a:schemeClr val="accent4">
                    <a:lumMod val="75000"/>
                  </a:schemeClr>
                </a:solidFill>
              </a:rPr>
              <a:t>Health and Well-being:</a:t>
            </a:r>
            <a:endParaRPr lang="en-US" sz="8800" dirty="0">
              <a:solidFill>
                <a:schemeClr val="accent4">
                  <a:lumMod val="75000"/>
                </a:schemeClr>
              </a:solidFill>
            </a:endParaRPr>
          </a:p>
          <a:p>
            <a:pPr marL="457200" lvl="1" indent="0">
              <a:buNone/>
            </a:pPr>
            <a:r>
              <a:rPr lang="en-US" sz="8800" dirty="0"/>
              <a:t>Exposure to nature and biodiversity has been linked to improved mental, emotional, and physical well-being.  People often feel a sense of peace, relaxation, and happiness when immersed in natural environments, highlighting the role of biodiversity in human health.</a:t>
            </a:r>
          </a:p>
          <a:p>
            <a:pPr marL="457200" lvl="1" indent="0">
              <a:buNone/>
            </a:pPr>
            <a:endParaRPr lang="en-US" sz="8800" dirty="0"/>
          </a:p>
          <a:p>
            <a:pPr lvl="0">
              <a:buClr>
                <a:schemeClr val="tx1"/>
              </a:buClr>
            </a:pPr>
            <a:r>
              <a:rPr lang="en-US" sz="8800" b="1" dirty="0">
                <a:solidFill>
                  <a:schemeClr val="accent4">
                    <a:lumMod val="75000"/>
                  </a:schemeClr>
                </a:solidFill>
              </a:rPr>
              <a:t>Historical and Ancestral Ties:</a:t>
            </a:r>
            <a:endParaRPr lang="en-US" sz="8800" dirty="0">
              <a:solidFill>
                <a:schemeClr val="accent4">
                  <a:lumMod val="75000"/>
                </a:schemeClr>
              </a:solidFill>
            </a:endParaRPr>
          </a:p>
          <a:p>
            <a:pPr marL="457200" lvl="1" indent="0">
              <a:buNone/>
            </a:pPr>
            <a:r>
              <a:rPr lang="en-US" sz="8800" dirty="0"/>
              <a:t>Biodiversity forms an integral part of human history and ancestry.  People may have historical ties to specific landscapes, species, or ecosystems that influence their sense of identity and roots.</a:t>
            </a:r>
            <a:br>
              <a:rPr lang="en-US" sz="8800" b="1" dirty="0"/>
            </a:br>
            <a:r>
              <a:rPr lang="en-US" sz="8800" b="1" dirty="0"/>
              <a:t> </a:t>
            </a:r>
            <a:endParaRPr lang="en-US" sz="8800" dirty="0"/>
          </a:p>
          <a:p>
            <a:pPr lvl="0">
              <a:buClr>
                <a:schemeClr val="tx1"/>
              </a:buClr>
            </a:pPr>
            <a:r>
              <a:rPr lang="en-US" sz="8800" b="1" dirty="0">
                <a:solidFill>
                  <a:schemeClr val="accent4">
                    <a:lumMod val="75000"/>
                  </a:schemeClr>
                </a:solidFill>
              </a:rPr>
              <a:t>Art, Literature, and Expression:</a:t>
            </a:r>
            <a:endParaRPr lang="en-US" sz="8800" dirty="0">
              <a:solidFill>
                <a:schemeClr val="accent4">
                  <a:lumMod val="75000"/>
                </a:schemeClr>
              </a:solidFill>
            </a:endParaRPr>
          </a:p>
          <a:p>
            <a:pPr marL="457200" lvl="1" indent="0">
              <a:buNone/>
            </a:pPr>
            <a:r>
              <a:rPr lang="en-US" sz="8800" dirty="0"/>
              <a:t>Biodiversity often inspires art, literature, music, and various forms of creative expression.  Artists and writers frequently draw from the beauty and diversity of the natural world to convey their ideas and emotions.</a:t>
            </a:r>
          </a:p>
          <a:p>
            <a:pPr marL="457200" lvl="1" indent="0">
              <a:buNone/>
            </a:pPr>
            <a:endParaRPr lang="en-US" sz="8800" dirty="0"/>
          </a:p>
          <a:p>
            <a:pPr>
              <a:buClr>
                <a:schemeClr val="tx1"/>
              </a:buClr>
            </a:pPr>
            <a:r>
              <a:rPr lang="en-US" sz="8800" b="1" dirty="0">
                <a:solidFill>
                  <a:schemeClr val="accent4">
                    <a:lumMod val="75000"/>
                  </a:schemeClr>
                </a:solidFill>
              </a:rPr>
              <a:t>Recreation and Tourism:</a:t>
            </a:r>
            <a:endParaRPr lang="en-US" sz="8800" dirty="0">
              <a:solidFill>
                <a:schemeClr val="accent4">
                  <a:lumMod val="75000"/>
                </a:schemeClr>
              </a:solidFill>
            </a:endParaRPr>
          </a:p>
          <a:p>
            <a:pPr marL="457200" lvl="1" indent="0">
              <a:buNone/>
            </a:pPr>
            <a:r>
              <a:rPr lang="en-US" sz="8800" dirty="0"/>
              <a:t>Biodiversity-rich areas often attract visitors seeking recreational activities and tourism experiences.  These interactions with diverse ecosystems contribute to shaping the identity of both the visitors and the local communities.</a:t>
            </a:r>
          </a:p>
          <a:p>
            <a:endParaRPr lang="en-US" dirty="0"/>
          </a:p>
        </p:txBody>
      </p:sp>
    </p:spTree>
    <p:extLst>
      <p:ext uri="{BB962C8B-B14F-4D97-AF65-F5344CB8AC3E}">
        <p14:creationId xmlns:p14="http://schemas.microsoft.com/office/powerpoint/2010/main" val="43579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030751-14E2-48DE-B686-EE10364079E1}"/>
              </a:ext>
            </a:extLst>
          </p:cNvPr>
          <p:cNvSpPr>
            <a:spLocks noGrp="1"/>
          </p:cNvSpPr>
          <p:nvPr>
            <p:ph idx="1"/>
          </p:nvPr>
        </p:nvSpPr>
        <p:spPr>
          <a:xfrm>
            <a:off x="334861" y="906011"/>
            <a:ext cx="10515600" cy="5200665"/>
          </a:xfrm>
        </p:spPr>
        <p:txBody>
          <a:bodyPr>
            <a:normAutofit fontScale="25000" lnSpcReduction="20000"/>
          </a:bodyPr>
          <a:lstStyle/>
          <a:p>
            <a:pPr lvl="0">
              <a:buClr>
                <a:schemeClr val="tx1">
                  <a:lumMod val="95000"/>
                  <a:lumOff val="5000"/>
                </a:schemeClr>
              </a:buClr>
            </a:pPr>
            <a:r>
              <a:rPr lang="en-US" sz="8800" b="1" dirty="0">
                <a:solidFill>
                  <a:schemeClr val="accent4">
                    <a:lumMod val="75000"/>
                  </a:schemeClr>
                </a:solidFill>
              </a:rPr>
              <a:t>Local Traditions and Festivals:</a:t>
            </a:r>
            <a:endParaRPr lang="en-US" sz="8800" dirty="0">
              <a:solidFill>
                <a:schemeClr val="accent4">
                  <a:lumMod val="75000"/>
                </a:schemeClr>
              </a:solidFill>
            </a:endParaRPr>
          </a:p>
          <a:p>
            <a:pPr marL="457200" lvl="1" indent="0">
              <a:buNone/>
            </a:pPr>
            <a:r>
              <a:rPr lang="en-US" sz="8800" dirty="0"/>
              <a:t>Many traditional celebrations and festivals are centered around natural cycles, agricultural practices, or seasonal changes, showcasing the close relationship between culture, identity, and biodiversity.</a:t>
            </a:r>
          </a:p>
          <a:p>
            <a:pPr marL="457200" lvl="1" indent="0">
              <a:buNone/>
            </a:pPr>
            <a:endParaRPr lang="en-US" sz="8800" dirty="0"/>
          </a:p>
          <a:p>
            <a:pPr lvl="0">
              <a:buClr>
                <a:schemeClr val="tx1"/>
              </a:buClr>
            </a:pPr>
            <a:r>
              <a:rPr lang="en-US" sz="8800" b="1" dirty="0">
                <a:solidFill>
                  <a:schemeClr val="accent4">
                    <a:lumMod val="75000"/>
                  </a:schemeClr>
                </a:solidFill>
              </a:rPr>
              <a:t>Education and Awareness:</a:t>
            </a:r>
            <a:endParaRPr lang="en-US" sz="8800" dirty="0">
              <a:solidFill>
                <a:schemeClr val="accent4">
                  <a:lumMod val="75000"/>
                </a:schemeClr>
              </a:solidFill>
            </a:endParaRPr>
          </a:p>
          <a:p>
            <a:pPr marL="457200" lvl="1" indent="0">
              <a:buNone/>
            </a:pPr>
            <a:r>
              <a:rPr lang="en-US" sz="8800" dirty="0"/>
              <a:t>Integrating education about biodiversity and its importance into the curriculum helps in shaping the identity of younger generations, fostering a sense of responsibility and stewardship towards the environment.</a:t>
            </a:r>
          </a:p>
          <a:p>
            <a:pPr marL="457200" lvl="1" indent="0">
              <a:buNone/>
            </a:pPr>
            <a:endParaRPr lang="en-US" sz="8800" dirty="0"/>
          </a:p>
          <a:p>
            <a:pPr lvl="0">
              <a:buClr>
                <a:schemeClr val="tx1"/>
              </a:buClr>
            </a:pPr>
            <a:r>
              <a:rPr lang="en-US" sz="8800" b="1" dirty="0">
                <a:solidFill>
                  <a:schemeClr val="accent4">
                    <a:lumMod val="75000"/>
                  </a:schemeClr>
                </a:solidFill>
              </a:rPr>
              <a:t>Sustainable Lifestyles and Choices:</a:t>
            </a:r>
            <a:endParaRPr lang="en-US" sz="8800" dirty="0">
              <a:solidFill>
                <a:schemeClr val="accent4">
                  <a:lumMod val="75000"/>
                </a:schemeClr>
              </a:solidFill>
            </a:endParaRPr>
          </a:p>
          <a:p>
            <a:pPr marL="457200" lvl="1" indent="0">
              <a:buNone/>
            </a:pPr>
            <a:r>
              <a:rPr lang="en-US" sz="8800" dirty="0"/>
              <a:t>Recognizing biodiversity as part of one's identity can lead to more conscious choices, encouraging sustainable practices that respect and protect the natural world.</a:t>
            </a:r>
          </a:p>
          <a:p>
            <a:endParaRPr lang="en-US" dirty="0"/>
          </a:p>
        </p:txBody>
      </p:sp>
      <p:pic>
        <p:nvPicPr>
          <p:cNvPr id="5" name="Graphic 4" descr="Books">
            <a:extLst>
              <a:ext uri="{FF2B5EF4-FFF2-40B4-BE49-F238E27FC236}">
                <a16:creationId xmlns:a16="http://schemas.microsoft.com/office/drawing/2014/main" id="{3DF9E578-41DE-423A-9611-121BC06F9D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65575" y="5572388"/>
            <a:ext cx="914400" cy="914400"/>
          </a:xfrm>
          <a:prstGeom prst="rect">
            <a:avLst/>
          </a:prstGeom>
        </p:spPr>
      </p:pic>
      <p:pic>
        <p:nvPicPr>
          <p:cNvPr id="7" name="Graphic 6" descr="Group of people">
            <a:extLst>
              <a:ext uri="{FF2B5EF4-FFF2-40B4-BE49-F238E27FC236}">
                <a16:creationId xmlns:a16="http://schemas.microsoft.com/office/drawing/2014/main" id="{BA136C58-4338-454B-80ED-B38A90F0DB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79975" y="5223450"/>
            <a:ext cx="1196226" cy="1196226"/>
          </a:xfrm>
          <a:prstGeom prst="rect">
            <a:avLst/>
          </a:prstGeom>
        </p:spPr>
      </p:pic>
    </p:spTree>
    <p:extLst>
      <p:ext uri="{BB962C8B-B14F-4D97-AF65-F5344CB8AC3E}">
        <p14:creationId xmlns:p14="http://schemas.microsoft.com/office/powerpoint/2010/main" val="2014892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CC6CB1-DDBE-4072-80DC-88714CAF50F6}"/>
              </a:ext>
            </a:extLst>
          </p:cNvPr>
          <p:cNvSpPr>
            <a:spLocks noGrp="1"/>
          </p:cNvSpPr>
          <p:nvPr>
            <p:ph idx="1"/>
          </p:nvPr>
        </p:nvSpPr>
        <p:spPr>
          <a:xfrm>
            <a:off x="116747" y="293615"/>
            <a:ext cx="10515600" cy="6308521"/>
          </a:xfrm>
        </p:spPr>
        <p:txBody>
          <a:bodyPr/>
          <a:lstStyle/>
          <a:p>
            <a:pPr marL="0" indent="0">
              <a:buNone/>
            </a:pPr>
            <a:r>
              <a:rPr lang="en-US"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Societies and Stewards of Biodiversity</a:t>
            </a:r>
          </a:p>
          <a:p>
            <a:pPr marL="0" indent="0">
              <a:buNone/>
            </a:pPr>
            <a:endParaRPr lang="en-US"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endParaRPr lang="en-US" dirty="0"/>
          </a:p>
        </p:txBody>
      </p:sp>
      <p:pic>
        <p:nvPicPr>
          <p:cNvPr id="4" name="Picture 3" descr="The biodiversity crisis in numbers - a visual guide | Cop15 | The Guardian">
            <a:extLst>
              <a:ext uri="{FF2B5EF4-FFF2-40B4-BE49-F238E27FC236}">
                <a16:creationId xmlns:a16="http://schemas.microsoft.com/office/drawing/2014/main" id="{36740A62-76B4-46E7-98D1-EC8BC8A6129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9999" y="1620753"/>
            <a:ext cx="4526559" cy="3211306"/>
          </a:xfrm>
          <a:prstGeom prst="rect">
            <a:avLst/>
          </a:prstGeom>
          <a:noFill/>
          <a:ln>
            <a:noFill/>
          </a:ln>
        </p:spPr>
      </p:pic>
      <p:sp>
        <p:nvSpPr>
          <p:cNvPr id="5" name="TextBox 4">
            <a:extLst>
              <a:ext uri="{FF2B5EF4-FFF2-40B4-BE49-F238E27FC236}">
                <a16:creationId xmlns:a16="http://schemas.microsoft.com/office/drawing/2014/main" id="{A0131BD5-4F18-4A0C-8E9F-D4C2B14E1DA3}"/>
              </a:ext>
            </a:extLst>
          </p:cNvPr>
          <p:cNvSpPr txBox="1"/>
          <p:nvPr/>
        </p:nvSpPr>
        <p:spPr>
          <a:xfrm>
            <a:off x="4869810" y="754381"/>
            <a:ext cx="7092191" cy="5847755"/>
          </a:xfrm>
          <a:prstGeom prst="rect">
            <a:avLst/>
          </a:prstGeom>
          <a:noFill/>
        </p:spPr>
        <p:txBody>
          <a:bodyPr wrap="square" rtlCol="0">
            <a:spAutoFit/>
          </a:bodyPr>
          <a:lstStyle/>
          <a:p>
            <a:pPr lvl="0"/>
            <a:r>
              <a:rPr lang="en-US" sz="2200" b="1" dirty="0">
                <a:solidFill>
                  <a:schemeClr val="accent4">
                    <a:lumMod val="75000"/>
                  </a:schemeClr>
                </a:solidFill>
              </a:rPr>
              <a:t>Awareness and Education:</a:t>
            </a:r>
            <a:endParaRPr lang="en-US" sz="2200" dirty="0">
              <a:solidFill>
                <a:schemeClr val="accent4">
                  <a:lumMod val="75000"/>
                </a:schemeClr>
              </a:solidFill>
            </a:endParaRPr>
          </a:p>
          <a:p>
            <a:pPr lvl="1"/>
            <a:r>
              <a:rPr lang="en-US" sz="2200" dirty="0"/>
              <a:t>Promote awareness and understanding of biodiversity, its importance, and the threats it faces. Education empowers individuals to make informed decisions and take action to protect biodiversity.</a:t>
            </a:r>
          </a:p>
          <a:p>
            <a:pPr lvl="0"/>
            <a:r>
              <a:rPr lang="en-US" sz="2200" b="1" dirty="0">
                <a:solidFill>
                  <a:schemeClr val="accent4">
                    <a:lumMod val="75000"/>
                  </a:schemeClr>
                </a:solidFill>
              </a:rPr>
              <a:t>Advocacy and Policy Influence:</a:t>
            </a:r>
            <a:endParaRPr lang="en-US" sz="2200" dirty="0">
              <a:solidFill>
                <a:schemeClr val="accent4">
                  <a:lumMod val="75000"/>
                </a:schemeClr>
              </a:solidFill>
            </a:endParaRPr>
          </a:p>
          <a:p>
            <a:pPr lvl="1"/>
            <a:r>
              <a:rPr lang="en-US" sz="2200" dirty="0"/>
              <a:t>Engage in advocacy efforts to influence policies and legislation that support biodiversity conservation and sustainable development.  Advocate for stronger environmental regulations and their effective implementation.</a:t>
            </a:r>
          </a:p>
          <a:p>
            <a:pPr lvl="0"/>
            <a:r>
              <a:rPr lang="en-US" sz="2200" b="1" dirty="0">
                <a:solidFill>
                  <a:schemeClr val="accent4">
                    <a:lumMod val="75000"/>
                  </a:schemeClr>
                </a:solidFill>
              </a:rPr>
              <a:t>Community Engagement and Participation:</a:t>
            </a:r>
            <a:endParaRPr lang="en-US" sz="2200" dirty="0">
              <a:solidFill>
                <a:schemeClr val="accent4">
                  <a:lumMod val="75000"/>
                </a:schemeClr>
              </a:solidFill>
            </a:endParaRPr>
          </a:p>
          <a:p>
            <a:pPr lvl="1"/>
            <a:r>
              <a:rPr lang="en-US" sz="2200" dirty="0"/>
              <a:t>Involve local communities and indigenous peoples in decision-making processes related to land use, natural resource management, and conservation initiatives.  Respect traditional knowledge and practices regarding biodiversity.</a:t>
            </a:r>
          </a:p>
        </p:txBody>
      </p:sp>
    </p:spTree>
    <p:extLst>
      <p:ext uri="{BB962C8B-B14F-4D97-AF65-F5344CB8AC3E}">
        <p14:creationId xmlns:p14="http://schemas.microsoft.com/office/powerpoint/2010/main" val="672646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4AB76-4972-46C7-8F72-4EE9CAC79B17}"/>
              </a:ext>
            </a:extLst>
          </p:cNvPr>
          <p:cNvSpPr>
            <a:spLocks noGrp="1"/>
          </p:cNvSpPr>
          <p:nvPr>
            <p:ph idx="1"/>
          </p:nvPr>
        </p:nvSpPr>
        <p:spPr>
          <a:xfrm>
            <a:off x="142612" y="237864"/>
            <a:ext cx="10967906" cy="6053878"/>
          </a:xfrm>
        </p:spPr>
        <p:txBody>
          <a:bodyPr>
            <a:normAutofit/>
          </a:bodyPr>
          <a:lstStyle/>
          <a:p>
            <a:pPr lvl="0">
              <a:buClr>
                <a:schemeClr val="tx1"/>
              </a:buClr>
            </a:pPr>
            <a:r>
              <a:rPr lang="en-US" sz="2400" b="1" dirty="0">
                <a:solidFill>
                  <a:schemeClr val="accent4">
                    <a:lumMod val="75000"/>
                  </a:schemeClr>
                </a:solidFill>
              </a:rPr>
              <a:t>Sustainable Resource Use:</a:t>
            </a:r>
            <a:endParaRPr lang="en-US" sz="2400" dirty="0">
              <a:solidFill>
                <a:schemeClr val="accent4">
                  <a:lumMod val="75000"/>
                </a:schemeClr>
              </a:solidFill>
            </a:endParaRPr>
          </a:p>
          <a:p>
            <a:pPr marL="457200" lvl="1" indent="0">
              <a:buNone/>
            </a:pPr>
            <a:r>
              <a:rPr lang="en-US" dirty="0"/>
              <a:t>Encourage sustainable practices in agriculture, forestry, fisheries, and other sectors to ensure that natural resources are utilized in a way that maintains ecosystem health and biodiversity.</a:t>
            </a:r>
          </a:p>
          <a:p>
            <a:pPr>
              <a:buClr>
                <a:schemeClr val="tx1">
                  <a:lumMod val="95000"/>
                  <a:lumOff val="5000"/>
                </a:schemeClr>
              </a:buClr>
            </a:pPr>
            <a:r>
              <a:rPr lang="en-US" sz="2400" b="1" dirty="0">
                <a:solidFill>
                  <a:schemeClr val="accent4">
                    <a:lumMod val="75000"/>
                  </a:schemeClr>
                </a:solidFill>
              </a:rPr>
              <a:t>Habitat Restoration and Conservation:</a:t>
            </a:r>
            <a:endParaRPr lang="en-US" sz="2400" dirty="0">
              <a:solidFill>
                <a:schemeClr val="accent4">
                  <a:lumMod val="75000"/>
                </a:schemeClr>
              </a:solidFill>
            </a:endParaRPr>
          </a:p>
          <a:p>
            <a:pPr marL="457200" lvl="1" indent="0">
              <a:buNone/>
            </a:pPr>
            <a:r>
              <a:rPr lang="en-US" dirty="0"/>
              <a:t>Engage in habitat restoration and conservation initiatives to protect threatened species and restore degraded ecosystems.  Participate in reforestation, wetland restoration, and other conservation efforts.</a:t>
            </a:r>
          </a:p>
          <a:p>
            <a:pPr lvl="0">
              <a:buClr>
                <a:schemeClr val="tx1"/>
              </a:buClr>
            </a:pPr>
            <a:r>
              <a:rPr lang="en-US" sz="2400" b="1" dirty="0">
                <a:solidFill>
                  <a:schemeClr val="accent4">
                    <a:lumMod val="75000"/>
                  </a:schemeClr>
                </a:solidFill>
              </a:rPr>
              <a:t>Promote Sustainable Consumption:</a:t>
            </a:r>
            <a:endParaRPr lang="en-US" sz="2400" dirty="0">
              <a:solidFill>
                <a:schemeClr val="accent4">
                  <a:lumMod val="75000"/>
                </a:schemeClr>
              </a:solidFill>
            </a:endParaRPr>
          </a:p>
          <a:p>
            <a:pPr marL="457200" lvl="1" indent="0">
              <a:buNone/>
            </a:pPr>
            <a:r>
              <a:rPr lang="en-US" dirty="0"/>
              <a:t>Encourage responsible and sustainable consumption patterns by making informed choices regarding products and services that have a lower impact on biodiversity and the environment.</a:t>
            </a:r>
          </a:p>
          <a:p>
            <a:pPr lvl="0">
              <a:buClr>
                <a:schemeClr val="tx1">
                  <a:lumMod val="95000"/>
                  <a:lumOff val="5000"/>
                </a:schemeClr>
              </a:buClr>
            </a:pPr>
            <a:r>
              <a:rPr lang="en-US" sz="2400" b="1" dirty="0">
                <a:solidFill>
                  <a:schemeClr val="accent4">
                    <a:lumMod val="75000"/>
                  </a:schemeClr>
                </a:solidFill>
              </a:rPr>
              <a:t>Citizen Science and Monitoring:</a:t>
            </a:r>
            <a:endParaRPr lang="en-US" sz="2400" dirty="0">
              <a:solidFill>
                <a:schemeClr val="accent4">
                  <a:lumMod val="75000"/>
                </a:schemeClr>
              </a:solidFill>
            </a:endParaRPr>
          </a:p>
          <a:p>
            <a:pPr marL="457200" lvl="1" indent="0">
              <a:buNone/>
            </a:pPr>
            <a:r>
              <a:rPr lang="en-US" dirty="0"/>
              <a:t>Involve citizens in scientific monitoring and data collection initiatives, enabling a broader understanding of biodiversity and helping to track changes and trends over time.</a:t>
            </a:r>
          </a:p>
          <a:p>
            <a:pPr marL="0" indent="0">
              <a:buNone/>
            </a:pPr>
            <a:endParaRPr lang="en-US" dirty="0"/>
          </a:p>
        </p:txBody>
      </p:sp>
    </p:spTree>
    <p:extLst>
      <p:ext uri="{BB962C8B-B14F-4D97-AF65-F5344CB8AC3E}">
        <p14:creationId xmlns:p14="http://schemas.microsoft.com/office/powerpoint/2010/main" val="199380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3842C4-4C0C-4CF9-A03E-7BF1E6FF6EBD}"/>
              </a:ext>
            </a:extLst>
          </p:cNvPr>
          <p:cNvSpPr>
            <a:spLocks noGrp="1"/>
          </p:cNvSpPr>
          <p:nvPr>
            <p:ph idx="1"/>
          </p:nvPr>
        </p:nvSpPr>
        <p:spPr>
          <a:xfrm>
            <a:off x="183858" y="201336"/>
            <a:ext cx="10705052" cy="6140741"/>
          </a:xfrm>
        </p:spPr>
        <p:txBody>
          <a:bodyPr>
            <a:normAutofit fontScale="25000" lnSpcReduction="20000"/>
          </a:bodyPr>
          <a:lstStyle/>
          <a:p>
            <a:pPr lvl="0">
              <a:buClr>
                <a:schemeClr val="tx1">
                  <a:lumMod val="95000"/>
                  <a:lumOff val="5000"/>
                </a:schemeClr>
              </a:buClr>
            </a:pPr>
            <a:r>
              <a:rPr lang="en-US" sz="9600" b="1" dirty="0">
                <a:solidFill>
                  <a:schemeClr val="accent4">
                    <a:lumMod val="75000"/>
                  </a:schemeClr>
                </a:solidFill>
              </a:rPr>
              <a:t>Support for Protected Areas:</a:t>
            </a:r>
            <a:endParaRPr lang="en-US" sz="9600" dirty="0">
              <a:solidFill>
                <a:schemeClr val="accent4">
                  <a:lumMod val="75000"/>
                </a:schemeClr>
              </a:solidFill>
            </a:endParaRPr>
          </a:p>
          <a:p>
            <a:pPr marL="457200" lvl="1" indent="0">
              <a:buNone/>
            </a:pPr>
            <a:r>
              <a:rPr lang="en-US" sz="9600" dirty="0"/>
              <a:t>Advocate for and support the establishment and effective management of protected areas, national parks, marine reserves, and wildlife sanctuaries to safeguard biodiversity and provide safe habitats for wildlife.</a:t>
            </a:r>
          </a:p>
          <a:p>
            <a:pPr marL="457200" lvl="1" indent="0">
              <a:buNone/>
            </a:pPr>
            <a:endParaRPr lang="en-US" sz="9600" dirty="0"/>
          </a:p>
          <a:p>
            <a:pPr lvl="0">
              <a:buClr>
                <a:schemeClr val="tx1">
                  <a:lumMod val="95000"/>
                  <a:lumOff val="5000"/>
                </a:schemeClr>
              </a:buClr>
            </a:pPr>
            <a:r>
              <a:rPr lang="en-US" sz="9600" b="1" dirty="0">
                <a:solidFill>
                  <a:schemeClr val="accent4">
                    <a:lumMod val="75000"/>
                  </a:schemeClr>
                </a:solidFill>
              </a:rPr>
              <a:t>Collaboration and Partnerships:</a:t>
            </a:r>
            <a:endParaRPr lang="en-US" sz="9600" dirty="0">
              <a:solidFill>
                <a:schemeClr val="accent4">
                  <a:lumMod val="75000"/>
                </a:schemeClr>
              </a:solidFill>
            </a:endParaRPr>
          </a:p>
          <a:p>
            <a:pPr marL="457200" lvl="1" indent="0">
              <a:buNone/>
            </a:pPr>
            <a:r>
              <a:rPr lang="en-US" sz="9600" dirty="0"/>
              <a:t>Foster collaboration and partnerships between governments, non-governmental organizations, businesses, academic institutions, and civil society to pool resources, expertise, and efforts for biodiversity conservation.</a:t>
            </a:r>
          </a:p>
          <a:p>
            <a:pPr marL="457200" lvl="1" indent="0">
              <a:buNone/>
            </a:pPr>
            <a:endParaRPr lang="en-US" sz="9600" dirty="0"/>
          </a:p>
          <a:p>
            <a:pPr lvl="0">
              <a:buClr>
                <a:schemeClr val="tx1"/>
              </a:buClr>
            </a:pPr>
            <a:r>
              <a:rPr lang="en-US" sz="9600" b="1" dirty="0">
                <a:solidFill>
                  <a:schemeClr val="accent4">
                    <a:lumMod val="75000"/>
                  </a:schemeClr>
                </a:solidFill>
              </a:rPr>
              <a:t>Promote Eco-friendly Practices:</a:t>
            </a:r>
            <a:endParaRPr lang="en-US" sz="9600" dirty="0">
              <a:solidFill>
                <a:schemeClr val="accent4">
                  <a:lumMod val="75000"/>
                </a:schemeClr>
              </a:solidFill>
            </a:endParaRPr>
          </a:p>
          <a:p>
            <a:pPr marL="457200" lvl="1" indent="0">
              <a:buNone/>
            </a:pPr>
            <a:r>
              <a:rPr lang="en-US" sz="9600" dirty="0"/>
              <a:t>Encourage eco-friendly practices in urban planning, infrastructure development, and business operations to minimize ecological footprints and reduce negative impacts on biodiversity.</a:t>
            </a:r>
          </a:p>
          <a:p>
            <a:pPr marL="457200" lvl="1" indent="0">
              <a:buNone/>
            </a:pPr>
            <a:endParaRPr lang="en-US" sz="9600" dirty="0"/>
          </a:p>
          <a:p>
            <a:pPr lvl="0">
              <a:buClr>
                <a:schemeClr val="tx1">
                  <a:lumMod val="95000"/>
                  <a:lumOff val="5000"/>
                </a:schemeClr>
              </a:buClr>
            </a:pPr>
            <a:r>
              <a:rPr lang="en-US" sz="9600" b="1" dirty="0">
                <a:solidFill>
                  <a:schemeClr val="accent4">
                    <a:lumMod val="75000"/>
                  </a:schemeClr>
                </a:solidFill>
              </a:rPr>
              <a:t>Responsible Tourism:</a:t>
            </a:r>
            <a:endParaRPr lang="en-US" sz="9600" dirty="0">
              <a:solidFill>
                <a:schemeClr val="accent4">
                  <a:lumMod val="75000"/>
                </a:schemeClr>
              </a:solidFill>
            </a:endParaRPr>
          </a:p>
          <a:p>
            <a:pPr marL="457200" lvl="1" indent="0">
              <a:buNone/>
            </a:pPr>
            <a:r>
              <a:rPr lang="en-US" sz="9600" dirty="0"/>
              <a:t>Promote responsible and sustainable tourism practices that minimize harm to ecosystems, respect local cultures, and contribute to biodiversity conservation and community development.</a:t>
            </a:r>
          </a:p>
          <a:p>
            <a:pPr marL="457200" lvl="1" indent="0">
              <a:buNone/>
            </a:pPr>
            <a:endParaRPr lang="en-US" sz="9600" dirty="0"/>
          </a:p>
          <a:p>
            <a:pPr marL="0" indent="0">
              <a:buNone/>
            </a:pPr>
            <a:br>
              <a:rPr lang="en-US" sz="5500" b="1" dirty="0"/>
            </a:br>
            <a:r>
              <a:rPr lang="en-US" sz="5500" b="1" dirty="0"/>
              <a:t> </a:t>
            </a:r>
            <a:endParaRPr lang="en-US" sz="5500" dirty="0"/>
          </a:p>
          <a:p>
            <a:endParaRPr lang="en-US" dirty="0"/>
          </a:p>
        </p:txBody>
      </p:sp>
    </p:spTree>
    <p:extLst>
      <p:ext uri="{BB962C8B-B14F-4D97-AF65-F5344CB8AC3E}">
        <p14:creationId xmlns:p14="http://schemas.microsoft.com/office/powerpoint/2010/main" val="1884404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936B3-1377-4D2D-81C8-D6EF58C08591}"/>
              </a:ext>
            </a:extLst>
          </p:cNvPr>
          <p:cNvSpPr>
            <a:spLocks noGrp="1"/>
          </p:cNvSpPr>
          <p:nvPr>
            <p:ph idx="1"/>
          </p:nvPr>
        </p:nvSpPr>
        <p:spPr>
          <a:xfrm>
            <a:off x="66413" y="106090"/>
            <a:ext cx="10515600" cy="1622250"/>
          </a:xfrm>
        </p:spPr>
        <p:txBody>
          <a:bodyPr>
            <a:normAutofit/>
          </a:bodyPr>
          <a:lstStyle/>
          <a:p>
            <a:pPr lvl="0">
              <a:buClr>
                <a:schemeClr val="tx1"/>
              </a:buClr>
            </a:pPr>
            <a:r>
              <a:rPr lang="en-US" sz="2100" b="1" dirty="0">
                <a:solidFill>
                  <a:schemeClr val="accent4">
                    <a:lumMod val="75000"/>
                  </a:schemeClr>
                </a:solidFill>
              </a:rPr>
              <a:t>Civic Engagement and Volunteering:</a:t>
            </a:r>
            <a:endParaRPr lang="en-US" sz="2100" dirty="0">
              <a:solidFill>
                <a:schemeClr val="accent4">
                  <a:lumMod val="75000"/>
                </a:schemeClr>
              </a:solidFill>
            </a:endParaRPr>
          </a:p>
          <a:p>
            <a:pPr marL="457200" lvl="1" indent="0">
              <a:buNone/>
            </a:pPr>
            <a:r>
              <a:rPr lang="en-US" sz="2100" dirty="0"/>
              <a:t>Encourage citizens to actively engage in biodiversity conservation through volunteering, supporting local conservation organizations, and participating in community-led conservation initiatives.</a:t>
            </a:r>
          </a:p>
          <a:p>
            <a:endParaRPr lang="en-US" dirty="0"/>
          </a:p>
        </p:txBody>
      </p:sp>
      <p:pic>
        <p:nvPicPr>
          <p:cNvPr id="4" name="Picture 3" descr="Remote sensing data for biodiversity monitoring components | Download  Scientific Diagram">
            <a:extLst>
              <a:ext uri="{FF2B5EF4-FFF2-40B4-BE49-F238E27FC236}">
                <a16:creationId xmlns:a16="http://schemas.microsoft.com/office/drawing/2014/main" id="{F117C8CE-C495-433C-AB01-B6A026713E2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228" y="2567031"/>
            <a:ext cx="3785913" cy="3654174"/>
          </a:xfrm>
          <a:prstGeom prst="rect">
            <a:avLst/>
          </a:prstGeom>
          <a:noFill/>
          <a:ln>
            <a:noFill/>
          </a:ln>
        </p:spPr>
      </p:pic>
      <p:sp>
        <p:nvSpPr>
          <p:cNvPr id="5" name="Rectangle 4">
            <a:extLst>
              <a:ext uri="{FF2B5EF4-FFF2-40B4-BE49-F238E27FC236}">
                <a16:creationId xmlns:a16="http://schemas.microsoft.com/office/drawing/2014/main" id="{7BFA58AA-9B5F-440D-A157-AE8DDC9E201A}"/>
              </a:ext>
            </a:extLst>
          </p:cNvPr>
          <p:cNvSpPr/>
          <p:nvPr/>
        </p:nvSpPr>
        <p:spPr>
          <a:xfrm>
            <a:off x="4683853" y="2408959"/>
            <a:ext cx="7320793" cy="3970318"/>
          </a:xfrm>
          <a:prstGeom prst="rect">
            <a:avLst/>
          </a:prstGeom>
        </p:spPr>
        <p:txBody>
          <a:bodyPr wrap="square">
            <a:spAutoFit/>
          </a:bodyPr>
          <a:lstStyle/>
          <a:p>
            <a:pPr marL="342900" indent="-342900">
              <a:buFont typeface="Arial" panose="020B0604020202020204" pitchFamily="34" charset="0"/>
              <a:buChar char="•"/>
            </a:pPr>
            <a:r>
              <a:rPr lang="en-US" sz="2100" kern="100" dirty="0">
                <a:latin typeface="Calibri" panose="020F0502020204030204" pitchFamily="34" charset="0"/>
                <a:ea typeface="Calibri" panose="020F0502020204030204" pitchFamily="34" charset="0"/>
                <a:cs typeface="Times New Roman" panose="02020603050405020304" pitchFamily="18" charset="0"/>
              </a:rPr>
              <a:t>A</a:t>
            </a:r>
            <a:r>
              <a:rPr lang="en-US" sz="2000" kern="100" dirty="0">
                <a:latin typeface="Calibri" panose="020F0502020204030204" pitchFamily="34" charset="0"/>
                <a:ea typeface="Calibri" panose="020F0502020204030204" pitchFamily="34" charset="0"/>
                <a:cs typeface="Times New Roman" panose="02020603050405020304" pitchFamily="18" charset="0"/>
              </a:rPr>
              <a:t> </a:t>
            </a:r>
            <a:r>
              <a:rPr lang="en-US" sz="2100" b="1" kern="10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research matrix </a:t>
            </a:r>
            <a:r>
              <a:rPr lang="en-US" sz="2100" kern="100" dirty="0">
                <a:latin typeface="Calibri" panose="020F0502020204030204" pitchFamily="34" charset="0"/>
                <a:ea typeface="Calibri" panose="020F0502020204030204" pitchFamily="34" charset="0"/>
                <a:cs typeface="Times New Roman" panose="02020603050405020304" pitchFamily="18" charset="0"/>
              </a:rPr>
              <a:t>and </a:t>
            </a:r>
            <a:r>
              <a:rPr lang="en-US" sz="2100" b="1" kern="10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monitoring system </a:t>
            </a:r>
            <a:r>
              <a:rPr lang="en-US" sz="2100" kern="100" dirty="0">
                <a:latin typeface="Calibri" panose="020F0502020204030204" pitchFamily="34" charset="0"/>
                <a:ea typeface="Calibri" panose="020F0502020204030204" pitchFamily="34" charset="0"/>
                <a:cs typeface="Times New Roman" panose="02020603050405020304" pitchFamily="18" charset="0"/>
              </a:rPr>
              <a:t>for biodiversity involves a structured approach to collecting, organizing, and analyzing data related to biodiversity and ecosystem health.  </a:t>
            </a:r>
          </a:p>
          <a:p>
            <a:endParaRPr lang="en-US" sz="21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100" kern="100" dirty="0">
                <a:latin typeface="Calibri" panose="020F0502020204030204" pitchFamily="34" charset="0"/>
                <a:ea typeface="Calibri" panose="020F0502020204030204" pitchFamily="34" charset="0"/>
                <a:cs typeface="Times New Roman" panose="02020603050405020304" pitchFamily="18" charset="0"/>
              </a:rPr>
              <a:t>This helps in understanding biodiversity patterns, identifying threats, assessing conservation measures, and making informed decisions for sustainable resource management.  </a:t>
            </a:r>
          </a:p>
          <a:p>
            <a:endParaRPr lang="en-US" sz="21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100" kern="100" dirty="0">
                <a:latin typeface="Calibri" panose="020F0502020204030204" pitchFamily="34" charset="0"/>
                <a:ea typeface="Calibri" panose="020F0502020204030204" pitchFamily="34" charset="0"/>
                <a:cs typeface="Times New Roman" panose="02020603050405020304" pitchFamily="18" charset="0"/>
              </a:rPr>
              <a:t>There are suggested methods to design a research matrix and monitoring system for biodiversity.  The outline below provides an organized and strategic approach to conducting such a task.</a:t>
            </a: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380147C2-BDE8-4AE5-B600-CD09D057EC88}"/>
              </a:ext>
            </a:extLst>
          </p:cNvPr>
          <p:cNvSpPr/>
          <p:nvPr/>
        </p:nvSpPr>
        <p:spPr>
          <a:xfrm>
            <a:off x="2137316" y="1675078"/>
            <a:ext cx="7934673" cy="595932"/>
          </a:xfrm>
          <a:prstGeom prst="rect">
            <a:avLst/>
          </a:prstGeom>
        </p:spPr>
        <p:txBody>
          <a:bodyPr wrap="none">
            <a:spAutoFit/>
          </a:bodyPr>
          <a:lstStyle/>
          <a:p>
            <a:pPr>
              <a:lnSpc>
                <a:spcPct val="107000"/>
              </a:lnSpc>
              <a:spcAft>
                <a:spcPts val="800"/>
              </a:spcAft>
            </a:pPr>
            <a:r>
              <a:rPr lang="en-US" sz="3200" kern="100" dirty="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Calibri Light" panose="020F0302020204030204" pitchFamily="34" charset="0"/>
              </a:rPr>
              <a:t>Research Matrix and Monitoring of Biodiversity</a:t>
            </a:r>
          </a:p>
        </p:txBody>
      </p:sp>
    </p:spTree>
    <p:extLst>
      <p:ext uri="{BB962C8B-B14F-4D97-AF65-F5344CB8AC3E}">
        <p14:creationId xmlns:p14="http://schemas.microsoft.com/office/powerpoint/2010/main" val="4145033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0BA8F0-BAFC-43F9-8898-D3D756DC52ED}"/>
              </a:ext>
            </a:extLst>
          </p:cNvPr>
          <p:cNvSpPr>
            <a:spLocks noGrp="1"/>
          </p:cNvSpPr>
          <p:nvPr>
            <p:ph idx="1"/>
          </p:nvPr>
        </p:nvSpPr>
        <p:spPr>
          <a:xfrm>
            <a:off x="335560" y="293616"/>
            <a:ext cx="11018240" cy="6392410"/>
          </a:xfrm>
        </p:spPr>
        <p:txBody>
          <a:bodyPr>
            <a:normAutofit fontScale="55000" lnSpcReduction="20000"/>
          </a:bodyPr>
          <a:lstStyle/>
          <a:p>
            <a:pPr>
              <a:buClr>
                <a:schemeClr val="bg2">
                  <a:lumMod val="10000"/>
                </a:schemeClr>
              </a:buClr>
            </a:pPr>
            <a:r>
              <a:rPr lang="en-US" sz="3800" b="1" dirty="0">
                <a:solidFill>
                  <a:schemeClr val="accent4">
                    <a:lumMod val="75000"/>
                  </a:schemeClr>
                </a:solidFill>
              </a:rPr>
              <a:t>Define Objectives and Scope</a:t>
            </a:r>
            <a:endParaRPr lang="en-US" sz="3800" dirty="0">
              <a:solidFill>
                <a:schemeClr val="accent4">
                  <a:lumMod val="75000"/>
                </a:schemeClr>
              </a:solidFill>
            </a:endParaRPr>
          </a:p>
          <a:p>
            <a:pPr marL="457200" lvl="1" indent="0">
              <a:buNone/>
            </a:pPr>
            <a:r>
              <a:rPr lang="en-US" sz="3800" dirty="0"/>
              <a:t>Clearly outline the goals and objectives of your biodiversity research and monitoring efforts.  Define the scope, including the geographic area, ecosystems, species, and key parameters of interest.</a:t>
            </a:r>
          </a:p>
          <a:p>
            <a:pPr>
              <a:buClr>
                <a:schemeClr val="tx1">
                  <a:lumMod val="95000"/>
                  <a:lumOff val="5000"/>
                </a:schemeClr>
              </a:buClr>
            </a:pPr>
            <a:r>
              <a:rPr lang="en-US" sz="3800" b="1" dirty="0">
                <a:solidFill>
                  <a:schemeClr val="accent4">
                    <a:lumMod val="75000"/>
                  </a:schemeClr>
                </a:solidFill>
              </a:rPr>
              <a:t>Identify Key Biodiversity Indicators</a:t>
            </a:r>
            <a:endParaRPr lang="en-US" sz="3800" dirty="0">
              <a:solidFill>
                <a:schemeClr val="accent4">
                  <a:lumMod val="75000"/>
                </a:schemeClr>
              </a:solidFill>
            </a:endParaRPr>
          </a:p>
          <a:p>
            <a:pPr marL="457200" lvl="1" indent="0">
              <a:buNone/>
            </a:pPr>
            <a:r>
              <a:rPr lang="en-US" sz="3800" dirty="0"/>
              <a:t>Determine the key indicators that reflect the health and diversity of the ecosystems you're monitoring.  These could include species richness, population trends, habitat fragmentation, genetic diversity, and ecosystem services.</a:t>
            </a:r>
          </a:p>
          <a:p>
            <a:pPr>
              <a:buClr>
                <a:schemeClr val="tx1">
                  <a:lumMod val="95000"/>
                  <a:lumOff val="5000"/>
                </a:schemeClr>
              </a:buClr>
            </a:pPr>
            <a:r>
              <a:rPr lang="en-US" sz="3800" b="1" dirty="0">
                <a:solidFill>
                  <a:schemeClr val="accent4">
                    <a:lumMod val="75000"/>
                  </a:schemeClr>
                </a:solidFill>
              </a:rPr>
              <a:t>Select Monitoring Methods and Techniques</a:t>
            </a:r>
            <a:endParaRPr lang="en-US" sz="3800" dirty="0">
              <a:solidFill>
                <a:schemeClr val="accent4">
                  <a:lumMod val="75000"/>
                </a:schemeClr>
              </a:solidFill>
            </a:endParaRPr>
          </a:p>
          <a:p>
            <a:pPr marL="457200" lvl="1" indent="0">
              <a:buNone/>
            </a:pPr>
            <a:r>
              <a:rPr lang="en-US" sz="3800" dirty="0"/>
              <a:t>Choose appropriate methods for data collection based on the identified indicators.  This could involve </a:t>
            </a:r>
            <a:r>
              <a:rPr lang="en-US" sz="3800" dirty="0">
                <a:solidFill>
                  <a:schemeClr val="tx1">
                    <a:lumMod val="95000"/>
                    <a:lumOff val="5000"/>
                  </a:schemeClr>
                </a:solidFill>
              </a:rPr>
              <a:t>field surveys, remote sensing, GIS </a:t>
            </a:r>
            <a:r>
              <a:rPr lang="en-US" sz="3800" dirty="0">
                <a:solidFill>
                  <a:schemeClr val="accent4">
                    <a:lumMod val="75000"/>
                  </a:schemeClr>
                </a:solidFill>
              </a:rPr>
              <a:t>(</a:t>
            </a:r>
            <a:r>
              <a:rPr lang="en-US" sz="3800" i="1" dirty="0">
                <a:solidFill>
                  <a:schemeClr val="accent4">
                    <a:lumMod val="75000"/>
                  </a:schemeClr>
                </a:solidFill>
              </a:rPr>
              <a:t>Geographic Information System</a:t>
            </a:r>
            <a:r>
              <a:rPr lang="en-US" sz="3800" dirty="0">
                <a:solidFill>
                  <a:schemeClr val="accent4">
                    <a:lumMod val="75000"/>
                  </a:schemeClr>
                </a:solidFill>
              </a:rPr>
              <a:t>)</a:t>
            </a:r>
            <a:r>
              <a:rPr lang="en-US" sz="3800" dirty="0"/>
              <a:t> analysis, camera traps, acoustic monitoring, genetic sampling, and citizen science initiatives.</a:t>
            </a:r>
          </a:p>
          <a:p>
            <a:pPr>
              <a:buClr>
                <a:schemeClr val="tx1">
                  <a:lumMod val="95000"/>
                  <a:lumOff val="5000"/>
                </a:schemeClr>
              </a:buClr>
            </a:pPr>
            <a:r>
              <a:rPr lang="en-US" sz="3800" b="1" dirty="0">
                <a:solidFill>
                  <a:schemeClr val="accent4">
                    <a:lumMod val="75000"/>
                  </a:schemeClr>
                </a:solidFill>
              </a:rPr>
              <a:t>Design a Research Matrix</a:t>
            </a:r>
            <a:endParaRPr lang="en-US" sz="3800" dirty="0">
              <a:solidFill>
                <a:schemeClr val="accent4">
                  <a:lumMod val="75000"/>
                </a:schemeClr>
              </a:solidFill>
            </a:endParaRPr>
          </a:p>
          <a:p>
            <a:pPr marL="457200" lvl="1" indent="0">
              <a:buNone/>
            </a:pPr>
            <a:r>
              <a:rPr lang="en-US" sz="3800" dirty="0"/>
              <a:t>Create a matrix that outlines the different aspects of your research, including:</a:t>
            </a:r>
          </a:p>
          <a:p>
            <a:pPr marL="914400" lvl="2" indent="0">
              <a:buNone/>
            </a:pPr>
            <a:r>
              <a:rPr lang="en-US" sz="4000" b="1" dirty="0">
                <a:solidFill>
                  <a:srgbClr val="0070C0"/>
                </a:solidFill>
              </a:rPr>
              <a:t>Indicators:</a:t>
            </a:r>
            <a:r>
              <a:rPr lang="en-US" sz="4000" b="1" dirty="0"/>
              <a:t>  </a:t>
            </a:r>
            <a:r>
              <a:rPr lang="en-US" sz="3800" dirty="0"/>
              <a:t>List the specific biodiversity indicators you'll be monitoring.</a:t>
            </a:r>
          </a:p>
          <a:p>
            <a:pPr marL="914400" lvl="2" indent="0">
              <a:buNone/>
            </a:pPr>
            <a:r>
              <a:rPr lang="en-US" sz="3800" b="1" dirty="0">
                <a:solidFill>
                  <a:srgbClr val="0070C0"/>
                </a:solidFill>
              </a:rPr>
              <a:t>Methodology:</a:t>
            </a:r>
            <a:r>
              <a:rPr lang="en-US" sz="3800" dirty="0"/>
              <a:t>  Describe the monitoring methods, tools, and techniques for each indicator.</a:t>
            </a:r>
          </a:p>
          <a:p>
            <a:pPr marL="914400" lvl="2" indent="0">
              <a:buNone/>
            </a:pPr>
            <a:r>
              <a:rPr lang="en-US" sz="3800" b="1" dirty="0">
                <a:solidFill>
                  <a:srgbClr val="0070C0"/>
                </a:solidFill>
              </a:rPr>
              <a:t>Sampling Strategy:</a:t>
            </a:r>
            <a:r>
              <a:rPr lang="en-US" sz="3800" dirty="0">
                <a:solidFill>
                  <a:srgbClr val="0070C0"/>
                </a:solidFill>
              </a:rPr>
              <a:t>  </a:t>
            </a:r>
            <a:r>
              <a:rPr lang="en-US" sz="3800" dirty="0"/>
              <a:t>Specify the sampling design, frequency, spatial and temporal scales, and target sample size.</a:t>
            </a:r>
          </a:p>
          <a:p>
            <a:pPr marL="914400" lvl="2" indent="0">
              <a:buNone/>
            </a:pPr>
            <a:r>
              <a:rPr lang="en-US" sz="3800" b="1" dirty="0">
                <a:solidFill>
                  <a:srgbClr val="0070C0"/>
                </a:solidFill>
              </a:rPr>
              <a:t>Data Collection Parameters:</a:t>
            </a:r>
            <a:r>
              <a:rPr lang="en-US" sz="3800" dirty="0">
                <a:solidFill>
                  <a:srgbClr val="0070C0"/>
                </a:solidFill>
              </a:rPr>
              <a:t>  </a:t>
            </a:r>
            <a:r>
              <a:rPr lang="en-US" sz="3800" dirty="0"/>
              <a:t>Outline the specific data points to be collected for each indicator.</a:t>
            </a:r>
          </a:p>
          <a:p>
            <a:pPr marL="914400" lvl="2" indent="0">
              <a:buNone/>
            </a:pPr>
            <a:r>
              <a:rPr lang="en-US" sz="3800" b="1" dirty="0">
                <a:solidFill>
                  <a:srgbClr val="0070C0"/>
                </a:solidFill>
              </a:rPr>
              <a:t>Responsible Parties:</a:t>
            </a:r>
            <a:r>
              <a:rPr lang="en-US" sz="3800" dirty="0">
                <a:solidFill>
                  <a:srgbClr val="0070C0"/>
                </a:solidFill>
              </a:rPr>
              <a:t>  </a:t>
            </a:r>
            <a:r>
              <a:rPr lang="en-US" sz="3800" dirty="0"/>
              <a:t>Assign roles and responsibilities for data collection, analysis, and reporting.</a:t>
            </a:r>
          </a:p>
          <a:p>
            <a:pPr marL="0" indent="0">
              <a:buNone/>
            </a:pPr>
            <a:endParaRPr lang="en-US" dirty="0"/>
          </a:p>
        </p:txBody>
      </p:sp>
      <p:pic>
        <p:nvPicPr>
          <p:cNvPr id="4" name="Graphic 3" descr="Group of people">
            <a:extLst>
              <a:ext uri="{FF2B5EF4-FFF2-40B4-BE49-F238E27FC236}">
                <a16:creationId xmlns:a16="http://schemas.microsoft.com/office/drawing/2014/main" id="{EB5EB649-7FFD-4665-8192-2BE68C824D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55687" y="5215062"/>
            <a:ext cx="1196226" cy="1196226"/>
          </a:xfrm>
          <a:prstGeom prst="rect">
            <a:avLst/>
          </a:prstGeom>
        </p:spPr>
      </p:pic>
      <p:pic>
        <p:nvPicPr>
          <p:cNvPr id="13" name="Graphic 12" descr="Group success">
            <a:extLst>
              <a:ext uri="{FF2B5EF4-FFF2-40B4-BE49-F238E27FC236}">
                <a16:creationId xmlns:a16="http://schemas.microsoft.com/office/drawing/2014/main" id="{4E4DDD38-D640-420A-B22B-A41B82F8A8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37513" y="866163"/>
            <a:ext cx="914400" cy="914400"/>
          </a:xfrm>
          <a:prstGeom prst="rect">
            <a:avLst/>
          </a:prstGeom>
        </p:spPr>
      </p:pic>
      <p:pic>
        <p:nvPicPr>
          <p:cNvPr id="1030" name="Picture 6" descr="satellite communications Royalty Free Vector Clip Art illustration ...">
            <a:extLst>
              <a:ext uri="{FF2B5EF4-FFF2-40B4-BE49-F238E27FC236}">
                <a16:creationId xmlns:a16="http://schemas.microsoft.com/office/drawing/2014/main" id="{07A840E8-F784-46DA-9693-986CAE3585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5988" y="3135385"/>
            <a:ext cx="1207592" cy="102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660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lage of pictures of different types of organisms&#10;&#10;Description automatically generated">
            <a:extLst>
              <a:ext uri="{FF2B5EF4-FFF2-40B4-BE49-F238E27FC236}">
                <a16:creationId xmlns:a16="http://schemas.microsoft.com/office/drawing/2014/main" id="{A68BFB93-F1D6-28FF-39E7-F1BDD6636063}"/>
              </a:ext>
            </a:extLst>
          </p:cNvPr>
          <p:cNvPicPr/>
          <p:nvPr/>
        </p:nvPicPr>
        <p:blipFill>
          <a:blip r:embed="rId2"/>
          <a:srcRect r="1923" b="8728"/>
          <a:stretch>
            <a:fillRect/>
          </a:stretch>
        </p:blipFill>
        <p:spPr>
          <a:xfrm>
            <a:off x="266700" y="1177735"/>
            <a:ext cx="5575009" cy="4786837"/>
          </a:xfrm>
          <a:prstGeom prst="rect">
            <a:avLst/>
          </a:prstGeom>
          <a:ln/>
        </p:spPr>
      </p:pic>
      <p:sp>
        <p:nvSpPr>
          <p:cNvPr id="6" name="TextBox 5">
            <a:extLst>
              <a:ext uri="{FF2B5EF4-FFF2-40B4-BE49-F238E27FC236}">
                <a16:creationId xmlns:a16="http://schemas.microsoft.com/office/drawing/2014/main" id="{401C5D72-A0B5-BBBF-A468-D1EA48F64A37}"/>
              </a:ext>
            </a:extLst>
          </p:cNvPr>
          <p:cNvSpPr txBox="1"/>
          <p:nvPr/>
        </p:nvSpPr>
        <p:spPr>
          <a:xfrm>
            <a:off x="6350292" y="1280944"/>
            <a:ext cx="5310406" cy="4296112"/>
          </a:xfrm>
          <a:prstGeom prst="rect">
            <a:avLst/>
          </a:prstGeom>
          <a:noFill/>
        </p:spPr>
        <p:txBody>
          <a:bodyPr wrap="square">
            <a:spAutoFit/>
          </a:bodyPr>
          <a:lstStyle/>
          <a:p>
            <a:pPr marL="0" marR="0" algn="just">
              <a:lnSpc>
                <a:spcPct val="107000"/>
              </a:lnSpc>
              <a:spcBef>
                <a:spcPts val="0"/>
              </a:spcBef>
              <a:spcAft>
                <a:spcPts val="8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Figure</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1.7 shows examples of organisms in the six kingdoms of life. (a) This image shows a hot spring at Yellowstone National Park. Hot springs are extreme environments where some archaea can thrive due to the high aquatic temperatures. (CC BY OpenStax Microbiology). (b) This diagram depicts the structure of an average prokaryotic cell. (c) Paramecia are common examples of protists. (CC BY-SA) (d) A tinder fungus is pictured on a dead pine tree in Lysekil Municipality, Sweden. (e) Plants exist in many forms. This cardinal flower was photographed at the Regional Parks Botanic Garden near Berkeley, California. (CC BY John Rusk) (f) Kingdom Animalia includes approximately 36 phyla with wide-ranging characteristics. This image shows examples within this grouping (from left to right, top to bottom): European squid, Atlantic Sea nettle, tiger, flea beetle, and bristle worm. (CC BY-SA)</a:t>
            </a:r>
          </a:p>
        </p:txBody>
      </p:sp>
      <p:sp>
        <p:nvSpPr>
          <p:cNvPr id="8" name="TextBox 7">
            <a:extLst>
              <a:ext uri="{FF2B5EF4-FFF2-40B4-BE49-F238E27FC236}">
                <a16:creationId xmlns:a16="http://schemas.microsoft.com/office/drawing/2014/main" id="{732399BC-42D0-BCB3-76EE-8A5E0B6F3E9E}"/>
              </a:ext>
            </a:extLst>
          </p:cNvPr>
          <p:cNvSpPr txBox="1"/>
          <p:nvPr/>
        </p:nvSpPr>
        <p:spPr>
          <a:xfrm>
            <a:off x="174421" y="198118"/>
            <a:ext cx="8910856" cy="595932"/>
          </a:xfrm>
          <a:prstGeom prst="rect">
            <a:avLst/>
          </a:prstGeom>
          <a:noFill/>
        </p:spPr>
        <p:txBody>
          <a:bodyPr wrap="square">
            <a:spAutoFit/>
          </a:bodyPr>
          <a:lstStyle/>
          <a:p>
            <a:pPr marL="0" marR="0" algn="just">
              <a:lnSpc>
                <a:spcPct val="107000"/>
              </a:lnSpc>
              <a:spcBef>
                <a:spcPts val="0"/>
              </a:spcBef>
              <a:spcAft>
                <a:spcPts val="800"/>
              </a:spcAft>
            </a:pPr>
            <a:r>
              <a:rPr lang="en-US" sz="3200" kern="100" dirty="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Calibri Light" panose="020F0302020204030204" pitchFamily="34" charset="0"/>
              </a:rPr>
              <a:t>Preserving Biodiversity and the Six Kingdoms of Life</a:t>
            </a:r>
          </a:p>
        </p:txBody>
      </p:sp>
    </p:spTree>
    <p:extLst>
      <p:ext uri="{BB962C8B-B14F-4D97-AF65-F5344CB8AC3E}">
        <p14:creationId xmlns:p14="http://schemas.microsoft.com/office/powerpoint/2010/main" val="4245680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4C8600-D39C-4403-955D-14BE00A66D0F}"/>
              </a:ext>
            </a:extLst>
          </p:cNvPr>
          <p:cNvSpPr>
            <a:spLocks noGrp="1"/>
          </p:cNvSpPr>
          <p:nvPr>
            <p:ph idx="1"/>
          </p:nvPr>
        </p:nvSpPr>
        <p:spPr>
          <a:xfrm>
            <a:off x="418751" y="159391"/>
            <a:ext cx="10515600" cy="6375633"/>
          </a:xfrm>
        </p:spPr>
        <p:txBody>
          <a:bodyPr>
            <a:normAutofit fontScale="47500" lnSpcReduction="20000"/>
          </a:bodyPr>
          <a:lstStyle/>
          <a:p>
            <a:r>
              <a:rPr lang="en-US" sz="4000" b="1" dirty="0"/>
              <a:t>Establish Baseline Data</a:t>
            </a:r>
            <a:endParaRPr lang="en-US" sz="4000" dirty="0"/>
          </a:p>
          <a:p>
            <a:pPr marL="457200" lvl="1" indent="0">
              <a:buNone/>
            </a:pPr>
            <a:r>
              <a:rPr lang="en-US" sz="4000" dirty="0"/>
              <a:t>Begin by establishing baseline data for the selected indicators.  This provides a reference point for future comparisons and helps in assessing changes over time.</a:t>
            </a:r>
          </a:p>
          <a:p>
            <a:r>
              <a:rPr lang="en-US" sz="4000" b="1" dirty="0"/>
              <a:t>Implement Data Collection</a:t>
            </a:r>
            <a:endParaRPr lang="en-US" sz="4000" dirty="0"/>
          </a:p>
          <a:p>
            <a:pPr marL="457200" lvl="1" indent="0">
              <a:buNone/>
            </a:pPr>
            <a:r>
              <a:rPr lang="en-US" sz="4000" dirty="0"/>
              <a:t>Implement the data collection based on the research matrix.  Train field teams, ensure standardized data collection protocols, and begin collecting data across different ecosystems and locations.</a:t>
            </a:r>
          </a:p>
          <a:p>
            <a:r>
              <a:rPr lang="en-US" sz="4000" b="1" dirty="0"/>
              <a:t>Data Analysis and Interpretation</a:t>
            </a:r>
            <a:endParaRPr lang="en-US" sz="4000" dirty="0"/>
          </a:p>
          <a:p>
            <a:pPr marL="457200" lvl="1" indent="0">
              <a:buNone/>
            </a:pPr>
            <a:r>
              <a:rPr lang="en-US" sz="4000" dirty="0"/>
              <a:t>Analyze the collected data using appropriate statistical and analytical methods. Interpret the findings and assess the status of biodiversity, trends, and potential threats.</a:t>
            </a:r>
          </a:p>
          <a:p>
            <a:r>
              <a:rPr lang="en-US" sz="4000" b="1" dirty="0"/>
              <a:t>Develop Monitoring Reports</a:t>
            </a:r>
            <a:endParaRPr lang="en-US" sz="4000" dirty="0"/>
          </a:p>
          <a:p>
            <a:pPr marL="457200" lvl="1" indent="0">
              <a:buNone/>
            </a:pPr>
            <a:r>
              <a:rPr lang="en-US" sz="4000" dirty="0"/>
              <a:t>Create regular monitoring reports summarizing the data, analysis, and interpretation of biodiversity indicators.  These reports should be accessible and easily understandable for various stakeholders.</a:t>
            </a:r>
          </a:p>
          <a:p>
            <a:r>
              <a:rPr lang="en-US" sz="4000" b="1" dirty="0"/>
              <a:t>Feedback and Adaptation</a:t>
            </a:r>
            <a:endParaRPr lang="en-US" sz="4000" dirty="0"/>
          </a:p>
          <a:p>
            <a:pPr marL="457200" lvl="1" indent="0">
              <a:buNone/>
            </a:pPr>
            <a:r>
              <a:rPr lang="en-US" sz="4000" dirty="0"/>
              <a:t>Share the findings with stakeholders, policymakers, and the public.  Gather feedback and use this information to refine the research matrix, monitoring methods, and future data collection strategies.</a:t>
            </a:r>
          </a:p>
          <a:p>
            <a:r>
              <a:rPr lang="en-US" sz="4000" b="1" dirty="0"/>
              <a:t>Long-Term Monitoring and Iteration</a:t>
            </a:r>
            <a:endParaRPr lang="en-US" sz="4000" dirty="0"/>
          </a:p>
          <a:p>
            <a:pPr lvl="1"/>
            <a:r>
              <a:rPr lang="en-US" sz="4000" dirty="0"/>
              <a:t>Establish a long-term monitoring program to track changes in biodiversity over time.  Regularly revisit and update the research matrix based on new knowledge, changing conservation priorities, and technological advancements.</a:t>
            </a:r>
          </a:p>
          <a:p>
            <a:r>
              <a:rPr lang="en-US" sz="4000" b="1" dirty="0"/>
              <a:t>Integration and Collaboration</a:t>
            </a:r>
            <a:endParaRPr lang="en-US" sz="4000" dirty="0"/>
          </a:p>
          <a:p>
            <a:pPr lvl="1"/>
            <a:r>
              <a:rPr lang="en-US" sz="4000" dirty="0"/>
              <a:t>Foster collaboration and integration with other biodiversity monitoring efforts, both regionally and globally, to create a comprehensive understanding of biodiversity and its dynamics.</a:t>
            </a:r>
          </a:p>
          <a:p>
            <a:pPr marL="0" indent="0">
              <a:buNone/>
            </a:pPr>
            <a:endParaRPr lang="en-US" dirty="0"/>
          </a:p>
        </p:txBody>
      </p:sp>
    </p:spTree>
    <p:extLst>
      <p:ext uri="{BB962C8B-B14F-4D97-AF65-F5344CB8AC3E}">
        <p14:creationId xmlns:p14="http://schemas.microsoft.com/office/powerpoint/2010/main" val="75726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7" name="Picture 26">
            <a:extLst>
              <a:ext uri="{FF2B5EF4-FFF2-40B4-BE49-F238E27FC236}">
                <a16:creationId xmlns:a16="http://schemas.microsoft.com/office/drawing/2014/main" id="{E5C3A820-553A-85DD-343D-0DEFE6A3BC1E}"/>
              </a:ext>
            </a:extLst>
          </p:cNvPr>
          <p:cNvPicPr>
            <a:picLocks noChangeAspect="1"/>
          </p:cNvPicPr>
          <p:nvPr/>
        </p:nvPicPr>
        <p:blipFill rotWithShape="1">
          <a:blip r:embed="rId2"/>
          <a:srcRect l="18732" r="14516" b="-2"/>
          <a:stretch/>
        </p:blipFill>
        <p:spPr>
          <a:xfrm>
            <a:off x="10031364" y="1062626"/>
            <a:ext cx="1714831" cy="327448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4" name="Content Placeholder 2">
            <a:extLst>
              <a:ext uri="{FF2B5EF4-FFF2-40B4-BE49-F238E27FC236}">
                <a16:creationId xmlns:a16="http://schemas.microsoft.com/office/drawing/2014/main" id="{D86E5DB2-F861-6170-A9DC-C38BDE7151F9}"/>
              </a:ext>
            </a:extLst>
          </p:cNvPr>
          <p:cNvGraphicFramePr>
            <a:graphicFrameLocks noGrp="1"/>
          </p:cNvGraphicFramePr>
          <p:nvPr>
            <p:ph idx="1"/>
            <p:extLst>
              <p:ext uri="{D42A27DB-BD31-4B8C-83A1-F6EECF244321}">
                <p14:modId xmlns:p14="http://schemas.microsoft.com/office/powerpoint/2010/main" val="4279666564"/>
              </p:ext>
            </p:extLst>
          </p:nvPr>
        </p:nvGraphicFramePr>
        <p:xfrm>
          <a:off x="445805" y="230485"/>
          <a:ext cx="9585559" cy="6385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25FB380-D9E5-B395-658C-D49A97EDE73A}"/>
              </a:ext>
            </a:extLst>
          </p:cNvPr>
          <p:cNvSpPr txBox="1"/>
          <p:nvPr/>
        </p:nvSpPr>
        <p:spPr>
          <a:xfrm>
            <a:off x="528506" y="4795823"/>
            <a:ext cx="9502858" cy="1107996"/>
          </a:xfrm>
          <a:prstGeom prst="rect">
            <a:avLst/>
          </a:prstGeom>
          <a:noFill/>
        </p:spPr>
        <p:txBody>
          <a:bodyPr wrap="square">
            <a:spAutoFit/>
          </a:bodyPr>
          <a:lstStyle/>
          <a:p>
            <a:pPr marR="0">
              <a:spcBef>
                <a:spcPts val="0"/>
              </a:spcBef>
              <a:spcAft>
                <a:spcPts val="800"/>
              </a:spcAft>
            </a:pPr>
            <a:r>
              <a:rPr lang="en-US" sz="2200" b="1"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Monera</a:t>
            </a:r>
            <a:r>
              <a:rPr lang="en-US" sz="2200"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is another outdated biological kingdom that was once used to classify prokaryotic organisms, which include bacteria and archaea. These bacteria are vital to many ecological processes, including nutrient cycling and decomposition. </a:t>
            </a:r>
          </a:p>
        </p:txBody>
      </p:sp>
      <p:grpSp>
        <p:nvGrpSpPr>
          <p:cNvPr id="8" name="Group 7">
            <a:extLst>
              <a:ext uri="{FF2B5EF4-FFF2-40B4-BE49-F238E27FC236}">
                <a16:creationId xmlns:a16="http://schemas.microsoft.com/office/drawing/2014/main" id="{DA58A9B5-2E2A-7A94-970C-5E55839B47DF}"/>
              </a:ext>
            </a:extLst>
          </p:cNvPr>
          <p:cNvGrpSpPr/>
          <p:nvPr/>
        </p:nvGrpSpPr>
        <p:grpSpPr>
          <a:xfrm>
            <a:off x="5112535" y="4266351"/>
            <a:ext cx="650701" cy="316351"/>
            <a:chOff x="4239749" y="4134995"/>
            <a:chExt cx="556500" cy="316351"/>
          </a:xfrm>
        </p:grpSpPr>
        <p:sp>
          <p:nvSpPr>
            <p:cNvPr id="9" name="Arrow: Right 8">
              <a:extLst>
                <a:ext uri="{FF2B5EF4-FFF2-40B4-BE49-F238E27FC236}">
                  <a16:creationId xmlns:a16="http://schemas.microsoft.com/office/drawing/2014/main" id="{3255E43F-8152-AD19-0260-B45E4725B37B}"/>
                </a:ext>
              </a:extLst>
            </p:cNvPr>
            <p:cNvSpPr/>
            <p:nvPr/>
          </p:nvSpPr>
          <p:spPr>
            <a:xfrm rot="5400000">
              <a:off x="4359823" y="4014921"/>
              <a:ext cx="316351" cy="556500"/>
            </a:xfrm>
            <a:prstGeom prst="rightArrow">
              <a:avLst>
                <a:gd name="adj1" fmla="val 60000"/>
                <a:gd name="adj2" fmla="val 50000"/>
              </a:avLst>
            </a:prstGeom>
          </p:spPr>
          <p:style>
            <a:lnRef idx="0">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endParaRPr lang="en-US"/>
            </a:p>
          </p:txBody>
        </p:sp>
        <p:sp>
          <p:nvSpPr>
            <p:cNvPr id="11" name="Arrow: Right 4">
              <a:extLst>
                <a:ext uri="{FF2B5EF4-FFF2-40B4-BE49-F238E27FC236}">
                  <a16:creationId xmlns:a16="http://schemas.microsoft.com/office/drawing/2014/main" id="{1FC02E54-ED18-FA14-EB07-8B499B01537A}"/>
                </a:ext>
              </a:extLst>
            </p:cNvPr>
            <p:cNvSpPr txBox="1"/>
            <p:nvPr/>
          </p:nvSpPr>
          <p:spPr>
            <a:xfrm>
              <a:off x="4351049" y="4134996"/>
              <a:ext cx="333900" cy="221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p:txBody>
        </p:sp>
      </p:grpSp>
    </p:spTree>
    <p:extLst>
      <p:ext uri="{BB962C8B-B14F-4D97-AF65-F5344CB8AC3E}">
        <p14:creationId xmlns:p14="http://schemas.microsoft.com/office/powerpoint/2010/main" val="273477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C63E4C-E80E-5F1D-5CCE-603D808F1B50}"/>
              </a:ext>
            </a:extLst>
          </p:cNvPr>
          <p:cNvGrpSpPr/>
          <p:nvPr/>
        </p:nvGrpSpPr>
        <p:grpSpPr>
          <a:xfrm>
            <a:off x="441592" y="4327078"/>
            <a:ext cx="9561813" cy="2408001"/>
            <a:chOff x="584081" y="5786425"/>
            <a:chExt cx="7835541" cy="973626"/>
          </a:xfrm>
        </p:grpSpPr>
        <p:sp>
          <p:nvSpPr>
            <p:cNvPr id="5" name="Rectangle: Rounded Corners 4">
              <a:extLst>
                <a:ext uri="{FF2B5EF4-FFF2-40B4-BE49-F238E27FC236}">
                  <a16:creationId xmlns:a16="http://schemas.microsoft.com/office/drawing/2014/main" id="{762AFE72-B61C-9582-2480-D8EFF15F5974}"/>
                </a:ext>
              </a:extLst>
            </p:cNvPr>
            <p:cNvSpPr/>
            <p:nvPr/>
          </p:nvSpPr>
          <p:spPr>
            <a:xfrm>
              <a:off x="584081" y="5786425"/>
              <a:ext cx="7835541" cy="973626"/>
            </a:xfrm>
            <a:prstGeom prst="roundRect">
              <a:avLst>
                <a:gd name="adj" fmla="val 10000"/>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070E72A0-5823-8EEA-56B5-A07B01CD9026}"/>
                </a:ext>
              </a:extLst>
            </p:cNvPr>
            <p:cNvSpPr txBox="1"/>
            <p:nvPr/>
          </p:nvSpPr>
          <p:spPr>
            <a:xfrm>
              <a:off x="612598" y="5786425"/>
              <a:ext cx="7778507" cy="9451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defTabSz="755650">
                <a:lnSpc>
                  <a:spcPct val="90000"/>
                </a:lnSpc>
                <a:spcBef>
                  <a:spcPct val="0"/>
                </a:spcBef>
                <a:spcAft>
                  <a:spcPct val="35000"/>
                </a:spcAft>
                <a:buNone/>
              </a:pPr>
              <a:endParaRPr lang="en-US" sz="1700" kern="1200" dirty="0"/>
            </a:p>
          </p:txBody>
        </p:sp>
      </p:grpSp>
      <p:pic>
        <p:nvPicPr>
          <p:cNvPr id="7" name="Picture 6">
            <a:extLst>
              <a:ext uri="{FF2B5EF4-FFF2-40B4-BE49-F238E27FC236}">
                <a16:creationId xmlns:a16="http://schemas.microsoft.com/office/drawing/2014/main" id="{1A5628DE-9730-698C-B0D6-0B97FD2A8902}"/>
              </a:ext>
            </a:extLst>
          </p:cNvPr>
          <p:cNvPicPr>
            <a:picLocks noChangeAspect="1"/>
          </p:cNvPicPr>
          <p:nvPr/>
        </p:nvPicPr>
        <p:blipFill rotWithShape="1">
          <a:blip r:embed="rId2"/>
          <a:srcRect l="18732" r="14516" b="-2"/>
          <a:stretch/>
        </p:blipFill>
        <p:spPr>
          <a:xfrm>
            <a:off x="9794339" y="1470054"/>
            <a:ext cx="1714831" cy="2880200"/>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grpSp>
        <p:nvGrpSpPr>
          <p:cNvPr id="8" name="Group 7">
            <a:extLst>
              <a:ext uri="{FF2B5EF4-FFF2-40B4-BE49-F238E27FC236}">
                <a16:creationId xmlns:a16="http://schemas.microsoft.com/office/drawing/2014/main" id="{D83BC133-E387-4145-D68E-48BFFA7800AB}"/>
              </a:ext>
            </a:extLst>
          </p:cNvPr>
          <p:cNvGrpSpPr/>
          <p:nvPr/>
        </p:nvGrpSpPr>
        <p:grpSpPr>
          <a:xfrm>
            <a:off x="4899172" y="2017302"/>
            <a:ext cx="651102" cy="312718"/>
            <a:chOff x="4215792" y="3776070"/>
            <a:chExt cx="512914" cy="427429"/>
          </a:xfrm>
          <a:solidFill>
            <a:schemeClr val="accent1">
              <a:lumMod val="40000"/>
              <a:lumOff val="60000"/>
            </a:schemeClr>
          </a:solidFill>
        </p:grpSpPr>
        <p:sp>
          <p:nvSpPr>
            <p:cNvPr id="9" name="Arrow: Right 8">
              <a:extLst>
                <a:ext uri="{FF2B5EF4-FFF2-40B4-BE49-F238E27FC236}">
                  <a16:creationId xmlns:a16="http://schemas.microsoft.com/office/drawing/2014/main" id="{1830B01E-9668-DE2E-89A7-800D511F99EC}"/>
                </a:ext>
              </a:extLst>
            </p:cNvPr>
            <p:cNvSpPr/>
            <p:nvPr/>
          </p:nvSpPr>
          <p:spPr>
            <a:xfrm rot="5400000">
              <a:off x="4258534" y="3733328"/>
              <a:ext cx="427429" cy="512914"/>
            </a:xfrm>
            <a:prstGeom prst="rightArrow">
              <a:avLst>
                <a:gd name="adj1" fmla="val 60000"/>
                <a:gd name="adj2" fmla="val 50000"/>
              </a:avLst>
            </a:prstGeom>
            <a:grpFill/>
          </p:spPr>
          <p:style>
            <a:lnRef idx="0">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endParaRPr lang="en-US"/>
            </a:p>
          </p:txBody>
        </p:sp>
        <p:sp>
          <p:nvSpPr>
            <p:cNvPr id="10" name="Arrow: Right 4">
              <a:extLst>
                <a:ext uri="{FF2B5EF4-FFF2-40B4-BE49-F238E27FC236}">
                  <a16:creationId xmlns:a16="http://schemas.microsoft.com/office/drawing/2014/main" id="{4D7B2EDB-971A-7BF6-7889-9B532D8CDD76}"/>
                </a:ext>
              </a:extLst>
            </p:cNvPr>
            <p:cNvSpPr txBox="1"/>
            <p:nvPr/>
          </p:nvSpPr>
          <p:spPr>
            <a:xfrm>
              <a:off x="4318375" y="3776071"/>
              <a:ext cx="307748" cy="299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p:txBody>
        </p:sp>
      </p:grpSp>
      <p:pic>
        <p:nvPicPr>
          <p:cNvPr id="12" name="Picture 11">
            <a:extLst>
              <a:ext uri="{FF2B5EF4-FFF2-40B4-BE49-F238E27FC236}">
                <a16:creationId xmlns:a16="http://schemas.microsoft.com/office/drawing/2014/main" id="{08ACAD66-AAF5-0E7F-A7A7-75E6BA562655}"/>
              </a:ext>
            </a:extLst>
          </p:cNvPr>
          <p:cNvPicPr>
            <a:picLocks noChangeAspect="1"/>
          </p:cNvPicPr>
          <p:nvPr/>
        </p:nvPicPr>
        <p:blipFill>
          <a:blip r:embed="rId3"/>
          <a:stretch>
            <a:fillRect/>
          </a:stretch>
        </p:blipFill>
        <p:spPr>
          <a:xfrm rot="5247045">
            <a:off x="10393723" y="4739896"/>
            <a:ext cx="1604205" cy="1265819"/>
          </a:xfrm>
          <a:prstGeom prst="rect">
            <a:avLst/>
          </a:prstGeom>
        </p:spPr>
      </p:pic>
      <p:sp>
        <p:nvSpPr>
          <p:cNvPr id="13" name="Hexagon 12">
            <a:extLst>
              <a:ext uri="{FF2B5EF4-FFF2-40B4-BE49-F238E27FC236}">
                <a16:creationId xmlns:a16="http://schemas.microsoft.com/office/drawing/2014/main" id="{2AAF257F-BF41-FD25-0247-89EB98539355}"/>
              </a:ext>
            </a:extLst>
          </p:cNvPr>
          <p:cNvSpPr/>
          <p:nvPr/>
        </p:nvSpPr>
        <p:spPr>
          <a:xfrm>
            <a:off x="10628326" y="983420"/>
            <a:ext cx="880844" cy="780176"/>
          </a:xfrm>
          <a:prstGeom prst="hexagon">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9DA18F9-983A-A339-063C-57690DB5BE71}"/>
              </a:ext>
            </a:extLst>
          </p:cNvPr>
          <p:cNvGrpSpPr/>
          <p:nvPr/>
        </p:nvGrpSpPr>
        <p:grpSpPr>
          <a:xfrm>
            <a:off x="432680" y="87532"/>
            <a:ext cx="9496517" cy="1859835"/>
            <a:chOff x="-208350" y="2040838"/>
            <a:chExt cx="9496517" cy="1675776"/>
          </a:xfrm>
          <a:solidFill>
            <a:schemeClr val="accent1">
              <a:lumMod val="40000"/>
              <a:lumOff val="60000"/>
            </a:schemeClr>
          </a:solidFill>
        </p:grpSpPr>
        <p:sp>
          <p:nvSpPr>
            <p:cNvPr id="15" name="Rectangle: Rounded Corners 14">
              <a:extLst>
                <a:ext uri="{FF2B5EF4-FFF2-40B4-BE49-F238E27FC236}">
                  <a16:creationId xmlns:a16="http://schemas.microsoft.com/office/drawing/2014/main" id="{F9C573FA-6BFD-824B-6223-FD23FB3AC2EE}"/>
                </a:ext>
              </a:extLst>
            </p:cNvPr>
            <p:cNvSpPr/>
            <p:nvPr/>
          </p:nvSpPr>
          <p:spPr>
            <a:xfrm>
              <a:off x="-208350" y="2040838"/>
              <a:ext cx="9496517" cy="1675776"/>
            </a:xfrm>
            <a:prstGeom prst="roundRect">
              <a:avLst>
                <a:gd name="adj" fmla="val 10000"/>
              </a:avLst>
            </a:prstGeom>
            <a:grpFill/>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a:lstStyle/>
            <a:p>
              <a:endParaRPr lang="en-US"/>
            </a:p>
          </p:txBody>
        </p:sp>
        <p:sp>
          <p:nvSpPr>
            <p:cNvPr id="16" name="Rectangle: Rounded Corners 4">
              <a:extLst>
                <a:ext uri="{FF2B5EF4-FFF2-40B4-BE49-F238E27FC236}">
                  <a16:creationId xmlns:a16="http://schemas.microsoft.com/office/drawing/2014/main" id="{E56DF147-FEF1-73C0-CD15-4A6EA27E2C94}"/>
                </a:ext>
              </a:extLst>
            </p:cNvPr>
            <p:cNvSpPr txBox="1"/>
            <p:nvPr/>
          </p:nvSpPr>
          <p:spPr>
            <a:xfrm>
              <a:off x="-154146" y="2146032"/>
              <a:ext cx="9388107" cy="14980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endParaRPr lang="en-US" sz="2200" kern="1200" dirty="0">
                <a:solidFill>
                  <a:schemeClr val="tx1">
                    <a:lumMod val="95000"/>
                    <a:lumOff val="5000"/>
                  </a:schemeClr>
                </a:solidFill>
              </a:endParaRPr>
            </a:p>
          </p:txBody>
        </p:sp>
      </p:grpSp>
      <p:grpSp>
        <p:nvGrpSpPr>
          <p:cNvPr id="20" name="Group 19">
            <a:extLst>
              <a:ext uri="{FF2B5EF4-FFF2-40B4-BE49-F238E27FC236}">
                <a16:creationId xmlns:a16="http://schemas.microsoft.com/office/drawing/2014/main" id="{A9AC51A3-1C3D-7625-433B-73AFB5884565}"/>
              </a:ext>
            </a:extLst>
          </p:cNvPr>
          <p:cNvGrpSpPr/>
          <p:nvPr/>
        </p:nvGrpSpPr>
        <p:grpSpPr>
          <a:xfrm>
            <a:off x="432680" y="2272475"/>
            <a:ext cx="9426240" cy="1615897"/>
            <a:chOff x="-72542" y="45902"/>
            <a:chExt cx="9426240" cy="1521312"/>
          </a:xfrm>
        </p:grpSpPr>
        <p:sp>
          <p:nvSpPr>
            <p:cNvPr id="21" name="Rectangle: Rounded Corners 20">
              <a:extLst>
                <a:ext uri="{FF2B5EF4-FFF2-40B4-BE49-F238E27FC236}">
                  <a16:creationId xmlns:a16="http://schemas.microsoft.com/office/drawing/2014/main" id="{55B7D732-BE1E-63B5-F426-8BB7896B9EA4}"/>
                </a:ext>
              </a:extLst>
            </p:cNvPr>
            <p:cNvSpPr/>
            <p:nvPr/>
          </p:nvSpPr>
          <p:spPr>
            <a:xfrm>
              <a:off x="-72542" y="124545"/>
              <a:ext cx="9426240" cy="144266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22" name="Rectangle: Rounded Corners 4">
              <a:extLst>
                <a:ext uri="{FF2B5EF4-FFF2-40B4-BE49-F238E27FC236}">
                  <a16:creationId xmlns:a16="http://schemas.microsoft.com/office/drawing/2014/main" id="{87479B8B-ECF0-DDC5-60D1-BBD24927FD7B}"/>
                </a:ext>
              </a:extLst>
            </p:cNvPr>
            <p:cNvSpPr txBox="1"/>
            <p:nvPr/>
          </p:nvSpPr>
          <p:spPr>
            <a:xfrm>
              <a:off x="-26640" y="45902"/>
              <a:ext cx="9334436" cy="14754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endParaRPr lang="en-US" sz="2200" kern="1200" dirty="0">
                <a:solidFill>
                  <a:schemeClr val="tx1">
                    <a:lumMod val="95000"/>
                    <a:lumOff val="5000"/>
                  </a:schemeClr>
                </a:solidFill>
              </a:endParaRPr>
            </a:p>
          </p:txBody>
        </p:sp>
      </p:grpSp>
      <p:sp>
        <p:nvSpPr>
          <p:cNvPr id="24" name="TextBox 23">
            <a:extLst>
              <a:ext uri="{FF2B5EF4-FFF2-40B4-BE49-F238E27FC236}">
                <a16:creationId xmlns:a16="http://schemas.microsoft.com/office/drawing/2014/main" id="{DE0B9E91-1BA6-4A06-BCE1-B28541624CEE}"/>
              </a:ext>
            </a:extLst>
          </p:cNvPr>
          <p:cNvSpPr txBox="1"/>
          <p:nvPr/>
        </p:nvSpPr>
        <p:spPr>
          <a:xfrm>
            <a:off x="457278" y="122921"/>
            <a:ext cx="9235860" cy="1785104"/>
          </a:xfrm>
          <a:prstGeom prst="rect">
            <a:avLst/>
          </a:prstGeom>
          <a:noFill/>
        </p:spPr>
        <p:txBody>
          <a:bodyPr wrap="square">
            <a:spAutoFit/>
          </a:bodyPr>
          <a:lstStyle/>
          <a:p>
            <a:pPr marL="0" marR="0" algn="just">
              <a:spcBef>
                <a:spcPts val="0"/>
              </a:spcBef>
              <a:spcAft>
                <a:spcPts val="800"/>
              </a:spcAft>
            </a:pPr>
            <a:r>
              <a:rPr lang="en-US" sz="2200" b="1"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Protista</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is a biological kingdom that includes a diverse group of eukaryotic microorganisms. The classification of Protista is somewhat outdated and is no longer recognized as a formal taxonomic group in many modern classifications. Protista are typically unicellular or simple multicellular organisms, and they exhibit a wide range of characteristics and lifestyles. </a:t>
            </a:r>
          </a:p>
        </p:txBody>
      </p:sp>
      <p:grpSp>
        <p:nvGrpSpPr>
          <p:cNvPr id="25" name="Group 24">
            <a:extLst>
              <a:ext uri="{FF2B5EF4-FFF2-40B4-BE49-F238E27FC236}">
                <a16:creationId xmlns:a16="http://schemas.microsoft.com/office/drawing/2014/main" id="{C8A99D06-17A3-455C-AD95-BD52D13791F8}"/>
              </a:ext>
            </a:extLst>
          </p:cNvPr>
          <p:cNvGrpSpPr/>
          <p:nvPr/>
        </p:nvGrpSpPr>
        <p:grpSpPr>
          <a:xfrm>
            <a:off x="4974673" y="3923149"/>
            <a:ext cx="660534" cy="387895"/>
            <a:chOff x="4362327" y="1690596"/>
            <a:chExt cx="556500" cy="439195"/>
          </a:xfrm>
        </p:grpSpPr>
        <p:sp>
          <p:nvSpPr>
            <p:cNvPr id="26" name="Arrow: Right 25">
              <a:extLst>
                <a:ext uri="{FF2B5EF4-FFF2-40B4-BE49-F238E27FC236}">
                  <a16:creationId xmlns:a16="http://schemas.microsoft.com/office/drawing/2014/main" id="{681248FC-1CEF-FD9C-8DBF-1CE71A456A0B}"/>
                </a:ext>
              </a:extLst>
            </p:cNvPr>
            <p:cNvSpPr/>
            <p:nvPr/>
          </p:nvSpPr>
          <p:spPr>
            <a:xfrm rot="5400000">
              <a:off x="4420979" y="1631944"/>
              <a:ext cx="439195" cy="556500"/>
            </a:xfrm>
            <a:prstGeom prst="righ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27" name="Arrow: Right 4">
              <a:extLst>
                <a:ext uri="{FF2B5EF4-FFF2-40B4-BE49-F238E27FC236}">
                  <a16:creationId xmlns:a16="http://schemas.microsoft.com/office/drawing/2014/main" id="{63643E64-894D-899F-8DCF-2DE6B84CAFBB}"/>
                </a:ext>
              </a:extLst>
            </p:cNvPr>
            <p:cNvSpPr txBox="1"/>
            <p:nvPr/>
          </p:nvSpPr>
          <p:spPr>
            <a:xfrm>
              <a:off x="4473627" y="1690596"/>
              <a:ext cx="333900" cy="3074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p:txBody>
        </p:sp>
      </p:grpSp>
      <p:sp>
        <p:nvSpPr>
          <p:cNvPr id="29" name="TextBox 28">
            <a:extLst>
              <a:ext uri="{FF2B5EF4-FFF2-40B4-BE49-F238E27FC236}">
                <a16:creationId xmlns:a16="http://schemas.microsoft.com/office/drawing/2014/main" id="{91CC59AE-2725-E247-E977-CD32E0129FA5}"/>
              </a:ext>
            </a:extLst>
          </p:cNvPr>
          <p:cNvSpPr txBox="1"/>
          <p:nvPr/>
        </p:nvSpPr>
        <p:spPr>
          <a:xfrm>
            <a:off x="546457" y="2408193"/>
            <a:ext cx="9247882" cy="1446550"/>
          </a:xfrm>
          <a:prstGeom prst="rect">
            <a:avLst/>
          </a:prstGeom>
          <a:noFill/>
        </p:spPr>
        <p:txBody>
          <a:bodyPr wrap="square">
            <a:spAutoFit/>
          </a:bodyPr>
          <a:lstStyle/>
          <a:p>
            <a:pPr marL="0" marR="0" algn="just">
              <a:spcBef>
                <a:spcPts val="0"/>
              </a:spcBef>
            </a:pPr>
            <a:r>
              <a:rPr lang="en-US" sz="2200" b="1" kern="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Fungi</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are a diverse group of organisms that include yeasts, molds, and mushrooms. They are eukaryotic organisms, meaning that they have a true nucleus and other membrane-bound organelles. Fungi play important roles in nutrient cycling and the decomposition of organic matter. </a:t>
            </a:r>
          </a:p>
        </p:txBody>
      </p:sp>
      <p:sp>
        <p:nvSpPr>
          <p:cNvPr id="31" name="TextBox 30">
            <a:extLst>
              <a:ext uri="{FF2B5EF4-FFF2-40B4-BE49-F238E27FC236}">
                <a16:creationId xmlns:a16="http://schemas.microsoft.com/office/drawing/2014/main" id="{50803271-936B-C90A-0934-BC0A99FF861C}"/>
              </a:ext>
            </a:extLst>
          </p:cNvPr>
          <p:cNvSpPr txBox="1"/>
          <p:nvPr/>
        </p:nvSpPr>
        <p:spPr>
          <a:xfrm>
            <a:off x="546457" y="4433786"/>
            <a:ext cx="9388107" cy="2123658"/>
          </a:xfrm>
          <a:prstGeom prst="rect">
            <a:avLst/>
          </a:prstGeom>
          <a:noFill/>
        </p:spPr>
        <p:txBody>
          <a:bodyPr wrap="square">
            <a:spAutoFit/>
          </a:bodyPr>
          <a:lstStyle/>
          <a:p>
            <a:pPr marL="0" marR="0" algn="just">
              <a:spcBef>
                <a:spcPts val="0"/>
              </a:spcBef>
              <a:spcAft>
                <a:spcPts val="800"/>
              </a:spcAft>
            </a:pP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Plants</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are critical to the survival of many animal species and play a key role in maintaining the health of ecosystems.</a:t>
            </a:r>
            <a:r>
              <a:rPr lang="en-US" sz="2200" kern="100" dirty="0">
                <a:latin typeface="Calibri" panose="020F0502020204030204" pitchFamily="34" charset="0"/>
                <a:ea typeface="Calibri" panose="020F0502020204030204" pitchFamily="34" charset="0"/>
                <a:cs typeface="Times New Roman" panose="02020603050405020304" pitchFamily="18" charset="0"/>
              </a:rPr>
              <a:t>  </a:t>
            </a: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Animals</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play vital roles in maintaining ecological balance and are also important sources of food and medicine for humans. To preserve biodiversity in this kingdom, we can work to protect and restore natural habitats, reduce over-fishing and hunting, and promote sustainable tourism practices that do not harm wildlife. </a:t>
            </a:r>
          </a:p>
        </p:txBody>
      </p:sp>
    </p:spTree>
    <p:extLst>
      <p:ext uri="{BB962C8B-B14F-4D97-AF65-F5344CB8AC3E}">
        <p14:creationId xmlns:p14="http://schemas.microsoft.com/office/powerpoint/2010/main" val="1399196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5F49D-15AF-881C-1500-0E1355A8390A}"/>
              </a:ext>
            </a:extLst>
          </p:cNvPr>
          <p:cNvSpPr>
            <a:spLocks noGrp="1"/>
          </p:cNvSpPr>
          <p:nvPr>
            <p:ph type="title"/>
          </p:nvPr>
        </p:nvSpPr>
        <p:spPr>
          <a:xfrm>
            <a:off x="248174" y="58723"/>
            <a:ext cx="6057551" cy="1048624"/>
          </a:xfrm>
        </p:spPr>
        <p:txBody>
          <a:bodyPr>
            <a:normAutofit/>
          </a:bodyPr>
          <a:lstStyle/>
          <a:p>
            <a:r>
              <a:rPr lang="en-US" sz="3600" kern="100" dirty="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Calibri Light" panose="020F0302020204030204" pitchFamily="34" charset="0"/>
              </a:rPr>
              <a:t>Biodiversity in the United States</a:t>
            </a:r>
            <a:endParaRPr lang="en-US" dirty="0"/>
          </a:p>
        </p:txBody>
      </p:sp>
      <p:sp>
        <p:nvSpPr>
          <p:cNvPr id="3" name="Content Placeholder 2">
            <a:extLst>
              <a:ext uri="{FF2B5EF4-FFF2-40B4-BE49-F238E27FC236}">
                <a16:creationId xmlns:a16="http://schemas.microsoft.com/office/drawing/2014/main" id="{D7CB106B-D81D-6C31-D20C-686DC72C3596}"/>
              </a:ext>
            </a:extLst>
          </p:cNvPr>
          <p:cNvSpPr>
            <a:spLocks noGrp="1"/>
          </p:cNvSpPr>
          <p:nvPr>
            <p:ph idx="1"/>
          </p:nvPr>
        </p:nvSpPr>
        <p:spPr>
          <a:xfrm>
            <a:off x="4832059" y="771787"/>
            <a:ext cx="7214532" cy="5830349"/>
          </a:xfrm>
        </p:spPr>
        <p:txBody>
          <a:bodyPr>
            <a:noAutofit/>
          </a:bodyPr>
          <a:lstStyle/>
          <a:p>
            <a:r>
              <a:rPr lang="en-US" sz="2200" kern="100" dirty="0">
                <a:effectLst/>
                <a:latin typeface="Calibri" panose="020F0502020204030204" pitchFamily="34" charset="0"/>
                <a:ea typeface="Calibri" panose="020F0502020204030204" pitchFamily="34" charset="0"/>
                <a:cs typeface="Times New Roman" panose="02020603050405020304" pitchFamily="18" charset="0"/>
              </a:rPr>
              <a:t>The United States of America is a vast and diverse country with a wide range of ecosystems, climate zones, and geological formations.  There are several areas of </a:t>
            </a:r>
            <a:r>
              <a:rPr lang="en-US" sz="2200" b="1" kern="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environmental diversity </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found in the U.S.  </a:t>
            </a:r>
          </a:p>
          <a:p>
            <a:pPr>
              <a:buClr>
                <a:schemeClr val="tx1"/>
              </a:buClr>
            </a:pPr>
            <a:r>
              <a:rPr lang="en-US" sz="2200" b="1" kern="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Mountains:  </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The U.S. is home to several mountain ranges, including the Rockies, the Sierra Nevada, the Appalachian Mountains, and the Cascade Range.  These mountains offer diverse landscapes, from snow-capped peaks to lush forests and valleys. </a:t>
            </a:r>
          </a:p>
          <a:p>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b="1" kern="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Deserts:  </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The U.S. has several deserts, including the Mojave, Sonoran, and Chihuahuan deserts.  These areas are characterized by hot and dry climates, unique plant and animal species, and stunning rock formations.  </a:t>
            </a:r>
          </a:p>
          <a:p>
            <a:pPr>
              <a:buClr>
                <a:schemeClr val="tx1">
                  <a:lumMod val="95000"/>
                  <a:lumOff val="5000"/>
                </a:schemeClr>
              </a:buClr>
            </a:pPr>
            <a:r>
              <a:rPr lang="en-US" sz="2200" b="1" kern="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Coastal regions:  </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The U.S. has more than 12,000 miles of coastline, ranging from the rocky shores of Maine to the sandy beaches of California and Florida.  These regions are home to a variety of marine life, from whales and dolphins to sea turtles and seagulls.  </a:t>
            </a:r>
            <a:endParaRPr lang="en-US" sz="2200" dirty="0"/>
          </a:p>
        </p:txBody>
      </p:sp>
      <p:pic>
        <p:nvPicPr>
          <p:cNvPr id="4" name="Picture 3" descr="Biodiversity: A Precious Resource in Peril | Earth Chat | 香港地球之友 Friends of  the Earth (HK)">
            <a:extLst>
              <a:ext uri="{FF2B5EF4-FFF2-40B4-BE49-F238E27FC236}">
                <a16:creationId xmlns:a16="http://schemas.microsoft.com/office/drawing/2014/main" id="{FA75E5C4-9B04-612F-BCFE-6E35A8B246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316" y="1649315"/>
            <a:ext cx="4366907" cy="3459579"/>
          </a:xfrm>
          <a:prstGeom prst="rect">
            <a:avLst/>
          </a:prstGeom>
          <a:noFill/>
          <a:ln>
            <a:noFill/>
          </a:ln>
        </p:spPr>
      </p:pic>
    </p:spTree>
    <p:extLst>
      <p:ext uri="{BB962C8B-B14F-4D97-AF65-F5344CB8AC3E}">
        <p14:creationId xmlns:p14="http://schemas.microsoft.com/office/powerpoint/2010/main" val="58147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CFE698-102F-CDC9-2622-4F59F65599EC}"/>
              </a:ext>
            </a:extLst>
          </p:cNvPr>
          <p:cNvSpPr>
            <a:spLocks noGrp="1"/>
          </p:cNvSpPr>
          <p:nvPr>
            <p:ph idx="1"/>
          </p:nvPr>
        </p:nvSpPr>
        <p:spPr>
          <a:xfrm>
            <a:off x="452306" y="424663"/>
            <a:ext cx="10515600" cy="6152305"/>
          </a:xfrm>
        </p:spPr>
        <p:txBody>
          <a:bodyPr/>
          <a:lstStyle/>
          <a:p>
            <a:pPr>
              <a:buClr>
                <a:schemeClr val="tx1">
                  <a:lumMod val="95000"/>
                  <a:lumOff val="5000"/>
                </a:schemeClr>
              </a:buClr>
            </a:pPr>
            <a:r>
              <a:rPr lang="en-US" sz="2400" b="1" kern="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Wetlands: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The U.S. has over 110 million acres of wetlands, including marshes, swamps, and bogs.  These areas provide important habitats for migratory birds and other wildlife, as well as important ecosystem services like water filtration and flood control.  </a:t>
            </a:r>
          </a:p>
          <a:p>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buClr>
                <a:schemeClr val="tx1"/>
              </a:buClr>
            </a:pPr>
            <a:r>
              <a:rPr lang="en-US" sz="2400" b="1" kern="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Grasslands: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The U.S. has vast grasslands, including the Great Plains and the prairies of the Midwest.  These regions are characterized by rolling hills, grasses, and wildflowers, and support a wide variety of grazing animals like bison and pronghorn antelope.</a:t>
            </a:r>
          </a:p>
          <a:p>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buClr>
                <a:schemeClr val="tx1"/>
              </a:buClr>
            </a:pPr>
            <a:r>
              <a:rPr lang="en-US" sz="2400" b="1" kern="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Forests: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 U.S. has a variety of forest ecosystems, including the temperate rainforests of the Pacific Northwest, the hardwood forests of the Northeast, and the pine forests of the Southeast. These forests are important habitats for wildlife, provide important ecosystem services like carbon sequestration and water filtration, and are also used for recreation and timber harvesting.</a:t>
            </a:r>
          </a:p>
          <a:p>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A4C9F688-B9B3-4461-8D82-9C6821E77CE6}"/>
              </a:ext>
            </a:extLst>
          </p:cNvPr>
          <p:cNvPicPr>
            <a:picLocks noChangeAspect="1"/>
          </p:cNvPicPr>
          <p:nvPr/>
        </p:nvPicPr>
        <p:blipFill rotWithShape="1">
          <a:blip r:embed="rId2"/>
          <a:srcRect l="18732" r="14516" b="-2"/>
          <a:stretch/>
        </p:blipFill>
        <p:spPr>
          <a:xfrm>
            <a:off x="10103840" y="5510547"/>
            <a:ext cx="864066" cy="112889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pic>
        <p:nvPicPr>
          <p:cNvPr id="7" name="Graphic 6" descr="Hill scene with solid fill">
            <a:extLst>
              <a:ext uri="{FF2B5EF4-FFF2-40B4-BE49-F238E27FC236}">
                <a16:creationId xmlns:a16="http://schemas.microsoft.com/office/drawing/2014/main" id="{1E931563-C5CE-44E0-8F76-242260470C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35873" y="5661549"/>
            <a:ext cx="1178767" cy="1058031"/>
          </a:xfrm>
          <a:prstGeom prst="rect">
            <a:avLst/>
          </a:prstGeom>
        </p:spPr>
      </p:pic>
    </p:spTree>
    <p:extLst>
      <p:ext uri="{BB962C8B-B14F-4D97-AF65-F5344CB8AC3E}">
        <p14:creationId xmlns:p14="http://schemas.microsoft.com/office/powerpoint/2010/main" val="3879865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5DFBD-D47B-AAB6-FD6D-AD716E5047C4}"/>
              </a:ext>
            </a:extLst>
          </p:cNvPr>
          <p:cNvSpPr>
            <a:spLocks noGrp="1"/>
          </p:cNvSpPr>
          <p:nvPr>
            <p:ph idx="1"/>
          </p:nvPr>
        </p:nvSpPr>
        <p:spPr>
          <a:xfrm>
            <a:off x="4348295" y="976904"/>
            <a:ext cx="7522826" cy="5258894"/>
          </a:xfrm>
        </p:spPr>
        <p:txBody>
          <a:bodyPr>
            <a:normAutofit fontScale="25000" lnSpcReduction="20000"/>
          </a:bodyPr>
          <a:lstStyle/>
          <a:p>
            <a:pPr algn="just">
              <a:lnSpc>
                <a:spcPct val="120000"/>
              </a:lnSpc>
              <a:spcBef>
                <a:spcPts val="0"/>
              </a:spcBef>
              <a:buClr>
                <a:schemeClr val="tx1"/>
              </a:buClr>
            </a:pPr>
            <a:r>
              <a:rPr lang="en-US" sz="8800" b="1" kern="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Louisiana</a:t>
            </a:r>
            <a:r>
              <a:rPr lang="en-US" sz="8800" kern="100" dirty="0">
                <a:effectLst/>
                <a:latin typeface="Calibri" panose="020F0502020204030204" pitchFamily="34" charset="0"/>
                <a:ea typeface="Calibri" panose="020F0502020204030204" pitchFamily="34" charset="0"/>
                <a:cs typeface="Times New Roman" panose="02020603050405020304" pitchFamily="18" charset="0"/>
              </a:rPr>
              <a:t> is a state located in the southern region of the United States.  It is known for its rich cultural heritage, unique cuisine, and diverse natural landscapes.  The state is home to a wide variety of plant and animal species and diverse ecosystems.</a:t>
            </a:r>
          </a:p>
          <a:p>
            <a:pPr marL="0" marR="0" indent="0" algn="just">
              <a:lnSpc>
                <a:spcPct val="120000"/>
              </a:lnSpc>
              <a:spcBef>
                <a:spcPts val="0"/>
              </a:spcBef>
            </a:pPr>
            <a:endParaRPr lang="en-US" sz="8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en-US" sz="8800" b="1" kern="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Louisiana</a:t>
            </a:r>
            <a:r>
              <a:rPr lang="en-US" sz="8800" kern="100" dirty="0">
                <a:effectLst/>
                <a:latin typeface="Calibri" panose="020F0502020204030204" pitchFamily="34" charset="0"/>
                <a:ea typeface="Calibri" panose="020F0502020204030204" pitchFamily="34" charset="0"/>
                <a:cs typeface="Times New Roman" panose="02020603050405020304" pitchFamily="18" charset="0"/>
              </a:rPr>
              <a:t> is known for its extensive wetlands, which cover around 40% of the state’s land area.  These </a:t>
            </a:r>
            <a:r>
              <a:rPr lang="en-US" sz="8800" i="1" kern="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wetlands</a:t>
            </a:r>
            <a:r>
              <a:rPr lang="en-US" sz="8800" kern="100" dirty="0">
                <a:effectLst/>
                <a:latin typeface="Calibri" panose="020F0502020204030204" pitchFamily="34" charset="0"/>
                <a:ea typeface="Calibri" panose="020F0502020204030204" pitchFamily="34" charset="0"/>
                <a:cs typeface="Times New Roman" panose="02020603050405020304" pitchFamily="18" charset="0"/>
              </a:rPr>
              <a:t> provide vital habitat for a variety of plants and animals, including alligators, nutria, and numerous bird species.  </a:t>
            </a:r>
          </a:p>
          <a:p>
            <a:pPr algn="just">
              <a:lnSpc>
                <a:spcPct val="120000"/>
              </a:lnSpc>
              <a:spcBef>
                <a:spcPts val="0"/>
              </a:spcBef>
            </a:pPr>
            <a:endParaRPr lang="en-US" sz="8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en-US" sz="8800" kern="100" dirty="0">
                <a:effectLst/>
                <a:latin typeface="Calibri" panose="020F0502020204030204" pitchFamily="34" charset="0"/>
                <a:ea typeface="Calibri" panose="020F0502020204030204" pitchFamily="34" charset="0"/>
                <a:cs typeface="Times New Roman" panose="02020603050405020304" pitchFamily="18" charset="0"/>
              </a:rPr>
              <a:t>The state also has several </a:t>
            </a:r>
            <a:r>
              <a:rPr lang="en-US" sz="8800" b="1" kern="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major rivers</a:t>
            </a:r>
            <a:r>
              <a:rPr lang="en-US" sz="8800" kern="100" dirty="0">
                <a:effectLst/>
                <a:latin typeface="Calibri" panose="020F0502020204030204" pitchFamily="34" charset="0"/>
                <a:ea typeface="Calibri" panose="020F0502020204030204" pitchFamily="34" charset="0"/>
                <a:cs typeface="Times New Roman" panose="02020603050405020304" pitchFamily="18" charset="0"/>
              </a:rPr>
              <a:t>, including the Mississippi, Red, and Atchafalaya Rivers, which support a diverse array of aquatic species.</a:t>
            </a:r>
          </a:p>
          <a:p>
            <a:pPr marL="0" marR="0" indent="0" algn="just">
              <a:lnSpc>
                <a:spcPct val="120000"/>
              </a:lnSpc>
              <a:spcBef>
                <a:spcPts val="0"/>
              </a:spcBef>
            </a:pPr>
            <a:endParaRPr lang="en-US" sz="8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2A101EA3-64BC-6BE0-5107-0FCFBA44838E}"/>
              </a:ext>
            </a:extLst>
          </p:cNvPr>
          <p:cNvSpPr txBox="1"/>
          <p:nvPr/>
        </p:nvSpPr>
        <p:spPr>
          <a:xfrm>
            <a:off x="94375" y="95760"/>
            <a:ext cx="7522827" cy="658835"/>
          </a:xfrm>
          <a:prstGeom prst="rect">
            <a:avLst/>
          </a:prstGeom>
          <a:noFill/>
        </p:spPr>
        <p:txBody>
          <a:bodyPr wrap="square">
            <a:spAutoFit/>
          </a:bodyPr>
          <a:lstStyle/>
          <a:p>
            <a:pPr marL="0" marR="0" algn="just">
              <a:lnSpc>
                <a:spcPct val="107000"/>
              </a:lnSpc>
              <a:spcBef>
                <a:spcPts val="0"/>
              </a:spcBef>
              <a:spcAft>
                <a:spcPts val="800"/>
              </a:spcAft>
            </a:pPr>
            <a:r>
              <a:rPr lang="en-US" sz="3600" kern="100" dirty="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Calibri Light" panose="020F0302020204030204" pitchFamily="34" charset="0"/>
              </a:rPr>
              <a:t>Biodiversity in the State of Louisiana </a:t>
            </a:r>
          </a:p>
        </p:txBody>
      </p:sp>
      <p:pic>
        <p:nvPicPr>
          <p:cNvPr id="6" name="Picture 5" descr="Louisiana Pictures and Facts">
            <a:extLst>
              <a:ext uri="{FF2B5EF4-FFF2-40B4-BE49-F238E27FC236}">
                <a16:creationId xmlns:a16="http://schemas.microsoft.com/office/drawing/2014/main" id="{E0AB363C-BF47-88D4-42F2-59F04680F62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79" y="1326014"/>
            <a:ext cx="3915561" cy="2910425"/>
          </a:xfrm>
          <a:prstGeom prst="rect">
            <a:avLst/>
          </a:prstGeom>
          <a:noFill/>
          <a:ln>
            <a:noFill/>
          </a:ln>
        </p:spPr>
      </p:pic>
      <p:pic>
        <p:nvPicPr>
          <p:cNvPr id="7" name="Picture 6">
            <a:extLst>
              <a:ext uri="{FF2B5EF4-FFF2-40B4-BE49-F238E27FC236}">
                <a16:creationId xmlns:a16="http://schemas.microsoft.com/office/drawing/2014/main" id="{6833E89C-F484-4A59-89A6-02D5AB96E3B0}"/>
              </a:ext>
            </a:extLst>
          </p:cNvPr>
          <p:cNvPicPr>
            <a:picLocks noChangeAspect="1"/>
          </p:cNvPicPr>
          <p:nvPr/>
        </p:nvPicPr>
        <p:blipFill rotWithShape="1">
          <a:blip r:embed="rId3"/>
          <a:srcRect l="18732" r="14516" b="-2"/>
          <a:stretch/>
        </p:blipFill>
        <p:spPr>
          <a:xfrm>
            <a:off x="10167457" y="5600491"/>
            <a:ext cx="864066" cy="112889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pic>
        <p:nvPicPr>
          <p:cNvPr id="8" name="Graphic 7" descr="Hill scene with solid fill">
            <a:extLst>
              <a:ext uri="{FF2B5EF4-FFF2-40B4-BE49-F238E27FC236}">
                <a16:creationId xmlns:a16="http://schemas.microsoft.com/office/drawing/2014/main" id="{547D086B-12DF-4953-86A9-E2AF88BF2E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68231" y="5671351"/>
            <a:ext cx="1178767" cy="1058031"/>
          </a:xfrm>
          <a:prstGeom prst="rect">
            <a:avLst/>
          </a:prstGeom>
        </p:spPr>
      </p:pic>
    </p:spTree>
    <p:extLst>
      <p:ext uri="{BB962C8B-B14F-4D97-AF65-F5344CB8AC3E}">
        <p14:creationId xmlns:p14="http://schemas.microsoft.com/office/powerpoint/2010/main" val="401906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7EE069-E199-4FC9-9D6F-9925A4C1BACC}"/>
              </a:ext>
            </a:extLst>
          </p:cNvPr>
          <p:cNvSpPr>
            <a:spLocks noGrp="1"/>
          </p:cNvSpPr>
          <p:nvPr>
            <p:ph idx="1"/>
          </p:nvPr>
        </p:nvSpPr>
        <p:spPr>
          <a:xfrm>
            <a:off x="427139" y="763398"/>
            <a:ext cx="10515600" cy="5690402"/>
          </a:xfrm>
        </p:spPr>
        <p:txBody>
          <a:bodyPr>
            <a:normAutofit fontScale="77500" lnSpcReduction="20000"/>
          </a:bodyPr>
          <a:lstStyle/>
          <a:p>
            <a:pPr algn="just">
              <a:lnSpc>
                <a:spcPct val="120000"/>
              </a:lnSpc>
              <a:spcBef>
                <a:spcPts val="0"/>
              </a:spcBef>
            </a:pPr>
            <a:r>
              <a:rPr lang="en-US" kern="100" dirty="0">
                <a:latin typeface="Calibri" panose="020F0502020204030204" pitchFamily="34" charset="0"/>
                <a:ea typeface="Calibri" panose="020F0502020204030204" pitchFamily="34" charset="0"/>
                <a:cs typeface="Times New Roman" panose="02020603050405020304" pitchFamily="18" charset="0"/>
              </a:rPr>
              <a:t>In addition to wetlands and rivers, Louisiana has a variety of other ecosystems, including </a:t>
            </a:r>
            <a:r>
              <a:rPr lang="en-US" i="1" kern="10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forests, grasslands, and coastal areas</a:t>
            </a:r>
            <a:r>
              <a:rPr lang="en-US" kern="100" dirty="0">
                <a:latin typeface="Calibri" panose="020F0502020204030204" pitchFamily="34" charset="0"/>
                <a:ea typeface="Calibri" panose="020F0502020204030204" pitchFamily="34" charset="0"/>
                <a:cs typeface="Times New Roman" panose="02020603050405020304" pitchFamily="18" charset="0"/>
              </a:rPr>
              <a:t>.  The state’s forests are primarily composed of hardwoods such as oak, hickory, and maple, and support a variety of wildlife, including deer, squirrels, and birds.  The grasslands of Louisiana are found primarily in the northern part of the state and are home to a variety of grasses, wildflowers, and small mammals.</a:t>
            </a:r>
          </a:p>
          <a:p>
            <a:pPr marL="0" marR="0" indent="0" algn="just">
              <a:lnSpc>
                <a:spcPct val="120000"/>
              </a:lnSpc>
              <a:spcBef>
                <a:spcPts val="0"/>
              </a:spcBef>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en-US" kern="100" dirty="0">
                <a:latin typeface="Calibri" panose="020F0502020204030204" pitchFamily="34" charset="0"/>
                <a:ea typeface="Calibri" panose="020F0502020204030204" pitchFamily="34" charset="0"/>
                <a:cs typeface="Times New Roman" panose="02020603050405020304" pitchFamily="18" charset="0"/>
              </a:rPr>
              <a:t>The </a:t>
            </a:r>
            <a:r>
              <a:rPr lang="en-US" kern="10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coastal areas</a:t>
            </a:r>
            <a:r>
              <a:rPr lang="en-US" kern="100" dirty="0">
                <a:latin typeface="Calibri" panose="020F0502020204030204" pitchFamily="34" charset="0"/>
                <a:ea typeface="Calibri" panose="020F0502020204030204" pitchFamily="34" charset="0"/>
                <a:cs typeface="Times New Roman" panose="02020603050405020304" pitchFamily="18" charset="0"/>
              </a:rPr>
              <a:t> of Louisiana are also ecologically diverse, with sandy beaches, marshes, and swamps. These areas are home to a variety of plant and animal species, including sea turtles, dolphins, and a variety of fish and shellfish.</a:t>
            </a:r>
          </a:p>
          <a:p>
            <a:pPr marL="0" marR="0" indent="0" algn="just">
              <a:lnSpc>
                <a:spcPct val="120000"/>
              </a:lnSpc>
              <a:spcBef>
                <a:spcPts val="0"/>
              </a:spcBef>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en-US" kern="100" dirty="0">
                <a:latin typeface="Calibri" panose="020F0502020204030204" pitchFamily="34" charset="0"/>
                <a:ea typeface="Calibri" panose="020F0502020204030204" pitchFamily="34" charset="0"/>
                <a:cs typeface="Times New Roman" panose="02020603050405020304" pitchFamily="18" charset="0"/>
              </a:rPr>
              <a:t>Overall, Louisiana’s </a:t>
            </a:r>
            <a:r>
              <a:rPr lang="en-US" i="1" kern="10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environmental diversity </a:t>
            </a:r>
            <a:r>
              <a:rPr lang="en-US" kern="100" dirty="0">
                <a:latin typeface="Calibri" panose="020F0502020204030204" pitchFamily="34" charset="0"/>
                <a:ea typeface="Calibri" panose="020F0502020204030204" pitchFamily="34" charset="0"/>
                <a:cs typeface="Times New Roman" panose="02020603050405020304" pitchFamily="18" charset="0"/>
              </a:rPr>
              <a:t>is due to its unique geography and climate, as well as its history of human settlement and land use.  While the state faces many environmental challenges, including coastal erosion and pollution, efforts are underway to protect and preserve its diverse ecosystems for future generations.</a:t>
            </a:r>
          </a:p>
          <a:p>
            <a:endParaRPr lang="en-US" dirty="0"/>
          </a:p>
        </p:txBody>
      </p:sp>
      <p:pic>
        <p:nvPicPr>
          <p:cNvPr id="5" name="Picture 4">
            <a:extLst>
              <a:ext uri="{FF2B5EF4-FFF2-40B4-BE49-F238E27FC236}">
                <a16:creationId xmlns:a16="http://schemas.microsoft.com/office/drawing/2014/main" id="{9DEE167F-7ED4-4314-AC96-C3F9220C9CE4}"/>
              </a:ext>
            </a:extLst>
          </p:cNvPr>
          <p:cNvPicPr>
            <a:picLocks noChangeAspect="1"/>
          </p:cNvPicPr>
          <p:nvPr/>
        </p:nvPicPr>
        <p:blipFill rotWithShape="1">
          <a:blip r:embed="rId2"/>
          <a:srcRect l="18732" r="14516" b="-2"/>
          <a:stretch/>
        </p:blipFill>
        <p:spPr>
          <a:xfrm>
            <a:off x="10377475" y="5530156"/>
            <a:ext cx="864066" cy="112889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pic>
        <p:nvPicPr>
          <p:cNvPr id="6" name="Graphic 5" descr="Hill scene with solid fill">
            <a:extLst>
              <a:ext uri="{FF2B5EF4-FFF2-40B4-BE49-F238E27FC236}">
                <a16:creationId xmlns:a16="http://schemas.microsoft.com/office/drawing/2014/main" id="{A1557837-D7C1-43E5-B4E7-B06041C590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09508" y="5721685"/>
            <a:ext cx="1178767" cy="1058031"/>
          </a:xfrm>
          <a:prstGeom prst="rect">
            <a:avLst/>
          </a:prstGeom>
        </p:spPr>
      </p:pic>
    </p:spTree>
    <p:extLst>
      <p:ext uri="{BB962C8B-B14F-4D97-AF65-F5344CB8AC3E}">
        <p14:creationId xmlns:p14="http://schemas.microsoft.com/office/powerpoint/2010/main" val="2305972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0D11A-06A1-404D-BAEF-A71E621F0880}"/>
              </a:ext>
            </a:extLst>
          </p:cNvPr>
          <p:cNvSpPr>
            <a:spLocks noGrp="1"/>
          </p:cNvSpPr>
          <p:nvPr>
            <p:ph type="title"/>
          </p:nvPr>
        </p:nvSpPr>
        <p:spPr>
          <a:xfrm>
            <a:off x="250971" y="197346"/>
            <a:ext cx="8901418" cy="826112"/>
          </a:xfrm>
        </p:spPr>
        <p:txBody>
          <a:bodyPr>
            <a:normAutofit fontScale="90000"/>
          </a:bodyPr>
          <a:lstStyle/>
          <a:p>
            <a:r>
              <a:rPr lang="en-US" sz="3600" dirty="0">
                <a:effectLst>
                  <a:outerShdw blurRad="38100" dist="38100" dir="2700000" algn="tl">
                    <a:srgbClr val="000000">
                      <a:alpha val="43137"/>
                    </a:srgbClr>
                  </a:outerShdw>
                </a:effectLst>
              </a:rPr>
              <a:t>Biodiversity: Aligning Economics with Nature</a:t>
            </a:r>
            <a:br>
              <a:rPr lang="en-US" sz="3600" dirty="0">
                <a:effectLst>
                  <a:outerShdw blurRad="38100" dist="38100" dir="2700000" algn="tl">
                    <a:srgbClr val="000000">
                      <a:alpha val="43137"/>
                    </a:srgbClr>
                  </a:outerShdw>
                </a:effectLst>
              </a:rPr>
            </a:br>
            <a:endParaRPr lang="en-US" sz="36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D7EE163-B7CE-4210-87EE-F94445B2097C}"/>
              </a:ext>
            </a:extLst>
          </p:cNvPr>
          <p:cNvSpPr>
            <a:spLocks noGrp="1"/>
          </p:cNvSpPr>
          <p:nvPr>
            <p:ph idx="1"/>
          </p:nvPr>
        </p:nvSpPr>
        <p:spPr>
          <a:xfrm>
            <a:off x="250971" y="782969"/>
            <a:ext cx="7836016" cy="5737866"/>
          </a:xfrm>
        </p:spPr>
        <p:txBody>
          <a:bodyPr>
            <a:normAutofit fontScale="25000" lnSpcReduction="20000"/>
          </a:bodyPr>
          <a:lstStyle/>
          <a:p>
            <a:pPr>
              <a:buClr>
                <a:schemeClr val="tx1"/>
              </a:buClr>
            </a:pPr>
            <a:r>
              <a:rPr lang="en-US" sz="8800" dirty="0">
                <a:solidFill>
                  <a:schemeClr val="accent4">
                    <a:lumMod val="75000"/>
                  </a:schemeClr>
                </a:solidFill>
                <a:effectLst>
                  <a:outerShdw blurRad="38100" dist="38100" dir="2700000" algn="tl">
                    <a:srgbClr val="000000">
                      <a:alpha val="43137"/>
                    </a:srgbClr>
                  </a:outerShdw>
                </a:effectLst>
              </a:rPr>
              <a:t>Valuing Biodiversity:  </a:t>
            </a:r>
            <a:r>
              <a:rPr lang="en-US" sz="8800" dirty="0"/>
              <a:t>Assigning economic value to biodiversity helps in recognizing its importance in economic decision-making. Methods like cost-benefit analysis and ecosystem services valuation can quantify the economic benefits derived from biodiversity. </a:t>
            </a:r>
          </a:p>
          <a:p>
            <a:endParaRPr lang="en-US" sz="8800" dirty="0"/>
          </a:p>
          <a:p>
            <a:pPr>
              <a:buClr>
                <a:schemeClr val="tx1"/>
              </a:buClr>
            </a:pPr>
            <a:r>
              <a:rPr lang="en-US" sz="8800" dirty="0">
                <a:solidFill>
                  <a:schemeClr val="accent4">
                    <a:lumMod val="75000"/>
                  </a:schemeClr>
                </a:solidFill>
                <a:effectLst>
                  <a:outerShdw blurRad="38100" dist="38100" dir="2700000" algn="tl">
                    <a:srgbClr val="000000">
                      <a:alpha val="43137"/>
                    </a:srgbClr>
                  </a:outerShdw>
                </a:effectLst>
              </a:rPr>
              <a:t>Incentivizing Conservation:  </a:t>
            </a:r>
            <a:r>
              <a:rPr lang="en-US" sz="8800" dirty="0"/>
              <a:t>Developing economic incentives, such as payments for ecosystem services (PES), eco-tourism, and biodiversity offsetting, can encourage stakeholders to engage in conservation efforts and sustainable land use.  </a:t>
            </a:r>
          </a:p>
          <a:p>
            <a:endParaRPr lang="en-US" sz="8800" dirty="0"/>
          </a:p>
          <a:p>
            <a:pPr>
              <a:buClr>
                <a:schemeClr val="tx1"/>
              </a:buClr>
            </a:pPr>
            <a:r>
              <a:rPr lang="en-US" sz="8800" dirty="0">
                <a:solidFill>
                  <a:schemeClr val="accent4">
                    <a:lumMod val="75000"/>
                  </a:schemeClr>
                </a:solidFill>
                <a:effectLst>
                  <a:outerShdw blurRad="38100" dist="38100" dir="2700000" algn="tl">
                    <a:srgbClr val="000000">
                      <a:alpha val="43137"/>
                    </a:srgbClr>
                  </a:outerShdw>
                </a:effectLst>
              </a:rPr>
              <a:t>Regulatory Frameworks: </a:t>
            </a:r>
            <a:r>
              <a:rPr lang="en-US" sz="8800" dirty="0"/>
              <a:t> Implementing laws and regulations that promote sustainable resource use, limit overexploitation, and penalize harmful activities can play a crucial role in aligning economic activities with biodiversity conservation.</a:t>
            </a:r>
          </a:p>
          <a:p>
            <a:endParaRPr lang="en-US" sz="8800" dirty="0"/>
          </a:p>
          <a:p>
            <a:pPr>
              <a:buClr>
                <a:schemeClr val="tx1"/>
              </a:buClr>
            </a:pPr>
            <a:r>
              <a:rPr lang="en-US" sz="8800" dirty="0">
                <a:solidFill>
                  <a:schemeClr val="accent4">
                    <a:lumMod val="75000"/>
                  </a:schemeClr>
                </a:solidFill>
                <a:effectLst>
                  <a:outerShdw blurRad="38100" dist="38100" dir="2700000" algn="tl">
                    <a:srgbClr val="000000">
                      <a:alpha val="43137"/>
                    </a:srgbClr>
                  </a:outerShdw>
                </a:effectLst>
              </a:rPr>
              <a:t>Green Finance and Investments:  </a:t>
            </a:r>
            <a:r>
              <a:rPr lang="en-US" sz="8800" dirty="0"/>
              <a:t>Encouraging investments in environmentally sustainable projects and businesses, often referred to as green finance, can help fund biodiversity conservation efforts and promote a shift towards a more sustainable economy.</a:t>
            </a:r>
          </a:p>
          <a:p>
            <a:endParaRPr lang="en-US" dirty="0"/>
          </a:p>
        </p:txBody>
      </p:sp>
      <p:pic>
        <p:nvPicPr>
          <p:cNvPr id="4" name="Picture 3" descr="Aligning Accounting Approaches for Nature - Capitals Coalition">
            <a:extLst>
              <a:ext uri="{FF2B5EF4-FFF2-40B4-BE49-F238E27FC236}">
                <a16:creationId xmlns:a16="http://schemas.microsoft.com/office/drawing/2014/main" id="{89065770-29D7-4117-99D6-019555D12F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4826" y="1185640"/>
            <a:ext cx="3313651" cy="3034021"/>
          </a:xfrm>
          <a:prstGeom prst="rect">
            <a:avLst/>
          </a:prstGeom>
          <a:noFill/>
          <a:ln>
            <a:noFill/>
          </a:ln>
        </p:spPr>
      </p:pic>
      <p:pic>
        <p:nvPicPr>
          <p:cNvPr id="5" name="Picture 4">
            <a:extLst>
              <a:ext uri="{FF2B5EF4-FFF2-40B4-BE49-F238E27FC236}">
                <a16:creationId xmlns:a16="http://schemas.microsoft.com/office/drawing/2014/main" id="{BBEF1611-4513-4860-9AAF-D4B5C0AB5C9B}"/>
              </a:ext>
            </a:extLst>
          </p:cNvPr>
          <p:cNvPicPr>
            <a:picLocks noChangeAspect="1"/>
          </p:cNvPicPr>
          <p:nvPr/>
        </p:nvPicPr>
        <p:blipFill rotWithShape="1">
          <a:blip r:embed="rId3"/>
          <a:srcRect l="18732" r="14516" b="-2"/>
          <a:stretch/>
        </p:blipFill>
        <p:spPr>
          <a:xfrm>
            <a:off x="10129999" y="5426902"/>
            <a:ext cx="864066" cy="112889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pic>
        <p:nvPicPr>
          <p:cNvPr id="6" name="Graphic 5" descr="Hill scene with solid fill">
            <a:extLst>
              <a:ext uri="{FF2B5EF4-FFF2-40B4-BE49-F238E27FC236}">
                <a16:creationId xmlns:a16="http://schemas.microsoft.com/office/drawing/2014/main" id="{77D65F6A-1187-446D-94ED-28AEE0192D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68903" y="5579072"/>
            <a:ext cx="1178767" cy="1058031"/>
          </a:xfrm>
          <a:prstGeom prst="rect">
            <a:avLst/>
          </a:prstGeom>
        </p:spPr>
      </p:pic>
    </p:spTree>
    <p:extLst>
      <p:ext uri="{BB962C8B-B14F-4D97-AF65-F5344CB8AC3E}">
        <p14:creationId xmlns:p14="http://schemas.microsoft.com/office/powerpoint/2010/main" val="1330899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3391</TotalTime>
  <Words>2978</Words>
  <Application>Microsoft Office PowerPoint</Application>
  <PresentationFormat>Widescreen</PresentationFormat>
  <Paragraphs>162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Biodiversity in the United States</vt:lpstr>
      <vt:lpstr>PowerPoint Presentation</vt:lpstr>
      <vt:lpstr>PowerPoint Presentation</vt:lpstr>
      <vt:lpstr>PowerPoint Presentation</vt:lpstr>
      <vt:lpstr>Biodiversity: Aligning Economics with Nature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Waneene Dorsey</dc:creator>
  <cp:lastModifiedBy>Adronisha Frazier</cp:lastModifiedBy>
  <cp:revision>90</cp:revision>
  <dcterms:created xsi:type="dcterms:W3CDTF">2023-08-15T21:48:40Z</dcterms:created>
  <dcterms:modified xsi:type="dcterms:W3CDTF">2023-10-18T13:05:38Z</dcterms:modified>
</cp:coreProperties>
</file>