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42"/>
  </p:handoutMasterIdLst>
  <p:sldIdLst>
    <p:sldId id="256" r:id="rId2"/>
    <p:sldId id="309" r:id="rId3"/>
    <p:sldId id="307" r:id="rId4"/>
    <p:sldId id="273" r:id="rId5"/>
    <p:sldId id="277" r:id="rId6"/>
    <p:sldId id="312" r:id="rId7"/>
    <p:sldId id="313" r:id="rId8"/>
    <p:sldId id="314" r:id="rId9"/>
    <p:sldId id="278" r:id="rId10"/>
    <p:sldId id="315" r:id="rId11"/>
    <p:sldId id="332" r:id="rId12"/>
    <p:sldId id="316" r:id="rId13"/>
    <p:sldId id="329" r:id="rId14"/>
    <p:sldId id="325" r:id="rId15"/>
    <p:sldId id="317" r:id="rId16"/>
    <p:sldId id="318" r:id="rId17"/>
    <p:sldId id="326" r:id="rId18"/>
    <p:sldId id="283" r:id="rId19"/>
    <p:sldId id="282" r:id="rId20"/>
    <p:sldId id="322" r:id="rId21"/>
    <p:sldId id="319" r:id="rId22"/>
    <p:sldId id="321" r:id="rId23"/>
    <p:sldId id="320" r:id="rId24"/>
    <p:sldId id="323" r:id="rId25"/>
    <p:sldId id="289" r:id="rId26"/>
    <p:sldId id="327" r:id="rId27"/>
    <p:sldId id="301" r:id="rId28"/>
    <p:sldId id="304" r:id="rId29"/>
    <p:sldId id="284" r:id="rId30"/>
    <p:sldId id="333" r:id="rId31"/>
    <p:sldId id="291" r:id="rId32"/>
    <p:sldId id="293" r:id="rId33"/>
    <p:sldId id="294" r:id="rId34"/>
    <p:sldId id="281" r:id="rId35"/>
    <p:sldId id="296" r:id="rId36"/>
    <p:sldId id="298" r:id="rId37"/>
    <p:sldId id="330" r:id="rId38"/>
    <p:sldId id="302" r:id="rId39"/>
    <p:sldId id="303" r:id="rId40"/>
    <p:sldId id="300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255"/>
    <a:srgbClr val="E5D419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67" autoAdjust="0"/>
  </p:normalViewPr>
  <p:slideViewPr>
    <p:cSldViewPr snapToGrid="0" snapToObjects="1">
      <p:cViewPr varScale="1">
        <p:scale>
          <a:sx n="96" d="100"/>
          <a:sy n="96" d="100"/>
        </p:scale>
        <p:origin x="4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6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August 8,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August 8,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August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/>
              <a:t>College Physics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August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search.openverse.engineering/image/8bf21d38-3373-4afc-b647-fea4f9664cd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-60" normalizeH="0" baseline="0" noProof="0" dirty="0">
                <a:ln>
                  <a:noFill/>
                </a:ln>
                <a:solidFill>
                  <a:srgbClr val="6CB25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Biology 2e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6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60" normalizeH="0" baseline="0" noProof="0" dirty="0">
                <a:ln>
                  <a:noFill/>
                </a:ln>
                <a:solidFill>
                  <a:srgbClr val="212F6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Chapter 12 MENDEL’S EXPERIMENTS AND HEREDITY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PowerPoint Image Slideshow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0" t="27325" r="-702" b="8101"/>
          <a:stretch/>
        </p:blipFill>
        <p:spPr>
          <a:xfrm>
            <a:off x="3064042" y="2502569"/>
            <a:ext cx="3015916" cy="3609474"/>
          </a:xfrm>
          <a:prstGeom prst="rect">
            <a:avLst/>
          </a:prstGeom>
        </p:spPr>
      </p:pic>
      <p:pic>
        <p:nvPicPr>
          <p:cNvPr id="7" name="Picture 6" descr="OSX-Horiz-TM-RGB-2015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78757"/>
            <a:ext cx="2034556" cy="466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This work is licensed under a </a:t>
            </a:r>
            <a:r>
              <a:rPr lang="en-US" sz="1050" dirty="0">
                <a:hlinkClick r:id="rId4"/>
              </a:rPr>
              <a:t>Creative Commons Attribution-NonCommercial-ShareAlike 4.0 International License</a:t>
            </a:r>
            <a:r>
              <a:rPr lang="en-US" sz="1050" dirty="0"/>
              <a:t>.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5089207"/>
            <a:ext cx="1257300" cy="4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441720"/>
          </a:xfrm>
        </p:spPr>
        <p:txBody>
          <a:bodyPr>
            <a:noAutofit/>
          </a:bodyPr>
          <a:lstStyle/>
          <a:p>
            <a:r>
              <a:rPr lang="en-US" dirty="0"/>
              <a:t>Conclusions from monohybrid crosses: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287204"/>
            <a:ext cx="8062912" cy="5327317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Blending inheritance was not a viable explanation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Inheritance appeared to be </a:t>
            </a:r>
            <a:r>
              <a:rPr lang="en-US" b="1" dirty="0">
                <a:solidFill>
                  <a:schemeClr val="tx1"/>
                </a:solidFill>
              </a:rPr>
              <a:t>particulate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Some versions of a trait masked other versions of a trait  - </a:t>
            </a:r>
            <a:r>
              <a:rPr lang="en-US" b="1" dirty="0">
                <a:solidFill>
                  <a:schemeClr val="tx1"/>
                </a:solidFill>
              </a:rPr>
              <a:t>Dominant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Other versions of a trait were masked – </a:t>
            </a:r>
            <a:r>
              <a:rPr lang="en-US" b="1" dirty="0">
                <a:solidFill>
                  <a:schemeClr val="tx1"/>
                </a:solidFill>
              </a:rPr>
              <a:t>Recessive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The recessive trait appeared to have passed through the f1 monohybrids unchanged to the f2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 f2 ratios of 3:1 dominant to recessive versions of the trait suggested that the f1 monohybrids must have carried one hereditary particle for purple and one hereditary particle for white versions of the trait 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Ratios further suggested that the hereditary particles segregated into gametes and then came back together at fertilization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441720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 from monohybrid crosses: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23920"/>
            <a:ext cx="8062912" cy="3007210"/>
          </a:xfrm>
        </p:spPr>
        <p:txBody>
          <a:bodyPr>
            <a:normAutofit/>
          </a:bodyPr>
          <a:lstStyle/>
          <a:p>
            <a:r>
              <a:rPr lang="en-US" dirty="0"/>
              <a:t>Question: </a:t>
            </a:r>
          </a:p>
          <a:p>
            <a:endParaRPr lang="en-US" dirty="0"/>
          </a:p>
          <a:p>
            <a:r>
              <a:rPr lang="en-US" dirty="0"/>
              <a:t>Mendel had no notion of the physical basis of these “particles.”</a:t>
            </a:r>
          </a:p>
          <a:p>
            <a:r>
              <a:rPr lang="en-US" dirty="0"/>
              <a:t>What would the “particles” turn out to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4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5" y="241326"/>
            <a:ext cx="8824511" cy="485787"/>
          </a:xfrm>
        </p:spPr>
        <p:txBody>
          <a:bodyPr>
            <a:normAutofit/>
          </a:bodyPr>
          <a:lstStyle/>
          <a:p>
            <a:r>
              <a:rPr lang="en-US" dirty="0"/>
              <a:t>Some useful, modern terms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4235" y="727113"/>
            <a:ext cx="8824511" cy="5960125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Trait </a:t>
            </a:r>
            <a:r>
              <a:rPr lang="en-US" dirty="0"/>
              <a:t>: characteristic like flower color, eye color etc.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Phenotype:</a:t>
            </a:r>
            <a:r>
              <a:rPr lang="en-US" dirty="0"/>
              <a:t> the characteristic version of a trait we actually see. Example: purple flower or blue eyes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Alleles:</a:t>
            </a:r>
            <a:r>
              <a:rPr lang="en-US" dirty="0"/>
              <a:t> specific versions of a “hereditary particle” (today= versions of a gene)</a:t>
            </a:r>
          </a:p>
          <a:p>
            <a:pPr marL="617220" lvl="1" indent="-342900">
              <a:buClr>
                <a:schemeClr val="tx1"/>
              </a:buClr>
              <a:buFont typeface="Arial" charset="0"/>
              <a:buChar char="•"/>
            </a:pPr>
            <a:r>
              <a:rPr lang="en-US" b="1" dirty="0"/>
              <a:t>Dominant</a:t>
            </a:r>
            <a:r>
              <a:rPr lang="en-US" dirty="0"/>
              <a:t>: alleles that mask others – often designated with capital letters. Example: P for purple flower</a:t>
            </a:r>
          </a:p>
          <a:p>
            <a:pPr marL="617220" lvl="1" indent="-342900">
              <a:buClr>
                <a:schemeClr val="tx1"/>
              </a:buClr>
              <a:buFont typeface="Arial" charset="0"/>
              <a:buChar char="•"/>
            </a:pPr>
            <a:r>
              <a:rPr lang="en-US" b="1" dirty="0"/>
              <a:t>Recessive</a:t>
            </a:r>
            <a:r>
              <a:rPr lang="en-US" dirty="0"/>
              <a:t>: alleles that are masked by others – often designated with lower case letters Example p for white flower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Genotype:</a:t>
            </a:r>
            <a:r>
              <a:rPr lang="en-US" dirty="0"/>
              <a:t> the specific combination of “hereditary particles” carried by an individual that cause a phenotype</a:t>
            </a:r>
          </a:p>
          <a:p>
            <a:pPr marL="617220" lvl="1" indent="-342900">
              <a:buClr>
                <a:schemeClr val="tx1"/>
              </a:buClr>
              <a:buFont typeface="Arial" charset="0"/>
              <a:buChar char="•"/>
            </a:pPr>
            <a:r>
              <a:rPr lang="en-US" b="1" dirty="0"/>
              <a:t>Homozygote:</a:t>
            </a:r>
            <a:r>
              <a:rPr lang="en-US" dirty="0"/>
              <a:t> when both alleles for the same trait are the same. Example: PP or pp (Note – homozygotes are always true breeding)</a:t>
            </a:r>
          </a:p>
          <a:p>
            <a:pPr marL="617220" lvl="1" indent="-342900">
              <a:buClr>
                <a:schemeClr val="tx1"/>
              </a:buClr>
              <a:buFont typeface="Arial" charset="0"/>
              <a:buChar char="•"/>
            </a:pPr>
            <a:r>
              <a:rPr lang="en-US" b="1" dirty="0"/>
              <a:t>Heterozygote:</a:t>
            </a:r>
            <a:r>
              <a:rPr lang="en-US" dirty="0"/>
              <a:t> when alleles for the same trait differ. Example Pp (Note – heterozygotes are always non-true breeding). 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Zygote:</a:t>
            </a:r>
            <a:r>
              <a:rPr lang="en-US" dirty="0"/>
              <a:t> first diploid cell produced by fertilization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useful, modern terms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6270" y="1046602"/>
            <a:ext cx="8769426" cy="5486400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Gene</a:t>
            </a:r>
            <a:r>
              <a:rPr lang="en-US" sz="2400" dirty="0"/>
              <a:t>: place in the DNA strand that encodes information causing a trait. (Mendel’s “hereditary particles”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Locus</a:t>
            </a:r>
            <a:r>
              <a:rPr lang="en-US" sz="2400" dirty="0"/>
              <a:t>: place of interest on a chromosome, usually a gene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Alleles</a:t>
            </a:r>
            <a:r>
              <a:rPr lang="en-US" sz="2400" dirty="0"/>
              <a:t>(again): versions of a gene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Reciprocal cross</a:t>
            </a:r>
            <a:r>
              <a:rPr lang="en-US" sz="2400" dirty="0"/>
              <a:t>: A forma mating cross where a previous cross is repeated, but the parents exhibiting versions of a phenotypic trait are reversed by sex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err="1"/>
              <a:t>Wildtype</a:t>
            </a:r>
            <a:r>
              <a:rPr lang="en-US" sz="2400" b="1" dirty="0"/>
              <a:t> allele</a:t>
            </a:r>
            <a:r>
              <a:rPr lang="en-US" sz="2400" dirty="0"/>
              <a:t>: the most common allele in a population (so called “normal allele”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Mutant allele</a:t>
            </a:r>
            <a:r>
              <a:rPr lang="en-US" sz="2400" dirty="0"/>
              <a:t>: A rare allele in a population. Reasoned to be the most recently formed allele by mutation (so called “non-normal allele”)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850"/>
            <a:ext cx="8062912" cy="565525"/>
          </a:xfrm>
        </p:spPr>
        <p:txBody>
          <a:bodyPr>
            <a:normAutofit/>
          </a:bodyPr>
          <a:lstStyle/>
          <a:p>
            <a:r>
              <a:rPr lang="en-US" cap="none" dirty="0"/>
              <a:t>Defining monohybrid crosses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9547" y="2002449"/>
            <a:ext cx="34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3359" y="1817783"/>
            <a:ext cx="29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0487" y="907883"/>
            <a:ext cx="24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 breeding purple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5296" y="907883"/>
            <a:ext cx="272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 breeding white</a:t>
            </a:r>
          </a:p>
        </p:txBody>
      </p:sp>
      <p:sp>
        <p:nvSpPr>
          <p:cNvPr id="14" name="Down Arrow 13" descr="down arrow"/>
          <p:cNvSpPr/>
          <p:nvPr/>
        </p:nvSpPr>
        <p:spPr>
          <a:xfrm>
            <a:off x="4076965" y="2503767"/>
            <a:ext cx="484632" cy="783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12260" y="352539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05785" y="380239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f1</a:t>
            </a:r>
          </a:p>
        </p:txBody>
      </p:sp>
      <p:pic>
        <p:nvPicPr>
          <p:cNvPr id="19" name="Picture 2" descr="A close up of purpl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425" y="5298165"/>
            <a:ext cx="893459" cy="1336403"/>
          </a:xfrm>
          <a:prstGeom prst="rect">
            <a:avLst/>
          </a:prstGeom>
          <a:noFill/>
        </p:spPr>
      </p:pic>
      <p:pic>
        <p:nvPicPr>
          <p:cNvPr id="20" name="Picture 2" descr="A close up of purpl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900" y="5298168"/>
            <a:ext cx="893459" cy="1336403"/>
          </a:xfrm>
          <a:prstGeom prst="rect">
            <a:avLst/>
          </a:prstGeom>
          <a:noFill/>
        </p:spPr>
      </p:pic>
      <p:pic>
        <p:nvPicPr>
          <p:cNvPr id="21" name="Picture 2" descr="A close up of purpl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0814" y="5298168"/>
            <a:ext cx="893459" cy="1336403"/>
          </a:xfrm>
          <a:prstGeom prst="rect">
            <a:avLst/>
          </a:prstGeom>
          <a:noFill/>
        </p:spPr>
      </p:pic>
      <p:pic>
        <p:nvPicPr>
          <p:cNvPr id="23" name="Picture 2" descr="A close up of white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755" y="5298168"/>
            <a:ext cx="893459" cy="1336402"/>
          </a:xfrm>
          <a:prstGeom prst="rect">
            <a:avLst/>
          </a:prstGeom>
          <a:noFill/>
        </p:spPr>
      </p:pic>
      <p:sp>
        <p:nvSpPr>
          <p:cNvPr id="24" name="Down Arrow 23" descr="down arrow"/>
          <p:cNvSpPr/>
          <p:nvPr/>
        </p:nvSpPr>
        <p:spPr>
          <a:xfrm>
            <a:off x="4076965" y="4324387"/>
            <a:ext cx="484632" cy="783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50637" y="568470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66053" y="3433065"/>
            <a:ext cx="2577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F1sib hybrids  heterozygotes Each is Pp – these were obviously non-true breeding!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42214" y="5500038"/>
            <a:ext cx="2701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F2 sibs both white and purple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3749" y="3525398"/>
            <a:ext cx="152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purple  </a:t>
            </a:r>
            <a:r>
              <a:rPr lang="en-US" dirty="0">
                <a:solidFill>
                  <a:srgbClr val="FF0000"/>
                </a:solidFill>
              </a:rPr>
              <a:t>No blending!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85485" y="1817783"/>
            <a:ext cx="1467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PP purple homozygote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13523" y="1817783"/>
            <a:ext cx="152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pp white homozygote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39547" y="3433065"/>
            <a:ext cx="1737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Pp heterozygote  purple phenotype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61597" y="3433065"/>
            <a:ext cx="1850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Pp </a:t>
            </a:r>
          </a:p>
          <a:p>
            <a:pPr algn="ctr"/>
            <a:r>
              <a:rPr lang="en-US" dirty="0"/>
              <a:t>heterozygote  purple phenotype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86425" y="4928836"/>
            <a:ext cx="8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83506" y="4896570"/>
            <a:ext cx="8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66793" y="4896570"/>
            <a:ext cx="8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48755" y="4864304"/>
            <a:ext cx="8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41326"/>
            <a:ext cx="8558729" cy="428146"/>
          </a:xfrm>
        </p:spPr>
        <p:txBody>
          <a:bodyPr>
            <a:noAutofit/>
          </a:bodyPr>
          <a:lstStyle/>
          <a:p>
            <a:r>
              <a:rPr lang="en-US" sz="2800" b="1" cap="none" dirty="0"/>
              <a:t>Mendel’s First Law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6862" y="900860"/>
            <a:ext cx="8774936" cy="3748258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Heredity is particulate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Each true breeding parent carries 2 hereditary particles for each trait. 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Particles come apart during gamete formation such that each parent passes only one particle or the other of a pair into each of their gametes.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Hereditary particles are then recombined randomly during fertilization to produce offspring</a:t>
            </a:r>
            <a:endParaRPr lang="en-US" dirty="0">
              <a:solidFill>
                <a:schemeClr val="tx1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62" y="5089990"/>
            <a:ext cx="877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 test this hypothesis, he reasoned that each f1 monohybrid should have one of each of both types of hereditary particle and he devised a formal test cross to prove it. It also became a useful means of detecting unknown heterozygotes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 Formal Test Cross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6147412"/>
            <a:ext cx="8062912" cy="506775"/>
          </a:xfrm>
        </p:spPr>
        <p:txBody>
          <a:bodyPr/>
          <a:lstStyle/>
          <a:p>
            <a:r>
              <a:rPr lang="en-US" dirty="0"/>
              <a:t>Predict a 1:1 ratio of dominant to recessive offspring in the f2 – why? </a:t>
            </a:r>
          </a:p>
        </p:txBody>
      </p:sp>
      <p:pic>
        <p:nvPicPr>
          <p:cNvPr id="5" name="Picture 2" descr="A close up of purpl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477" y="1054256"/>
            <a:ext cx="893459" cy="1336402"/>
          </a:xfrm>
          <a:prstGeom prst="rect">
            <a:avLst/>
          </a:prstGeom>
          <a:noFill/>
        </p:spPr>
      </p:pic>
      <p:pic>
        <p:nvPicPr>
          <p:cNvPr id="6" name="Picture 2" descr="A close up of purple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7466" y="1054256"/>
            <a:ext cx="893459" cy="13364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6685" y="1465243"/>
            <a:ext cx="87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7352" y="1465243"/>
            <a:ext cx="46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0" name="Down Arrow 9" descr="down arrow"/>
          <p:cNvSpPr/>
          <p:nvPr/>
        </p:nvSpPr>
        <p:spPr>
          <a:xfrm>
            <a:off x="3722915" y="1999116"/>
            <a:ext cx="484632" cy="783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05041" y="1266940"/>
            <a:ext cx="2368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Begin with true breeding parents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6685" y="324433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f1</a:t>
            </a:r>
          </a:p>
        </p:txBody>
      </p:sp>
      <p:pic>
        <p:nvPicPr>
          <p:cNvPr id="14" name="Picture 2" descr="A close up of purple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925" y="2945464"/>
            <a:ext cx="893459" cy="1336403"/>
          </a:xfrm>
          <a:prstGeom prst="rect">
            <a:avLst/>
          </a:prstGeom>
          <a:noFill/>
        </p:spPr>
      </p:pic>
      <p:pic>
        <p:nvPicPr>
          <p:cNvPr id="15" name="Picture 2" descr="A close up of whit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1383" y="4673410"/>
            <a:ext cx="893459" cy="133640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741277" y="342900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7" name="Down Arrow 16" descr="down arrow"/>
          <p:cNvSpPr/>
          <p:nvPr/>
        </p:nvSpPr>
        <p:spPr>
          <a:xfrm>
            <a:off x="4616374" y="3798332"/>
            <a:ext cx="484632" cy="783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99104" y="2945464"/>
            <a:ext cx="2247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the f1 monohybrid  with a recessive homozygote</a:t>
            </a:r>
          </a:p>
        </p:txBody>
      </p:sp>
      <p:pic>
        <p:nvPicPr>
          <p:cNvPr id="19" name="Picture 2" descr="A close up of whit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7924" y="4673410"/>
            <a:ext cx="893459" cy="1336402"/>
          </a:xfrm>
          <a:prstGeom prst="rect">
            <a:avLst/>
          </a:prstGeom>
          <a:noFill/>
        </p:spPr>
      </p:pic>
      <p:pic>
        <p:nvPicPr>
          <p:cNvPr id="20" name="Picture 2" descr="A close up of whit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65" y="4673410"/>
            <a:ext cx="893459" cy="1336402"/>
          </a:xfrm>
          <a:prstGeom prst="rect">
            <a:avLst/>
          </a:prstGeom>
          <a:noFill/>
        </p:spPr>
      </p:pic>
      <p:pic>
        <p:nvPicPr>
          <p:cNvPr id="21" name="Picture 2" descr="A close up of whit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1006" y="4673410"/>
            <a:ext cx="893459" cy="1336402"/>
          </a:xfrm>
          <a:prstGeom prst="rect">
            <a:avLst/>
          </a:prstGeom>
          <a:noFill/>
        </p:spPr>
      </p:pic>
      <p:pic>
        <p:nvPicPr>
          <p:cNvPr id="22" name="Picture 2" descr="A close up of whit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936" y="2945464"/>
            <a:ext cx="893459" cy="1336402"/>
          </a:xfrm>
          <a:prstGeom prst="rect">
            <a:avLst/>
          </a:prstGeom>
          <a:noFill/>
        </p:spPr>
      </p:pic>
      <p:pic>
        <p:nvPicPr>
          <p:cNvPr id="23" name="Picture 2" descr="A close up of purple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0" y="4673409"/>
            <a:ext cx="893459" cy="1336403"/>
          </a:xfrm>
          <a:prstGeom prst="rect">
            <a:avLst/>
          </a:prstGeom>
          <a:noFill/>
        </p:spPr>
      </p:pic>
      <p:pic>
        <p:nvPicPr>
          <p:cNvPr id="24" name="Picture 2" descr="A close up of purple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7547" y="4673409"/>
            <a:ext cx="893459" cy="1336403"/>
          </a:xfrm>
          <a:prstGeom prst="rect">
            <a:avLst/>
          </a:prstGeom>
          <a:noFill/>
        </p:spPr>
      </p:pic>
      <p:pic>
        <p:nvPicPr>
          <p:cNvPr id="25" name="Picture 2" descr="A close up of purple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088" y="4673410"/>
            <a:ext cx="893459" cy="1336403"/>
          </a:xfrm>
          <a:prstGeom prst="rect">
            <a:avLst/>
          </a:prstGeom>
          <a:noFill/>
        </p:spPr>
      </p:pic>
      <p:pic>
        <p:nvPicPr>
          <p:cNvPr id="26" name="Picture 2" descr="A close up of purple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629" y="4673409"/>
            <a:ext cx="893459" cy="1336403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694040" y="5122843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cap="none" dirty="0" err="1"/>
              <a:t>Punnett</a:t>
            </a:r>
            <a:r>
              <a:rPr lang="en-US" sz="2800" b="1" cap="none" dirty="0"/>
              <a:t> Squares</a:t>
            </a:r>
          </a:p>
        </p:txBody>
      </p:sp>
      <p:pic>
        <p:nvPicPr>
          <p:cNvPr id="48134" name="Picture 6" descr="f1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25" y="2918552"/>
            <a:ext cx="1924050" cy="1752600"/>
          </a:xfrm>
          <a:prstGeom prst="rect">
            <a:avLst/>
          </a:prstGeom>
          <a:noFill/>
        </p:spPr>
      </p:pic>
      <p:pic>
        <p:nvPicPr>
          <p:cNvPr id="48136" name="Picture 8" descr="f2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057" y="2918552"/>
            <a:ext cx="1924050" cy="1752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659" y="3249976"/>
            <a:ext cx="1636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generation white homozygote </a:t>
            </a:r>
            <a:r>
              <a:rPr lang="en-US" b="1" dirty="0"/>
              <a:t>pp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361" y="1263263"/>
            <a:ext cx="232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generation purple homozygote </a:t>
            </a:r>
            <a:r>
              <a:rPr lang="en-US" b="1" dirty="0"/>
              <a:t>PP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2694" y="2549220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1190" y="2549220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9817" y="3249976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3186" y="3888954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401" y="2095045"/>
            <a:ext cx="129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Parental gametes</a:t>
            </a:r>
          </a:p>
        </p:txBody>
      </p:sp>
      <p:sp>
        <p:nvSpPr>
          <p:cNvPr id="17" name="Down Arrow 16" descr="down arrow"/>
          <p:cNvSpPr/>
          <p:nvPr/>
        </p:nvSpPr>
        <p:spPr>
          <a:xfrm rot="17920635">
            <a:off x="1897102" y="1964711"/>
            <a:ext cx="132482" cy="1050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 descr="down arrow"/>
          <p:cNvSpPr/>
          <p:nvPr/>
        </p:nvSpPr>
        <p:spPr>
          <a:xfrm rot="20079249">
            <a:off x="1714870" y="2244926"/>
            <a:ext cx="124784" cy="973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78655" y="3249976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78655" y="3888954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05915" y="3249976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5915" y="3888954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Pp</a:t>
            </a:r>
          </a:p>
        </p:txBody>
      </p:sp>
      <p:sp>
        <p:nvSpPr>
          <p:cNvPr id="24" name="Left Brace 23" descr="bracket"/>
          <p:cNvSpPr/>
          <p:nvPr/>
        </p:nvSpPr>
        <p:spPr>
          <a:xfrm rot="16200000">
            <a:off x="2632114" y="4240689"/>
            <a:ext cx="706916" cy="19240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18061" y="5726938"/>
            <a:ext cx="163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 generation genotypes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05915" y="1309430"/>
            <a:ext cx="238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generation white homozygote </a:t>
            </a:r>
            <a:r>
              <a:rPr lang="en-US" b="1" dirty="0"/>
              <a:t>pp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51532" y="1401763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76057" y="1401763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35398" y="1401763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62521" y="1401763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76057" y="900861"/>
            <a:ext cx="247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Cross two f1 sibs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28457" y="2549220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35398" y="2549220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03180" y="3249976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03180" y="3888954"/>
            <a:ext cx="5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36" name="Left Brace 35" descr="bracket"/>
          <p:cNvSpPr/>
          <p:nvPr/>
        </p:nvSpPr>
        <p:spPr>
          <a:xfrm rot="16200000">
            <a:off x="6884625" y="4240689"/>
            <a:ext cx="706916" cy="19240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428457" y="5726938"/>
            <a:ext cx="163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 generation genotypes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220" y="0"/>
            <a:ext cx="8062912" cy="659535"/>
          </a:xfrm>
        </p:spPr>
        <p:txBody>
          <a:bodyPr>
            <a:normAutofit/>
          </a:bodyPr>
          <a:lstStyle/>
          <a:p>
            <a:r>
              <a:rPr lang="en-US" sz="2800" b="1" dirty="0"/>
              <a:t>test cross</a:t>
            </a:r>
            <a:endParaRPr lang="en-US" sz="1800" b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43220" y="1061358"/>
            <a:ext cx="4445109" cy="545064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b="1" dirty="0">
                <a:solidFill>
                  <a:schemeClr val="tx1"/>
                </a:solidFill>
              </a:rPr>
              <a:t>Rationale</a:t>
            </a:r>
            <a:r>
              <a:rPr lang="en-US" dirty="0">
                <a:solidFill>
                  <a:schemeClr val="tx1"/>
                </a:solidFill>
              </a:rPr>
              <a:t>: Determine whether an organism expressing a dominant trait is a homozygote or a heterozygote.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Mendel verified these results for test crosses with numerous different traits in monohybrids. 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Each parent carries 2 alleles for each trait. 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Alleles segregate equally and randomly into gametes. 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Gametes randomly  recombine alleles in zygotes during fertilization. </a:t>
            </a:r>
          </a:p>
        </p:txBody>
      </p:sp>
      <p:pic>
        <p:nvPicPr>
          <p:cNvPr id="7" name="Picture Placeholder 1" descr="Test Cross chart">
            <a:extLst>
              <a:ext uri="{FF2B5EF4-FFF2-40B4-BE49-F238E27FC236}">
                <a16:creationId xmlns:a16="http://schemas.microsoft.com/office/drawing/2014/main" id="{B375083A-4D2C-E9AC-A654-38CE64C250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9" b="-2549"/>
          <a:stretch>
            <a:fillRect/>
          </a:stretch>
        </p:blipFill>
        <p:spPr>
          <a:xfrm>
            <a:off x="4767943" y="408214"/>
            <a:ext cx="4229636" cy="555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7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989" y="878141"/>
            <a:ext cx="3738183" cy="981546"/>
          </a:xfrm>
        </p:spPr>
        <p:txBody>
          <a:bodyPr>
            <a:noAutofit/>
          </a:bodyPr>
          <a:lstStyle/>
          <a:p>
            <a:r>
              <a:rPr lang="en-US" dirty="0"/>
              <a:t>Punnett Squares can predict Mendelian cross outcomes</a:t>
            </a:r>
            <a:endParaRPr lang="en-US" sz="3200" dirty="0"/>
          </a:p>
        </p:txBody>
      </p:sp>
      <p:pic>
        <p:nvPicPr>
          <p:cNvPr id="9" name="Picture 8" descr="monohybrid cross chart">
            <a:extLst>
              <a:ext uri="{FF2B5EF4-FFF2-40B4-BE49-F238E27FC236}">
                <a16:creationId xmlns:a16="http://schemas.microsoft.com/office/drawing/2014/main" id="{08872D43-976A-D721-3249-C1E0ED57A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65" y="95666"/>
            <a:ext cx="4466667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9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1622"/>
            <a:ext cx="8229600" cy="578637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Commonly held beliefs: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Homunculus: sperm contained fully formed “little people”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Like begets like: offspring are like their parents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Everything from the egg: females controlled all traits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Paternal heredity: males control all traits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Blending inheritance: offspring were the average between both parents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Inheritance of acquired characters: changes  happening to parents could be passed on to offspring</a:t>
            </a:r>
          </a:p>
          <a:p>
            <a:pPr marL="457200" indent="-457200">
              <a:buClr>
                <a:schemeClr val="tx1"/>
              </a:buClr>
              <a:buFont typeface="Arial" charset="0"/>
              <a:buChar char="•"/>
            </a:pPr>
            <a:r>
              <a:rPr lang="en-US" i="1" dirty="0"/>
              <a:t>Pangenesis: </a:t>
            </a:r>
            <a:r>
              <a:rPr lang="en-US" dirty="0"/>
              <a:t>the idea that particles called “</a:t>
            </a:r>
            <a:r>
              <a:rPr lang="en-US" dirty="0" err="1"/>
              <a:t>gemmules</a:t>
            </a:r>
            <a:r>
              <a:rPr lang="en-US" dirty="0"/>
              <a:t>” carry the traits we inherit.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cap="none" dirty="0"/>
              <a:t>Historical misconceptions about heredity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59" y="322970"/>
            <a:ext cx="8062912" cy="444474"/>
          </a:xfrm>
        </p:spPr>
        <p:txBody>
          <a:bodyPr>
            <a:noAutofit/>
          </a:bodyPr>
          <a:lstStyle/>
          <a:p>
            <a:r>
              <a:rPr lang="en-US" sz="2800" b="1" cap="none" dirty="0"/>
              <a:t>Probability Basics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43218" y="900861"/>
            <a:ext cx="8184353" cy="5698243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/>
              <a:t>Chance events are described by probability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/>
              <a:t>Probability is given as a fraction or decimal equivalent over a range of zero to one. (also 0% to 100%)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/>
              <a:t>A probability of 0 means an event will not happen and therefore is not due to chance at all. 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/>
              <a:t>A probability of 1 means an event will happen – it is certain and therefore not due to chance at all 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/>
              <a:t>Anything that is chance ranges between those values 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/>
              <a:t>For example, the chance of a flipped coin landing with heads up is ½ ( or 0.5, or 50%)</a:t>
            </a:r>
          </a:p>
        </p:txBody>
      </p:sp>
      <p:pic>
        <p:nvPicPr>
          <p:cNvPr id="4505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45570">
            <a:off x="7979479" y="5578743"/>
            <a:ext cx="972882" cy="972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65251" y="1068636"/>
            <a:ext cx="8668505" cy="5618603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overall chance for the occurrence of two or more independent random events in exact order is equal to the product of their individual probabilities.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 Example: </a:t>
            </a:r>
          </a:p>
          <a:p>
            <a:pPr marL="107442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chance of rolling exactly  a five on a die is 1/6,</a:t>
            </a:r>
          </a:p>
          <a:p>
            <a:pPr marL="107442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chance of rolling exactly a four on a die is 1/6,</a:t>
            </a:r>
          </a:p>
          <a:p>
            <a:pPr marL="107442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So, the overall chance of rolling exactly a five on the first die and then a four on the second die is :</a:t>
            </a:r>
          </a:p>
          <a:p>
            <a:pPr marL="107442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1/6 X 1/6 = 1/36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Multiplicative law of simple probability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30" y="59609"/>
            <a:ext cx="8630535" cy="659535"/>
          </a:xfrm>
        </p:spPr>
        <p:txBody>
          <a:bodyPr>
            <a:noAutofit/>
          </a:bodyPr>
          <a:lstStyle/>
          <a:p>
            <a:r>
              <a:rPr lang="en-US" b="1" dirty="0"/>
              <a:t>Additive Law of simple probability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0338" y="1057619"/>
            <a:ext cx="6295420" cy="556351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When there are </a:t>
            </a:r>
            <a:r>
              <a:rPr lang="en-US" sz="2400" b="1" dirty="0">
                <a:solidFill>
                  <a:schemeClr val="tx1"/>
                </a:solidFill>
              </a:rPr>
              <a:t>multiple ways </a:t>
            </a:r>
            <a:r>
              <a:rPr lang="en-US" sz="2400" dirty="0">
                <a:solidFill>
                  <a:schemeClr val="tx1"/>
                </a:solidFill>
              </a:rPr>
              <a:t>or tries for a chance outcome to occur, the overall probability is the sum of the individual events.</a:t>
            </a:r>
          </a:p>
          <a:p>
            <a:r>
              <a:rPr lang="en-US" sz="2600" dirty="0">
                <a:solidFill>
                  <a:schemeClr val="tx1"/>
                </a:solidFill>
              </a:rPr>
              <a:t>For Example: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one can win by rolling a 4 or a 5 with one die, then the overall chance of winning is: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chance of rolling a four is 1/6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Or the chance of rolling a five is also 1/6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So, the overall chance is 1/6 +1/6 = 2/6 = 1/3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dice with four dots sho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79021" y="1394356"/>
            <a:ext cx="2964980" cy="2291507"/>
          </a:xfrm>
          <a:prstGeom prst="rect">
            <a:avLst/>
          </a:prstGeom>
          <a:noFill/>
        </p:spPr>
      </p:pic>
      <p:pic>
        <p:nvPicPr>
          <p:cNvPr id="6" name="Picture 4" descr="dice with five dots showin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79021" y="4098275"/>
            <a:ext cx="2964980" cy="2291507"/>
          </a:xfrm>
          <a:prstGeom prst="rect">
            <a:avLst/>
          </a:prstGeom>
          <a:noFill/>
        </p:spPr>
      </p:pic>
      <p:sp>
        <p:nvSpPr>
          <p:cNvPr id="7" name="Rectangle 6" descr="&quot;or&quot;"/>
          <p:cNvSpPr/>
          <p:nvPr/>
        </p:nvSpPr>
        <p:spPr>
          <a:xfrm>
            <a:off x="6962660" y="2599981"/>
            <a:ext cx="1377109" cy="2644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93166" y="3338111"/>
            <a:ext cx="1322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OR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9" y="408215"/>
            <a:ext cx="8196942" cy="900861"/>
          </a:xfrm>
        </p:spPr>
        <p:txBody>
          <a:bodyPr>
            <a:noAutofit/>
          </a:bodyPr>
          <a:lstStyle/>
          <a:p>
            <a:r>
              <a:rPr lang="en-US" dirty="0"/>
              <a:t>Both laws can be combined for complex random events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4244" y="1505019"/>
            <a:ext cx="7764727" cy="5957139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The chance of rolling a 5 </a:t>
            </a:r>
            <a:r>
              <a:rPr lang="en-US" sz="2400" b="1" dirty="0">
                <a:solidFill>
                  <a:schemeClr val="tx1"/>
                </a:solidFill>
              </a:rPr>
              <a:t>and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a 4 in </a:t>
            </a:r>
            <a:r>
              <a:rPr lang="en-US" sz="2400" b="1" dirty="0">
                <a:solidFill>
                  <a:schemeClr val="tx1"/>
                </a:solidFill>
              </a:rPr>
              <a:t>any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order is: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Chance of a five first (1/6) times the chance of a 4 second (1/6) = 1/36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But, if order doesn’t matter we might also roll a four first (another 1/6) and a five second (another1/6) or, 1/36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So, the overall chance is 1/36 + 1/36 = 2/36= 1/18.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cap="none" dirty="0"/>
              <a:t>Symbols For Pedigrees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65253" y="5427173"/>
            <a:ext cx="8824511" cy="1166382"/>
          </a:xfrm>
        </p:spPr>
        <p:txBody>
          <a:bodyPr>
            <a:normAutofit/>
          </a:bodyPr>
          <a:lstStyle/>
          <a:p>
            <a:r>
              <a:rPr lang="en-US" sz="2800" b="1" dirty="0"/>
              <a:t>Probability rules can be used in conjunction with pedigrees to make genetic inferences.</a:t>
            </a:r>
          </a:p>
        </p:txBody>
      </p:sp>
      <p:pic>
        <p:nvPicPr>
          <p:cNvPr id="1026" name="Picture 2" descr="http://archive.hudsonalpha.org/sites/default/files/pedigree1.jpg?12471675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688" y="862625"/>
            <a:ext cx="6290630" cy="4727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pedigree analysis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08" r="-51208"/>
          <a:stretch>
            <a:fillRect/>
          </a:stretch>
        </p:blipFill>
        <p:spPr>
          <a:xfrm>
            <a:off x="-837898" y="1383644"/>
            <a:ext cx="11369661" cy="49355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Alkaptonuria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23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1" y="1410159"/>
            <a:ext cx="8180614" cy="1167788"/>
          </a:xfrm>
        </p:spPr>
        <p:txBody>
          <a:bodyPr/>
          <a:lstStyle/>
          <a:p>
            <a:r>
              <a:rPr lang="en-US" b="1" dirty="0"/>
              <a:t>P</a:t>
            </a:r>
            <a:r>
              <a:rPr lang="en-US" dirty="0"/>
              <a:t> generation: 	cross parents that were true breeding for different phenotypes of two different traits. Here traits were seed shape (round or wrinkled) and seed color (yellow or green).</a:t>
            </a:r>
          </a:p>
        </p:txBody>
      </p:sp>
      <p:sp>
        <p:nvSpPr>
          <p:cNvPr id="51202" name="AutoShape 2" descr="Image result for dihybrid cr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AutoShape 4" descr="Image result for dihybrid cr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Placeholder 3" descr="dihybrid cross chart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60" r="-51360"/>
          <a:stretch>
            <a:fillRect/>
          </a:stretch>
        </p:blipFill>
        <p:spPr>
          <a:xfrm>
            <a:off x="1081086" y="3357929"/>
            <a:ext cx="8062913" cy="3500071"/>
          </a:xfrm>
        </p:spPr>
      </p:pic>
      <p:sp>
        <p:nvSpPr>
          <p:cNvPr id="9" name="TextBox 8"/>
          <p:cNvSpPr txBox="1"/>
          <p:nvPr/>
        </p:nvSpPr>
        <p:spPr>
          <a:xfrm>
            <a:off x="155574" y="3450819"/>
            <a:ext cx="306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generation homozygotes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574" y="4096593"/>
            <a:ext cx="321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 double  heterozygotes These are </a:t>
            </a:r>
            <a:r>
              <a:rPr lang="en-US" dirty="0" err="1">
                <a:solidFill>
                  <a:srgbClr val="FF0000"/>
                </a:solidFill>
              </a:rPr>
              <a:t>dihybrids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4014" y="3542595"/>
            <a:ext cx="178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YYRR  </a:t>
            </a:r>
            <a:r>
              <a:rPr lang="en-US" b="1" dirty="0"/>
              <a:t>X</a:t>
            </a:r>
            <a:r>
              <a:rPr lang="en-US" dirty="0"/>
              <a:t>  </a:t>
            </a:r>
            <a:r>
              <a:rPr lang="en-US" dirty="0" err="1"/>
              <a:t>yyrr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94014" y="4096593"/>
            <a:ext cx="178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YyRr</a:t>
            </a:r>
            <a:r>
              <a:rPr lang="en-US" dirty="0"/>
              <a:t>  </a:t>
            </a:r>
            <a:r>
              <a:rPr lang="en-US" b="1" dirty="0"/>
              <a:t>X</a:t>
            </a:r>
            <a:r>
              <a:rPr lang="en-US" dirty="0"/>
              <a:t>  </a:t>
            </a:r>
            <a:r>
              <a:rPr lang="en-US" dirty="0" err="1"/>
              <a:t>YyRr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5574" y="5449685"/>
            <a:ext cx="269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 genotype and phenotype categories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4014" y="5265019"/>
            <a:ext cx="1784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9:3:3:1 f2 dihybrid  cross Mendelian ratio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cap="none" dirty="0"/>
              <a:t>Formal </a:t>
            </a:r>
            <a:r>
              <a:rPr lang="en-US" sz="2800" cap="none" dirty="0" err="1"/>
              <a:t>Dihybrid</a:t>
            </a:r>
            <a:r>
              <a:rPr lang="en-US" sz="2800" cap="none" dirty="0"/>
              <a:t> Cross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241" y="1332945"/>
            <a:ext cx="8902759" cy="893411"/>
          </a:xfrm>
        </p:spPr>
        <p:txBody>
          <a:bodyPr>
            <a:noAutofit/>
          </a:bodyPr>
          <a:lstStyle/>
          <a:p>
            <a:r>
              <a:rPr lang="en-US" sz="1800" cap="none" dirty="0">
                <a:solidFill>
                  <a:schemeClr val="tx1"/>
                </a:solidFill>
                <a:latin typeface="+mn-lt"/>
              </a:rPr>
              <a:t>If you count for each trait individually you will see each still gives a 3:1 ratio as in monohybrid crosses.  This led Mendel to conclude that traits were inherited independently from one another.   </a:t>
            </a:r>
          </a:p>
        </p:txBody>
      </p:sp>
      <p:pic>
        <p:nvPicPr>
          <p:cNvPr id="4" name="Picture Placeholder 3" descr="dihybrid cross chart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0" r="-681"/>
          <a:stretch/>
        </p:blipFill>
        <p:spPr>
          <a:xfrm>
            <a:off x="3041145" y="2041071"/>
            <a:ext cx="5972230" cy="4638270"/>
          </a:xfrm>
        </p:spPr>
      </p:pic>
      <p:sp>
        <p:nvSpPr>
          <p:cNvPr id="9" name="TextBox 8"/>
          <p:cNvSpPr txBox="1"/>
          <p:nvPr/>
        </p:nvSpPr>
        <p:spPr>
          <a:xfrm>
            <a:off x="143219" y="3565137"/>
            <a:ext cx="2926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Segregation and recombination of alleles for one trait </a:t>
            </a:r>
            <a:r>
              <a:rPr lang="en-US" sz="2000" b="1" dirty="0"/>
              <a:t>has no effect</a:t>
            </a:r>
            <a:r>
              <a:rPr lang="en-US" sz="2000" dirty="0"/>
              <a:t> on segregation and recombination of alleles for other traits</a:t>
            </a:r>
            <a:r>
              <a:rPr lang="en-US" sz="2000" b="1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219" y="237938"/>
            <a:ext cx="8674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CB255"/>
                </a:solidFill>
              </a:rPr>
              <a:t>Mendel’s Second Law: The Law of Independent Segregation</a:t>
            </a:r>
          </a:p>
        </p:txBody>
      </p:sp>
    </p:spTree>
    <p:extLst>
      <p:ext uri="{BB962C8B-B14F-4D97-AF65-F5344CB8AC3E}">
        <p14:creationId xmlns:p14="http://schemas.microsoft.com/office/powerpoint/2010/main" val="744807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1917"/>
            <a:ext cx="8062912" cy="689403"/>
          </a:xfrm>
        </p:spPr>
        <p:txBody>
          <a:bodyPr>
            <a:noAutofit/>
          </a:bodyPr>
          <a:lstStyle/>
          <a:p>
            <a:r>
              <a:rPr lang="en-US" cap="none" dirty="0"/>
              <a:t>Another example of f2 genotype and phenotype categories from a formal </a:t>
            </a:r>
            <a:r>
              <a:rPr lang="en-US" cap="none" dirty="0" err="1"/>
              <a:t>dihybrid</a:t>
            </a:r>
            <a:r>
              <a:rPr lang="en-US" cap="none" dirty="0"/>
              <a:t> cross	</a:t>
            </a:r>
            <a:r>
              <a:rPr lang="en-US" sz="1800" cap="none" dirty="0"/>
              <a:t>		</a:t>
            </a:r>
          </a:p>
        </p:txBody>
      </p:sp>
      <p:pic>
        <p:nvPicPr>
          <p:cNvPr id="2" name="Picture Placeholder 1" descr="dihybrid cross of pea plants possible combinations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6" r="-1858"/>
          <a:stretch/>
        </p:blipFill>
        <p:spPr>
          <a:xfrm>
            <a:off x="4176712" y="1648842"/>
            <a:ext cx="4343400" cy="392834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834713"/>
            <a:ext cx="8062912" cy="1545801"/>
          </a:xfrm>
        </p:spPr>
        <p:txBody>
          <a:bodyPr>
            <a:normAutofit/>
          </a:bodyPr>
          <a:lstStyle/>
          <a:p>
            <a:r>
              <a:rPr lang="en-US" sz="1600" dirty="0"/>
              <a:t>This figure shows all possible combinations of offspring resulting from a dihybrid cross of pea plants that are heterozygous for the tall/dwarf and inflated/constricted alleles.</a:t>
            </a:r>
          </a:p>
        </p:txBody>
      </p:sp>
    </p:spTree>
    <p:extLst>
      <p:ext uri="{BB962C8B-B14F-4D97-AF65-F5344CB8AC3E}">
        <p14:creationId xmlns:p14="http://schemas.microsoft.com/office/powerpoint/2010/main" val="2592091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3014" y="273984"/>
            <a:ext cx="7592786" cy="509788"/>
          </a:xfrm>
        </p:spPr>
        <p:txBody>
          <a:bodyPr>
            <a:normAutofit/>
          </a:bodyPr>
          <a:lstStyle/>
          <a:p>
            <a:r>
              <a:rPr lang="en-US"/>
              <a:t>Incomplete Dominance</a:t>
            </a:r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2" name="Picture Placeholder 1" descr="A close up of some flowers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" r="-1119"/>
          <a:stretch>
            <a:fillRect/>
          </a:stretch>
        </p:blipFill>
        <p:spPr>
          <a:xfrm>
            <a:off x="292341" y="1472893"/>
            <a:ext cx="3101248" cy="4042611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63305" y="1241759"/>
            <a:ext cx="5144787" cy="386692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Consider Snapdragons.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Cross a true breeding red flower parent  with a true breeding white flowered parent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Result: </a:t>
            </a:r>
            <a:r>
              <a:rPr lang="en-US" sz="2400" b="1" dirty="0">
                <a:solidFill>
                  <a:schemeClr val="tx1"/>
                </a:solidFill>
              </a:rPr>
              <a:t>all pink f1 </a:t>
            </a:r>
            <a:r>
              <a:rPr lang="en-US" sz="2400" dirty="0">
                <a:solidFill>
                  <a:schemeClr val="tx1"/>
                </a:solidFill>
              </a:rPr>
              <a:t>heterozygotes.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you then cross pink f1 sibs you get an f2 that has the following ratio of phenotypes: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</a:t>
            </a:r>
            <a:r>
              <a:rPr lang="en-US" sz="2400" b="1" dirty="0">
                <a:solidFill>
                  <a:schemeClr val="tx1"/>
                </a:solidFill>
              </a:rPr>
              <a:t>1 red: 2 pink: 1 white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en-US" sz="1600" b="1" dirty="0"/>
          </a:p>
          <a:p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235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062912" cy="659535"/>
          </a:xfrm>
        </p:spPr>
        <p:txBody>
          <a:bodyPr/>
          <a:lstStyle/>
          <a:p>
            <a:pPr algn="r"/>
            <a:r>
              <a:rPr lang="en-US" cap="none" dirty="0"/>
              <a:t> Example: Homunculus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53742" y="944332"/>
            <a:ext cx="2870427" cy="539233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Homunculus from a 1640 Swedish text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Note the “little man”.</a:t>
            </a:r>
          </a:p>
          <a:p>
            <a:r>
              <a:rPr lang="en-US" dirty="0">
                <a:solidFill>
                  <a:schemeClr val="tx1"/>
                </a:solidFill>
              </a:rPr>
              <a:t>Some earlier editions even clothed little men and women in the fashions of their day.</a:t>
            </a:r>
          </a:p>
        </p:txBody>
      </p:sp>
      <p:pic>
        <p:nvPicPr>
          <p:cNvPr id="30722" name="Picture 2" descr="Homunculus with &quot;little man&quot;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9061" b="9061"/>
          <a:stretch>
            <a:fillRect/>
          </a:stretch>
        </p:blipFill>
        <p:spPr bwMode="auto">
          <a:xfrm>
            <a:off x="205168" y="293914"/>
            <a:ext cx="4736774" cy="6335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F0D5-255A-66F3-613A-1347E474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 Dominance</a:t>
            </a:r>
          </a:p>
        </p:txBody>
      </p:sp>
      <p:pic>
        <p:nvPicPr>
          <p:cNvPr id="5" name="Picture 4" descr="incomplete dominance chart">
            <a:extLst>
              <a:ext uri="{FF2B5EF4-FFF2-40B4-BE49-F238E27FC236}">
                <a16:creationId xmlns:a16="http://schemas.microsoft.com/office/drawing/2014/main" id="{9A54876E-34FB-BD58-8418-A1762816A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8" y="900861"/>
            <a:ext cx="3287806" cy="58449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16B585-D0E6-558C-BB2F-6274AC00D4A0}"/>
              </a:ext>
            </a:extLst>
          </p:cNvPr>
          <p:cNvSpPr txBox="1"/>
          <p:nvPr/>
        </p:nvSpPr>
        <p:spPr>
          <a:xfrm>
            <a:off x="3785912" y="1103067"/>
            <a:ext cx="52483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Consider Snapdragons.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Cross a true breeding red flower parent  with a true breeding white flowered parent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Result: </a:t>
            </a:r>
            <a:r>
              <a:rPr lang="en-US" sz="2400" b="1" dirty="0">
                <a:solidFill>
                  <a:schemeClr val="tx1"/>
                </a:solidFill>
              </a:rPr>
              <a:t>all pink f1 </a:t>
            </a:r>
            <a:r>
              <a:rPr lang="en-US" sz="2400" dirty="0">
                <a:solidFill>
                  <a:schemeClr val="tx1"/>
                </a:solidFill>
              </a:rPr>
              <a:t>heterozygotes.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you then cross pink f1 sibs you get an f2 that has the following ratio of phenotypes: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</a:t>
            </a:r>
            <a:r>
              <a:rPr lang="en-US" sz="2400" b="1" dirty="0">
                <a:solidFill>
                  <a:schemeClr val="tx1"/>
                </a:solidFill>
              </a:rPr>
              <a:t>1 red: 2 pink: 1 white</a:t>
            </a:r>
          </a:p>
        </p:txBody>
      </p:sp>
    </p:spTree>
    <p:extLst>
      <p:ext uri="{BB962C8B-B14F-4D97-AF65-F5344CB8AC3E}">
        <p14:creationId xmlns:p14="http://schemas.microsoft.com/office/powerpoint/2010/main" val="891698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642" y="241326"/>
            <a:ext cx="8441871" cy="659535"/>
          </a:xfrm>
        </p:spPr>
        <p:txBody>
          <a:bodyPr>
            <a:normAutofit/>
          </a:bodyPr>
          <a:lstStyle/>
          <a:p>
            <a:r>
              <a:rPr lang="en-US" sz="1800" b="1" dirty="0"/>
              <a:t>Multiple alleles for a single trait </a:t>
            </a:r>
            <a:br>
              <a:rPr lang="en-US" sz="1800" b="1" dirty="0"/>
            </a:br>
            <a:r>
              <a:rPr lang="en-US" sz="1800" b="1" dirty="0"/>
              <a:t>showing an order of dominance </a:t>
            </a:r>
          </a:p>
        </p:txBody>
      </p:sp>
      <p:pic>
        <p:nvPicPr>
          <p:cNvPr id="4" name="Picture Placeholder 3" descr="alleles foe brown, black, white and black, and white rabbit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9" r="-578"/>
          <a:stretch/>
        </p:blipFill>
        <p:spPr>
          <a:xfrm>
            <a:off x="1273628" y="900861"/>
            <a:ext cx="6077131" cy="4285028"/>
          </a:xfrm>
        </p:spPr>
      </p:pic>
      <p:sp>
        <p:nvSpPr>
          <p:cNvPr id="11" name="TextBox 10"/>
          <p:cNvSpPr txBox="1"/>
          <p:nvPr/>
        </p:nvSpPr>
        <p:spPr>
          <a:xfrm>
            <a:off x="457200" y="5496131"/>
            <a:ext cx="8215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Four different alleles exist for the rabbit coat color (</a:t>
            </a:r>
            <a:r>
              <a:rPr lang="en-US" i="1" dirty="0">
                <a:cs typeface="Arial"/>
              </a:rPr>
              <a:t>C</a:t>
            </a:r>
            <a:r>
              <a:rPr lang="en-US" dirty="0"/>
              <a:t>) gene. </a:t>
            </a:r>
          </a:p>
          <a:p>
            <a:r>
              <a:rPr lang="en-US" dirty="0"/>
              <a:t>C is dominant to c</a:t>
            </a:r>
            <a:r>
              <a:rPr lang="en-US" baseline="30000" dirty="0"/>
              <a:t>ch</a:t>
            </a:r>
          </a:p>
          <a:p>
            <a:r>
              <a:rPr lang="en-US" dirty="0"/>
              <a:t>C</a:t>
            </a:r>
            <a:r>
              <a:rPr lang="en-US" baseline="30000" dirty="0"/>
              <a:t>ch</a:t>
            </a:r>
            <a:r>
              <a:rPr lang="en-US" dirty="0"/>
              <a:t> is dominant to c</a:t>
            </a:r>
            <a:r>
              <a:rPr lang="en-US" baseline="30000" dirty="0"/>
              <a:t>h</a:t>
            </a:r>
          </a:p>
          <a:p>
            <a:r>
              <a:rPr lang="en-US" dirty="0"/>
              <a:t>C</a:t>
            </a:r>
            <a:r>
              <a:rPr lang="en-US" baseline="30000" dirty="0"/>
              <a:t>h</a:t>
            </a:r>
            <a:r>
              <a:rPr lang="en-US" dirty="0"/>
              <a:t> is dominant to c</a:t>
            </a:r>
          </a:p>
        </p:txBody>
      </p:sp>
    </p:spTree>
    <p:extLst>
      <p:ext uri="{BB962C8B-B14F-4D97-AF65-F5344CB8AC3E}">
        <p14:creationId xmlns:p14="http://schemas.microsoft.com/office/powerpoint/2010/main" val="56332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1411204"/>
          </a:xfrm>
        </p:spPr>
        <p:txBody>
          <a:bodyPr>
            <a:normAutofit fontScale="90000"/>
          </a:bodyPr>
          <a:lstStyle/>
          <a:p>
            <a:r>
              <a:rPr lang="en-US" cap="none" dirty="0" err="1">
                <a:solidFill>
                  <a:srgbClr val="FF0000"/>
                </a:solidFill>
              </a:rPr>
              <a:t>Homeotic</a:t>
            </a:r>
            <a:r>
              <a:rPr lang="en-US" cap="none" dirty="0">
                <a:solidFill>
                  <a:srgbClr val="FF0000"/>
                </a:solidFill>
              </a:rPr>
              <a:t> mutants </a:t>
            </a:r>
            <a:r>
              <a:rPr lang="en-US" cap="none" dirty="0">
                <a:solidFill>
                  <a:schemeClr val="tx1"/>
                </a:solidFill>
              </a:rPr>
              <a:t>affect development and potentially many characters. Remember Mendel’s traits were caused by single genes that affected only one trait.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427173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As seen in comparing the wild-type </a:t>
            </a:r>
            <a:r>
              <a:rPr lang="en-US" sz="1600" i="1" dirty="0"/>
              <a:t>Drosophila</a:t>
            </a:r>
            <a:r>
              <a:rPr lang="en-US" sz="1600" dirty="0"/>
              <a:t> (left) and the </a:t>
            </a:r>
            <a:r>
              <a:rPr lang="en-US" sz="1600" i="1" dirty="0" err="1"/>
              <a:t>Antennapedia</a:t>
            </a:r>
            <a:r>
              <a:rPr lang="en-US" sz="1600" dirty="0"/>
              <a:t> mutant (right), the </a:t>
            </a:r>
            <a:r>
              <a:rPr lang="en-US" sz="1600" i="1" dirty="0" err="1"/>
              <a:t>Antennapedia</a:t>
            </a:r>
            <a:r>
              <a:rPr lang="en-US" sz="1600" dirty="0"/>
              <a:t> mutant has legs on its head in place of antennae.</a:t>
            </a:r>
          </a:p>
        </p:txBody>
      </p:sp>
      <p:pic>
        <p:nvPicPr>
          <p:cNvPr id="8" name="Picture Placeholder 1" descr="two wild-type Drosophila">
            <a:extLst>
              <a:ext uri="{FF2B5EF4-FFF2-40B4-BE49-F238E27FC236}">
                <a16:creationId xmlns:a16="http://schemas.microsoft.com/office/drawing/2014/main" id="{A31B6DBE-4396-0275-E4A5-5FAE17BF40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88" r="-63488"/>
          <a:stretch>
            <a:fillRect/>
          </a:stretch>
        </p:blipFill>
        <p:spPr>
          <a:xfrm>
            <a:off x="2160494" y="1829085"/>
            <a:ext cx="4975412" cy="2159802"/>
          </a:xfrm>
        </p:spPr>
      </p:pic>
      <p:pic>
        <p:nvPicPr>
          <p:cNvPr id="9" name="Picture 8" descr="Wild-type drosophila">
            <a:extLst>
              <a:ext uri="{FF2B5EF4-FFF2-40B4-BE49-F238E27FC236}">
                <a16:creationId xmlns:a16="http://schemas.microsoft.com/office/drawing/2014/main" id="{B0DF9F20-F266-2409-2518-79119224A6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28" y="4114244"/>
            <a:ext cx="1927411" cy="1084168"/>
          </a:xfrm>
          <a:prstGeom prst="rect">
            <a:avLst/>
          </a:prstGeom>
        </p:spPr>
      </p:pic>
      <p:pic>
        <p:nvPicPr>
          <p:cNvPr id="10" name="Picture 9" descr="Antennapedia mutant ">
            <a:extLst>
              <a:ext uri="{FF2B5EF4-FFF2-40B4-BE49-F238E27FC236}">
                <a16:creationId xmlns:a16="http://schemas.microsoft.com/office/drawing/2014/main" id="{48E0D2B4-05ED-4296-1249-A40BB2FF1B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78" y="4114244"/>
            <a:ext cx="1927411" cy="10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35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Multiple Alleles Confer Drug Resistance in the Malaria </a:t>
            </a:r>
            <a:r>
              <a:rPr lang="en-US" b="1" dirty="0" err="1"/>
              <a:t>ParasitE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28740" y="4635695"/>
            <a:ext cx="8062912" cy="1166382"/>
          </a:xfrm>
        </p:spPr>
        <p:txBody>
          <a:bodyPr>
            <a:noAutofit/>
          </a:bodyPr>
          <a:lstStyle/>
          <a:p>
            <a:r>
              <a:rPr lang="en-US" sz="1400" dirty="0"/>
              <a:t>The </a:t>
            </a:r>
            <a:r>
              <a:rPr lang="en-US" sz="1400" dirty="0">
                <a:solidFill>
                  <a:srgbClr val="6CB255"/>
                </a:solidFill>
              </a:rPr>
              <a:t>(a) </a:t>
            </a:r>
            <a:r>
              <a:rPr lang="en-US" sz="1400" i="1" dirty="0"/>
              <a:t>Anopheles gambiae</a:t>
            </a:r>
            <a:r>
              <a:rPr lang="en-US" sz="1400" dirty="0"/>
              <a:t>, or African malaria mosquito, acts as a vector in the transmission to humans of the malaria-causing parasite </a:t>
            </a:r>
            <a:r>
              <a:rPr lang="en-US" sz="1400" dirty="0">
                <a:solidFill>
                  <a:srgbClr val="6CB255"/>
                </a:solidFill>
              </a:rPr>
              <a:t>(b) </a:t>
            </a:r>
            <a:r>
              <a:rPr lang="en-US" sz="1400" i="1" dirty="0"/>
              <a:t>Plasmodium falciparum</a:t>
            </a:r>
            <a:r>
              <a:rPr lang="en-US" sz="1400" dirty="0"/>
              <a:t>, here visualized using false-color transmission electron microscopy. (credit a: James D. </a:t>
            </a:r>
            <a:r>
              <a:rPr lang="en-US" sz="1400" dirty="0" err="1"/>
              <a:t>Gathany</a:t>
            </a:r>
            <a:r>
              <a:rPr lang="en-US" sz="1400" dirty="0"/>
              <a:t>; credit b: Ute </a:t>
            </a:r>
            <a:r>
              <a:rPr lang="en-US" sz="1400" dirty="0" err="1"/>
              <a:t>Frevert</a:t>
            </a:r>
            <a:r>
              <a:rPr lang="en-US" sz="1400" dirty="0"/>
              <a:t>; false color by Margaret Shear; scale-bar data from Matt Russell) </a:t>
            </a:r>
            <a:r>
              <a:rPr lang="en-US" sz="1400" dirty="0">
                <a:solidFill>
                  <a:srgbClr val="6CB255"/>
                </a:solidFill>
              </a:rPr>
              <a:t>(c) </a:t>
            </a:r>
            <a:r>
              <a:rPr lang="en-US" sz="1400" dirty="0"/>
              <a:t>A 1125X photomicrograph magnification of a Giemsa stained, thin film blood smear, revealed a mature, Plasmodium </a:t>
            </a:r>
            <a:r>
              <a:rPr lang="en-US" sz="1400" dirty="0" err="1"/>
              <a:t>malariae</a:t>
            </a:r>
            <a:r>
              <a:rPr lang="en-US" sz="1400" dirty="0"/>
              <a:t> schizont. Malaria is seen in darker violet color. Original image sourced from </a:t>
            </a:r>
            <a:r>
              <a:rPr lang="en-US" sz="1400" dirty="0">
                <a:hlinkClick r:id="rId2"/>
              </a:rPr>
              <a:t>US Government department: Public Health Image Library, Centers for Disease Control and Prevention</a:t>
            </a:r>
            <a:r>
              <a:rPr lang="en-US" sz="1400" dirty="0"/>
              <a:t>.</a:t>
            </a:r>
          </a:p>
        </p:txBody>
      </p:sp>
      <p:pic>
        <p:nvPicPr>
          <p:cNvPr id="8" name="Picture Placeholder 1" descr="mosquito on the left, plasmodium falciparum on the right">
            <a:extLst>
              <a:ext uri="{FF2B5EF4-FFF2-40B4-BE49-F238E27FC236}">
                <a16:creationId xmlns:a16="http://schemas.microsoft.com/office/drawing/2014/main" id="{750E1473-B81E-94CE-F5A8-D6EB06CC40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2" r="-7652"/>
          <a:stretch>
            <a:fillRect/>
          </a:stretch>
        </p:blipFill>
        <p:spPr>
          <a:xfrm>
            <a:off x="528740" y="1826475"/>
            <a:ext cx="5172636" cy="2245416"/>
          </a:xfrm>
        </p:spPr>
      </p:pic>
      <p:pic>
        <p:nvPicPr>
          <p:cNvPr id="9" name="Picture 8" descr="blood smear">
            <a:extLst>
              <a:ext uri="{FF2B5EF4-FFF2-40B4-BE49-F238E27FC236}">
                <a16:creationId xmlns:a16="http://schemas.microsoft.com/office/drawing/2014/main" id="{B931015C-5136-0BE9-F995-AE5A38592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11" y="1826476"/>
            <a:ext cx="3117056" cy="2078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FB1D0C-FBEC-E809-972F-F4F4C505AD3D}"/>
              </a:ext>
            </a:extLst>
          </p:cNvPr>
          <p:cNvSpPr txBox="1"/>
          <p:nvPr/>
        </p:nvSpPr>
        <p:spPr>
          <a:xfrm>
            <a:off x="6873957" y="3913863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(c)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2146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3019"/>
            <a:ext cx="5629954" cy="659535"/>
          </a:xfrm>
        </p:spPr>
        <p:txBody>
          <a:bodyPr>
            <a:normAutofit/>
          </a:bodyPr>
          <a:lstStyle/>
          <a:p>
            <a:r>
              <a:rPr lang="en-US" sz="2800" cap="none" dirty="0"/>
              <a:t>Sex linked traits</a:t>
            </a:r>
            <a:endParaRPr lang="en-US" sz="1800" dirty="0"/>
          </a:p>
        </p:txBody>
      </p:sp>
      <p:pic>
        <p:nvPicPr>
          <p:cNvPr id="2" name="Picture Placeholder 1" descr="brown, cinnabar, sepia, vermilion, white and red eyed Drosophila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-2009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2131341"/>
          </a:xfrm>
        </p:spPr>
        <p:txBody>
          <a:bodyPr>
            <a:noAutofit/>
          </a:bodyPr>
          <a:lstStyle/>
          <a:p>
            <a:r>
              <a:rPr lang="en-US" sz="1800" b="1" dirty="0"/>
              <a:t>In </a:t>
            </a:r>
            <a:r>
              <a:rPr lang="en-US" sz="1800" b="1" i="1" dirty="0"/>
              <a:t>Drosophila</a:t>
            </a:r>
            <a:r>
              <a:rPr lang="en-US" sz="1800" b="1" dirty="0"/>
              <a:t>, the gene for eye color is located on the X chromosome. Clockwise from top left are brown, cinnabar, sepia, vermilion, white, and red. Red eye color is wild-type and is dominant to white eye color.</a:t>
            </a:r>
          </a:p>
        </p:txBody>
      </p:sp>
      <p:pic>
        <p:nvPicPr>
          <p:cNvPr id="6" name="Picture 5" descr="eye mutants">
            <a:extLst>
              <a:ext uri="{FF2B5EF4-FFF2-40B4-BE49-F238E27FC236}">
                <a16:creationId xmlns:a16="http://schemas.microsoft.com/office/drawing/2014/main" id="{51CE6244-D92C-F0B6-97C7-810273EAC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5" y="3121681"/>
            <a:ext cx="29527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88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914" y="0"/>
            <a:ext cx="8062912" cy="659535"/>
          </a:xfrm>
        </p:spPr>
        <p:txBody>
          <a:bodyPr>
            <a:normAutofit/>
          </a:bodyPr>
          <a:lstStyle/>
          <a:p>
            <a:r>
              <a:rPr lang="en-US" sz="2800" cap="none" dirty="0"/>
              <a:t>Inheritance of sex linked traits</a:t>
            </a:r>
            <a:endParaRPr lang="en-US" sz="1800" dirty="0"/>
          </a:p>
        </p:txBody>
      </p:sp>
      <p:pic>
        <p:nvPicPr>
          <p:cNvPr id="2" name="Picture Placeholder 1" descr="sex-linked trait chart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7" r="-2446"/>
          <a:stretch/>
        </p:blipFill>
        <p:spPr>
          <a:xfrm>
            <a:off x="3037115" y="1462584"/>
            <a:ext cx="5600702" cy="503618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93914" y="659535"/>
            <a:ext cx="7935685" cy="1068635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Punnett</a:t>
            </a:r>
            <a:r>
              <a:rPr lang="en-US" dirty="0">
                <a:solidFill>
                  <a:schemeClr val="tx1"/>
                </a:solidFill>
              </a:rPr>
              <a:t> square analysis is used to determine the ratio of offspring from a cross between a red-eyed male fruit fly and a white-eyed female fruit fly.</a:t>
            </a:r>
          </a:p>
        </p:txBody>
      </p:sp>
    </p:spTree>
    <p:extLst>
      <p:ext uri="{BB962C8B-B14F-4D97-AF65-F5344CB8AC3E}">
        <p14:creationId xmlns:p14="http://schemas.microsoft.com/office/powerpoint/2010/main" val="3720261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Inheritance of sex linked traits</a:t>
            </a:r>
            <a:endParaRPr lang="en-US" sz="2400" dirty="0"/>
          </a:p>
        </p:txBody>
      </p:sp>
      <p:pic>
        <p:nvPicPr>
          <p:cNvPr id="2" name="Picture Placeholder 1" descr="sex-linked trait chart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76" b="-9376"/>
          <a:stretch>
            <a:fillRect/>
          </a:stretch>
        </p:blipFill>
        <p:spPr>
          <a:xfrm>
            <a:off x="143219" y="698788"/>
            <a:ext cx="4517915" cy="5889299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257800" y="1224643"/>
            <a:ext cx="3703184" cy="5148317"/>
          </a:xfrm>
        </p:spPr>
        <p:txBody>
          <a:bodyPr>
            <a:noAutofit/>
          </a:bodyPr>
          <a:lstStyle/>
          <a:p>
            <a:r>
              <a:rPr lang="en-US" dirty="0"/>
              <a:t>The son of a woman who is a carrier of a recessive X-linked disorder will have a 50 percent chance of being affected.      </a:t>
            </a:r>
          </a:p>
          <a:p>
            <a:endParaRPr lang="en-US" dirty="0"/>
          </a:p>
          <a:p>
            <a:r>
              <a:rPr lang="en-US" dirty="0"/>
              <a:t>A daughter will not be affected, but she will have a 50 percent chance of being a carrier like her mother.</a:t>
            </a:r>
          </a:p>
        </p:txBody>
      </p:sp>
    </p:spTree>
    <p:extLst>
      <p:ext uri="{BB962C8B-B14F-4D97-AF65-F5344CB8AC3E}">
        <p14:creationId xmlns:p14="http://schemas.microsoft.com/office/powerpoint/2010/main" val="3840154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09"/>
            <a:ext cx="8062912" cy="509788"/>
          </a:xfrm>
        </p:spPr>
        <p:txBody>
          <a:bodyPr>
            <a:normAutofit/>
          </a:bodyPr>
          <a:lstStyle/>
          <a:p>
            <a:r>
              <a:rPr lang="en-US" cap="none"/>
              <a:t>Lethal alleles</a:t>
            </a:r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64798" y="1611019"/>
            <a:ext cx="3855314" cy="5067759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All Manx cat are heterozygotes for the M</a:t>
            </a:r>
            <a:r>
              <a:rPr lang="en-US" baseline="30000" dirty="0"/>
              <a:t>L </a:t>
            </a:r>
            <a:r>
              <a:rPr lang="en-US" dirty="0"/>
              <a:t>allele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MM homozygotes are normal house cats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MM</a:t>
            </a:r>
            <a:r>
              <a:rPr lang="en-US" baseline="30000" dirty="0"/>
              <a:t>L</a:t>
            </a:r>
            <a:r>
              <a:rPr lang="en-US" dirty="0"/>
              <a:t> heterozygotes are Manx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M</a:t>
            </a:r>
            <a:r>
              <a:rPr lang="en-US" baseline="30000" dirty="0"/>
              <a:t>L</a:t>
            </a:r>
            <a:r>
              <a:rPr lang="en-US" dirty="0"/>
              <a:t>M</a:t>
            </a:r>
            <a:r>
              <a:rPr lang="en-US" baseline="30000" dirty="0"/>
              <a:t>L</a:t>
            </a:r>
            <a:r>
              <a:rPr lang="en-US" dirty="0"/>
              <a:t> homozygotes all die 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Crossing 2 </a:t>
            </a:r>
            <a:r>
              <a:rPr lang="en-US" dirty="0" err="1"/>
              <a:t>manx</a:t>
            </a:r>
            <a:r>
              <a:rPr lang="en-US" dirty="0"/>
              <a:t> cats produce an offspring  ratio of 2 </a:t>
            </a:r>
            <a:r>
              <a:rPr lang="en-US" dirty="0" err="1"/>
              <a:t>manx</a:t>
            </a:r>
            <a:r>
              <a:rPr lang="en-US" dirty="0"/>
              <a:t> : 1 normal. Explain?</a:t>
            </a:r>
          </a:p>
        </p:txBody>
      </p:sp>
      <p:pic>
        <p:nvPicPr>
          <p:cNvPr id="53250" name="Picture 2" descr="A white cat with one blue and one yellow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04" y="1597446"/>
            <a:ext cx="4384127" cy="35139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9492" y="5957774"/>
            <a:ext cx="837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Technically, an allele only has to shorten the average normal life span to be considered lethal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46220"/>
            <a:ext cx="7834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Some alleles are so non-functional as to kill the individual inheriting it. Lethal alleles can be dominant or recessive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Trihybrid</a:t>
            </a:r>
            <a:r>
              <a:rPr lang="en-US" dirty="0"/>
              <a:t> Cross</a:t>
            </a:r>
          </a:p>
        </p:txBody>
      </p:sp>
      <p:pic>
        <p:nvPicPr>
          <p:cNvPr id="2" name="Picture Placeholder 1" descr="trihybrid cross chart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59" b="-1095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dirty="0"/>
              <a:t>The forked-line method can be used to analyze a </a:t>
            </a:r>
            <a:r>
              <a:rPr lang="en-US" sz="1600" dirty="0" err="1"/>
              <a:t>trihybrid</a:t>
            </a:r>
            <a:r>
              <a:rPr lang="en-US" sz="1600" dirty="0"/>
              <a:t> cross. Here, the probability for color in the F</a:t>
            </a:r>
            <a:r>
              <a:rPr lang="en-US" sz="1600" baseline="-25000" dirty="0"/>
              <a:t>2</a:t>
            </a:r>
            <a:r>
              <a:rPr lang="en-US" sz="1600" dirty="0"/>
              <a:t> generation occupies the top row (3 yellow:1 green). The probability for shape occupies the second row (3 round:1 wrinkled), and the probability for height occupies the third row (3 tall:1 dwarf). The probability for each possible combination of traits is calculated by multiplying the probability for each individual trait. Thus, the probability of F</a:t>
            </a:r>
            <a:r>
              <a:rPr lang="en-US" sz="1600" baseline="-25000" dirty="0"/>
              <a:t>2</a:t>
            </a:r>
            <a:r>
              <a:rPr lang="en-US" sz="1600" dirty="0"/>
              <a:t> offspring having yellow, round, and tall traits is 3 x 3 x 3, or 27.</a:t>
            </a:r>
          </a:p>
        </p:txBody>
      </p:sp>
    </p:spTree>
    <p:extLst>
      <p:ext uri="{BB962C8B-B14F-4D97-AF65-F5344CB8AC3E}">
        <p14:creationId xmlns:p14="http://schemas.microsoft.com/office/powerpoint/2010/main" val="971627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82550" y="0"/>
            <a:ext cx="9144000" cy="659535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dirty="0"/>
              <a:t>Chromosomal crossover also </a:t>
            </a:r>
            <a:r>
              <a:rPr lang="en-US" sz="2400"/>
              <a:t>segregates genes</a:t>
            </a:r>
            <a:endParaRPr lang="en-US" sz="2400" dirty="0"/>
          </a:p>
        </p:txBody>
      </p:sp>
      <p:pic>
        <p:nvPicPr>
          <p:cNvPr id="2" name="Picture Placeholder 1" descr="crossover chart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6" r="-7936"/>
          <a:stretch>
            <a:fillRect/>
          </a:stretch>
        </p:blipFill>
        <p:spPr>
          <a:xfrm>
            <a:off x="4651829" y="830489"/>
            <a:ext cx="4409621" cy="5750396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4403" y="1108075"/>
            <a:ext cx="4127983" cy="525697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process of crossover, or recombination, occurs when two homologous chromosomes align during meiosis and exchange a segment of genetic material.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Here, the alleles for gene C were exchanged. The result is two recombinant and two non-recombinant chromosomes.</a:t>
            </a:r>
          </a:p>
        </p:txBody>
      </p:sp>
    </p:spTree>
    <p:extLst>
      <p:ext uri="{BB962C8B-B14F-4D97-AF65-F5344CB8AC3E}">
        <p14:creationId xmlns:p14="http://schemas.microsoft.com/office/powerpoint/2010/main" val="315981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430703"/>
          </a:xfrm>
        </p:spPr>
        <p:txBody>
          <a:bodyPr>
            <a:normAutofit/>
          </a:bodyPr>
          <a:lstStyle/>
          <a:p>
            <a:r>
              <a:rPr lang="en-US" sz="1800" dirty="0"/>
              <a:t>Mendel’s history leading to his work 	</a:t>
            </a:r>
          </a:p>
        </p:txBody>
      </p:sp>
      <p:pic>
        <p:nvPicPr>
          <p:cNvPr id="2" name="Picture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8" b="-4618"/>
          <a:stretch>
            <a:fillRect/>
          </a:stretch>
        </p:blipFill>
        <p:spPr>
          <a:xfrm>
            <a:off x="34426" y="1108377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955449" y="959058"/>
            <a:ext cx="5023692" cy="5554850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b="1" dirty="0" err="1"/>
              <a:t>Gregor</a:t>
            </a:r>
            <a:r>
              <a:rPr lang="en-US" sz="1800" b="1" dirty="0"/>
              <a:t> Johann Mendel</a:t>
            </a:r>
            <a:r>
              <a:rPr lang="en-US" sz="1800" dirty="0"/>
              <a:t> (1822–1884)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Considered the father of genetics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Family farm in Austria (now Brno) gardened and studied beekeeping - Too sickly to farm –  his older brother took over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Studied philosophy – University of Olomouc and became a friar to pay for his education.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Entered the Augustinian Saint Thomas Abbey - trained to become a priest and taught science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Sent to the University of Vienna to study under the sponsorship of Abbot C. F. </a:t>
            </a:r>
            <a:r>
              <a:rPr lang="en-US" sz="1800" dirty="0" err="1">
                <a:solidFill>
                  <a:schemeClr val="tx1"/>
                </a:solidFill>
              </a:rPr>
              <a:t>Napp</a:t>
            </a:r>
            <a:r>
              <a:rPr lang="en-US" sz="1800" dirty="0">
                <a:solidFill>
                  <a:schemeClr val="tx1"/>
                </a:solidFill>
              </a:rPr>
              <a:t> 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Returned to the abbey - taught while studying heredity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Eventually became Abbot and gave up science</a:t>
            </a:r>
          </a:p>
        </p:txBody>
      </p:sp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1003580"/>
          </a:xfrm>
        </p:spPr>
        <p:txBody>
          <a:bodyPr>
            <a:noAutofit/>
          </a:bodyPr>
          <a:lstStyle/>
          <a:p>
            <a:r>
              <a:rPr lang="en-US" dirty="0"/>
              <a:t>Epistasis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genes are not independent,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but rather interact to produce phenotypes</a:t>
            </a:r>
          </a:p>
        </p:txBody>
      </p:sp>
      <p:pic>
        <p:nvPicPr>
          <p:cNvPr id="2" name="Picture Placeholder 1" descr="epistasis chart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2" b="-5002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61161" y="1421177"/>
            <a:ext cx="4072596" cy="5436824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mottled agouti coat color (</a:t>
            </a:r>
            <a:r>
              <a:rPr lang="en-US" sz="1800" i="1" dirty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) is dominant to a solid coloration, such as black or gray. </a:t>
            </a:r>
          </a:p>
          <a:p>
            <a:pPr marL="285750" indent="-285750"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gene at a separate locus (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) is responsible for pigment production. The recessive </a:t>
            </a:r>
            <a:r>
              <a:rPr lang="en-US" sz="1800" i="1" dirty="0">
                <a:solidFill>
                  <a:schemeClr val="tx1"/>
                </a:solidFill>
              </a:rPr>
              <a:t>c </a:t>
            </a:r>
            <a:r>
              <a:rPr lang="en-US" sz="1800" dirty="0">
                <a:solidFill>
                  <a:schemeClr val="tx1"/>
                </a:solidFill>
              </a:rPr>
              <a:t>allele does not produce pigment.</a:t>
            </a:r>
          </a:p>
          <a:p>
            <a:pPr marL="285750" indent="-285750"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mouse with the homozygous recessive </a:t>
            </a:r>
            <a:r>
              <a:rPr lang="en-US" sz="1800" i="1" dirty="0">
                <a:solidFill>
                  <a:schemeClr val="tx1"/>
                </a:solidFill>
              </a:rPr>
              <a:t>cc </a:t>
            </a:r>
            <a:r>
              <a:rPr lang="en-US" sz="1800" dirty="0">
                <a:solidFill>
                  <a:schemeClr val="tx1"/>
                </a:solidFill>
              </a:rPr>
              <a:t>genotype is albino regardless of the allele present at the </a:t>
            </a:r>
            <a:r>
              <a:rPr lang="en-US" sz="1800" i="1" dirty="0">
                <a:solidFill>
                  <a:schemeClr val="tx1"/>
                </a:solidFill>
              </a:rPr>
              <a:t>A </a:t>
            </a:r>
            <a:r>
              <a:rPr lang="en-US" sz="1800" dirty="0">
                <a:solidFill>
                  <a:schemeClr val="tx1"/>
                </a:solidFill>
              </a:rPr>
              <a:t>locus. Thus, the </a:t>
            </a:r>
            <a:r>
              <a:rPr lang="en-US" sz="1800" i="1" dirty="0">
                <a:solidFill>
                  <a:schemeClr val="tx1"/>
                </a:solidFill>
              </a:rPr>
              <a:t>C </a:t>
            </a:r>
            <a:r>
              <a:rPr lang="en-US" sz="1800" dirty="0">
                <a:solidFill>
                  <a:schemeClr val="tx1"/>
                </a:solidFill>
              </a:rPr>
              <a:t>gene is </a:t>
            </a:r>
            <a:r>
              <a:rPr lang="en-US" sz="1800" dirty="0" err="1">
                <a:solidFill>
                  <a:schemeClr val="tx1"/>
                </a:solidFill>
              </a:rPr>
              <a:t>epistatic</a:t>
            </a:r>
            <a:r>
              <a:rPr lang="en-US" sz="1800" dirty="0">
                <a:solidFill>
                  <a:schemeClr val="tx1"/>
                </a:solidFill>
              </a:rPr>
              <a:t> to the </a:t>
            </a:r>
            <a:r>
              <a:rPr lang="en-US" sz="1800" i="1" dirty="0">
                <a:solidFill>
                  <a:schemeClr val="tx1"/>
                </a:solidFill>
              </a:rPr>
              <a:t>A </a:t>
            </a:r>
            <a:r>
              <a:rPr lang="en-US" sz="1800" dirty="0">
                <a:solidFill>
                  <a:schemeClr val="tx1"/>
                </a:solidFill>
              </a:rPr>
              <a:t>gene.</a:t>
            </a:r>
          </a:p>
          <a:p>
            <a:pPr marL="285750" indent="-285750"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Such multiple gene interactions produce modified Mendelian dihybrid cross f2 ratios. Here the ratio is 9:4:3 </a:t>
            </a:r>
          </a:p>
        </p:txBody>
      </p:sp>
    </p:spTree>
    <p:extLst>
      <p:ext uri="{BB962C8B-B14F-4D97-AF65-F5344CB8AC3E}">
        <p14:creationId xmlns:p14="http://schemas.microsoft.com/office/powerpoint/2010/main" val="26080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2202" y="0"/>
            <a:ext cx="8387910" cy="751114"/>
          </a:xfrm>
        </p:spPr>
        <p:txBody>
          <a:bodyPr>
            <a:normAutofit/>
          </a:bodyPr>
          <a:lstStyle/>
          <a:p>
            <a:r>
              <a:rPr lang="en-US" sz="2000" dirty="0"/>
              <a:t>Why peas?</a:t>
            </a:r>
            <a:endParaRPr lang="en-US" sz="1800" dirty="0"/>
          </a:p>
        </p:txBody>
      </p:sp>
      <p:pic>
        <p:nvPicPr>
          <p:cNvPr id="2" name="Picture Placeholder 1" descr="A close up of a flower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3" r="-11403"/>
          <a:stretch>
            <a:fillRect/>
          </a:stretch>
        </p:blipFill>
        <p:spPr>
          <a:xfrm>
            <a:off x="654717" y="952301"/>
            <a:ext cx="4472454" cy="194147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8146" y="2918958"/>
            <a:ext cx="8387910" cy="3751243"/>
          </a:xfrm>
        </p:spPr>
        <p:txBody>
          <a:bodyPr>
            <a:normAutofit lnSpcReduction="10000"/>
          </a:bodyPr>
          <a:lstStyle/>
          <a:p>
            <a:pPr marL="342900" indent="-342900"/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Many simple </a:t>
            </a:r>
            <a:r>
              <a:rPr lang="en-US" b="1" dirty="0">
                <a:solidFill>
                  <a:schemeClr val="tx1"/>
                </a:solidFill>
              </a:rPr>
              <a:t>dichotomous traits</a:t>
            </a:r>
            <a:r>
              <a:rPr lang="en-US" dirty="0">
                <a:solidFill>
                  <a:schemeClr val="tx1"/>
                </a:solidFill>
              </a:rPr>
              <a:t> – flower color, seed shape, seed color etc.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Many such traits were </a:t>
            </a:r>
            <a:r>
              <a:rPr lang="en-US" b="1" dirty="0">
                <a:solidFill>
                  <a:schemeClr val="tx1"/>
                </a:solidFill>
              </a:rPr>
              <a:t>true breeding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Monoecious</a:t>
            </a:r>
            <a:r>
              <a:rPr lang="en-US" dirty="0">
                <a:solidFill>
                  <a:schemeClr val="tx1"/>
                </a:solidFill>
              </a:rPr>
              <a:t> (male and female in one flower – easy to manipulate </a:t>
            </a:r>
            <a:r>
              <a:rPr lang="en-US" dirty="0" err="1">
                <a:solidFill>
                  <a:schemeClr val="tx1"/>
                </a:solidFill>
              </a:rPr>
              <a:t>matings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Each pea was a new individual – could evaluate thousands of offspring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Short </a:t>
            </a:r>
            <a:r>
              <a:rPr lang="en-US" b="1" dirty="0">
                <a:solidFill>
                  <a:schemeClr val="tx1"/>
                </a:solidFill>
              </a:rPr>
              <a:t>generation times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Cheap ornamental readily available</a:t>
            </a:r>
          </a:p>
          <a:p>
            <a:pPr marL="1074420" lvl="1" indent="-342900"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23554" name="Picture 2" descr="A group of colorful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954" y="685290"/>
            <a:ext cx="2208481" cy="2208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7026"/>
            <a:ext cx="8062912" cy="659535"/>
          </a:xfrm>
        </p:spPr>
        <p:txBody>
          <a:bodyPr>
            <a:noAutofit/>
          </a:bodyPr>
          <a:lstStyle/>
          <a:p>
            <a:r>
              <a:rPr lang="en-US" cap="none" dirty="0"/>
              <a:t>Mendel’s Notation System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035585"/>
            <a:ext cx="8262258" cy="5460855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P: </a:t>
            </a:r>
            <a:r>
              <a:rPr lang="en-US" b="1" dirty="0">
                <a:solidFill>
                  <a:schemeClr val="tx1"/>
                </a:solidFill>
              </a:rPr>
              <a:t>parent generation </a:t>
            </a:r>
            <a:r>
              <a:rPr lang="en-US" dirty="0">
                <a:solidFill>
                  <a:schemeClr val="tx1"/>
                </a:solidFill>
              </a:rPr>
              <a:t>of true breeding plants</a:t>
            </a:r>
          </a:p>
          <a:p>
            <a:pPr marL="457200" indent="-457200">
              <a:buClrTx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f1: </a:t>
            </a:r>
            <a:r>
              <a:rPr lang="en-US" b="1" dirty="0">
                <a:solidFill>
                  <a:schemeClr val="tx1"/>
                </a:solidFill>
              </a:rPr>
              <a:t>first filial generation </a:t>
            </a:r>
            <a:r>
              <a:rPr lang="en-US" dirty="0">
                <a:solidFill>
                  <a:schemeClr val="tx1"/>
                </a:solidFill>
              </a:rPr>
              <a:t>of offspring from a cross between parents (brothers and sisters)</a:t>
            </a:r>
          </a:p>
          <a:p>
            <a:pPr marL="457200" indent="-457200">
              <a:buClrTx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f2: </a:t>
            </a:r>
            <a:r>
              <a:rPr lang="en-US" b="1" dirty="0">
                <a:solidFill>
                  <a:schemeClr val="tx1"/>
                </a:solidFill>
              </a:rPr>
              <a:t>second filial generation </a:t>
            </a:r>
            <a:r>
              <a:rPr lang="en-US" dirty="0">
                <a:solidFill>
                  <a:schemeClr val="tx1"/>
                </a:solidFill>
              </a:rPr>
              <a:t>of offspring produce by crossing 2 f1 individuals with each other</a:t>
            </a:r>
          </a:p>
          <a:p>
            <a:pPr marL="457200" indent="-457200">
              <a:buClrTx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f3 , f4, f5 ……. Succeeding generations</a:t>
            </a:r>
          </a:p>
          <a:p>
            <a:pPr marL="457200" indent="-457200">
              <a:buClrTx/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Siblings</a:t>
            </a:r>
            <a:r>
              <a:rPr lang="en-US" dirty="0">
                <a:solidFill>
                  <a:schemeClr val="tx1"/>
                </a:solidFill>
              </a:rPr>
              <a:t>: brothers and sisters</a:t>
            </a:r>
          </a:p>
          <a:p>
            <a:pPr marL="457200" indent="-457200">
              <a:buClrTx/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Cross sibs: </a:t>
            </a:r>
            <a:r>
              <a:rPr lang="en-US" dirty="0">
                <a:solidFill>
                  <a:schemeClr val="tx1"/>
                </a:solidFill>
              </a:rPr>
              <a:t>mating between brothers and sisters</a:t>
            </a:r>
          </a:p>
          <a:p>
            <a:pPr marL="457200" indent="-457200">
              <a:buClrTx/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Backcross: </a:t>
            </a:r>
            <a:r>
              <a:rPr lang="en-US" dirty="0">
                <a:solidFill>
                  <a:schemeClr val="tx1"/>
                </a:solidFill>
              </a:rPr>
              <a:t>mating an offspring back to a parent of other ancestor</a:t>
            </a:r>
          </a:p>
          <a:p>
            <a:pPr marL="457200" indent="-457200">
              <a:buClrTx/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Self cross: </a:t>
            </a:r>
            <a:r>
              <a:rPr lang="en-US" dirty="0">
                <a:solidFill>
                  <a:schemeClr val="tx1"/>
                </a:solidFill>
              </a:rPr>
              <a:t>crossing a plant with itself (</a:t>
            </a:r>
            <a:r>
              <a:rPr lang="en-US" dirty="0" err="1">
                <a:solidFill>
                  <a:schemeClr val="tx1"/>
                </a:solidFill>
              </a:rPr>
              <a:t>selfing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pPr marL="457200" indent="-457200">
              <a:buClrTx/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True breeding: </a:t>
            </a:r>
            <a:r>
              <a:rPr lang="en-US" dirty="0">
                <a:solidFill>
                  <a:schemeClr val="tx1"/>
                </a:solidFill>
              </a:rPr>
              <a:t>when parents having the same traits always produce offspring having the same traits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19" y="241326"/>
            <a:ext cx="8868579" cy="375619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cap="none" dirty="0"/>
              <a:t>Formal Cross for One Trait</a:t>
            </a:r>
            <a:endParaRPr lang="en-US" dirty="0"/>
          </a:p>
        </p:txBody>
      </p:sp>
      <p:pic>
        <p:nvPicPr>
          <p:cNvPr id="1026" name="Picture 2" descr="A close up of purpl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458" y="803851"/>
            <a:ext cx="893459" cy="1336403"/>
          </a:xfrm>
          <a:prstGeom prst="rect">
            <a:avLst/>
          </a:prstGeom>
          <a:noFill/>
        </p:spPr>
      </p:pic>
      <p:pic>
        <p:nvPicPr>
          <p:cNvPr id="1028" name="Picture 4" descr="A close up of purpl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562" y="781818"/>
            <a:ext cx="908189" cy="13584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6096" y="1035586"/>
            <a:ext cx="49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1162" y="1255923"/>
            <a:ext cx="47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1484" y="1127016"/>
            <a:ext cx="3029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 breeding parent generation – both true breeding for purple flower color trait</a:t>
            </a:r>
          </a:p>
        </p:txBody>
      </p:sp>
      <p:pic>
        <p:nvPicPr>
          <p:cNvPr id="10" name="Picture 2" descr="A close up of purpl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458" y="3277828"/>
            <a:ext cx="893459" cy="1336403"/>
          </a:xfrm>
          <a:prstGeom prst="rect">
            <a:avLst/>
          </a:prstGeom>
          <a:noFill/>
        </p:spPr>
      </p:pic>
      <p:pic>
        <p:nvPicPr>
          <p:cNvPr id="11" name="Picture 2" descr="A close up of purpl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562" y="3277828"/>
            <a:ext cx="870331" cy="1301809"/>
          </a:xfrm>
          <a:prstGeom prst="rect">
            <a:avLst/>
          </a:prstGeom>
          <a:noFill/>
        </p:spPr>
      </p:pic>
      <p:pic>
        <p:nvPicPr>
          <p:cNvPr id="12" name="Picture 2" descr="A close up of purpl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331" y="3327094"/>
            <a:ext cx="860522" cy="1287137"/>
          </a:xfrm>
          <a:prstGeom prst="rect">
            <a:avLst/>
          </a:prstGeom>
          <a:noFill/>
        </p:spPr>
      </p:pic>
      <p:pic>
        <p:nvPicPr>
          <p:cNvPr id="13" name="Picture 2" descr="A close up of purpl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6024" y="5368946"/>
            <a:ext cx="896286" cy="1340632"/>
          </a:xfrm>
          <a:prstGeom prst="rect">
            <a:avLst/>
          </a:prstGeom>
          <a:noFill/>
        </p:spPr>
      </p:pic>
      <p:pic>
        <p:nvPicPr>
          <p:cNvPr id="14" name="Picture 2" descr="A close up of purple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3567" y="5368946"/>
            <a:ext cx="896286" cy="13406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16096" y="3327094"/>
            <a:ext cx="68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7786" y="3681037"/>
            <a:ext cx="35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60116" y="3327094"/>
            <a:ext cx="175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f1 siblings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096" y="5368946"/>
            <a:ext cx="68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f2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60116" y="5368946"/>
            <a:ext cx="114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 siblings</a:t>
            </a:r>
          </a:p>
        </p:txBody>
      </p:sp>
      <p:sp>
        <p:nvSpPr>
          <p:cNvPr id="20" name="Down Arrow 19" descr="down arrow"/>
          <p:cNvSpPr/>
          <p:nvPr/>
        </p:nvSpPr>
        <p:spPr>
          <a:xfrm>
            <a:off x="3371162" y="2283473"/>
            <a:ext cx="484632" cy="783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 descr="down arrow"/>
          <p:cNvSpPr/>
          <p:nvPr/>
        </p:nvSpPr>
        <p:spPr>
          <a:xfrm>
            <a:off x="5299168" y="4579637"/>
            <a:ext cx="484632" cy="783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414" y="866503"/>
            <a:ext cx="8062912" cy="870333"/>
          </a:xfrm>
        </p:spPr>
        <p:txBody>
          <a:bodyPr>
            <a:noAutofit/>
          </a:bodyPr>
          <a:lstStyle/>
          <a:p>
            <a:r>
              <a:rPr lang="en-US" sz="1800" cap="none" dirty="0">
                <a:solidFill>
                  <a:schemeClr val="tx1"/>
                </a:solidFill>
                <a:latin typeface="+mn-lt"/>
              </a:rPr>
              <a:t>Mendel crossed parent plants that differed in one trait to produce hybrid strains in order to see if what was inherited could be detected.</a:t>
            </a:r>
          </a:p>
        </p:txBody>
      </p:sp>
      <p:grpSp>
        <p:nvGrpSpPr>
          <p:cNvPr id="3" name="Group 2" descr="purple and white flower breeding chart"/>
          <p:cNvGrpSpPr/>
          <p:nvPr/>
        </p:nvGrpSpPr>
        <p:grpSpPr>
          <a:xfrm>
            <a:off x="587830" y="1797322"/>
            <a:ext cx="8556170" cy="4706621"/>
            <a:chOff x="457200" y="907883"/>
            <a:chExt cx="8686800" cy="5726688"/>
          </a:xfrm>
        </p:grpSpPr>
        <p:pic>
          <p:nvPicPr>
            <p:cNvPr id="37890" name="Picture 2" descr="http://www.albinusfro.dk/images/Lathyrus-mammoth-white-I-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5296" y="1461881"/>
              <a:ext cx="893459" cy="1336402"/>
            </a:xfrm>
            <a:prstGeom prst="rect">
              <a:avLst/>
            </a:prstGeom>
            <a:noFill/>
          </p:spPr>
        </p:pic>
        <p:pic>
          <p:nvPicPr>
            <p:cNvPr id="6" name="Picture 2" descr="https://s-media-cache-ak0.pinimg.com/236x/2e/f9/d7/2ef9d7cb8f3447ba00c98ad53987de1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9884" y="1461881"/>
              <a:ext cx="893459" cy="1336403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339547" y="2002449"/>
              <a:ext cx="345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53359" y="1817783"/>
              <a:ext cx="297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40487" y="907883"/>
              <a:ext cx="2478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True breeding purple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55296" y="907883"/>
              <a:ext cx="2721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True breeding white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076965" y="2503767"/>
              <a:ext cx="484632" cy="7830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https://s-media-cache-ak0.pinimg.com/236x/2e/f9/d7/2ef9d7cb8f3447ba00c98ad53987de1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9884" y="3286853"/>
              <a:ext cx="893459" cy="1336403"/>
            </a:xfrm>
            <a:prstGeom prst="rect">
              <a:avLst/>
            </a:prstGeom>
            <a:noFill/>
          </p:spPr>
        </p:pic>
        <p:pic>
          <p:nvPicPr>
            <p:cNvPr id="16" name="Picture 2" descr="https://s-media-cache-ak0.pinimg.com/236x/2e/f9/d7/2ef9d7cb8f3447ba00c98ad53987de1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5296" y="3286853"/>
              <a:ext cx="893459" cy="1336403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4153359" y="3748518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95635" y="3802397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f1</a:t>
              </a:r>
            </a:p>
          </p:txBody>
        </p:sp>
        <p:pic>
          <p:nvPicPr>
            <p:cNvPr id="19" name="Picture 2" descr="https://s-media-cache-ak0.pinimg.com/236x/2e/f9/d7/2ef9d7cb8f3447ba00c98ad53987de1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86425" y="5298165"/>
              <a:ext cx="893459" cy="1336403"/>
            </a:xfrm>
            <a:prstGeom prst="rect">
              <a:avLst/>
            </a:prstGeom>
            <a:noFill/>
          </p:spPr>
        </p:pic>
        <p:pic>
          <p:nvPicPr>
            <p:cNvPr id="20" name="Picture 2" descr="https://s-media-cache-ak0.pinimg.com/236x/2e/f9/d7/2ef9d7cb8f3447ba00c98ad53987de1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9900" y="5298168"/>
              <a:ext cx="893459" cy="1336403"/>
            </a:xfrm>
            <a:prstGeom prst="rect">
              <a:avLst/>
            </a:prstGeom>
            <a:noFill/>
          </p:spPr>
        </p:pic>
        <p:pic>
          <p:nvPicPr>
            <p:cNvPr id="21" name="Picture 2" descr="https://s-media-cache-ak0.pinimg.com/236x/2e/f9/d7/2ef9d7cb8f3447ba00c98ad53987de1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0814" y="5298168"/>
              <a:ext cx="893459" cy="1336403"/>
            </a:xfrm>
            <a:prstGeom prst="rect">
              <a:avLst/>
            </a:prstGeom>
            <a:noFill/>
          </p:spPr>
        </p:pic>
        <p:pic>
          <p:nvPicPr>
            <p:cNvPr id="23" name="Picture 2" descr="http://www.albinusfro.dk/images/Lathyrus-mammoth-white-I-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8755" y="5298168"/>
              <a:ext cx="893459" cy="1336402"/>
            </a:xfrm>
            <a:prstGeom prst="rect">
              <a:avLst/>
            </a:prstGeom>
            <a:noFill/>
          </p:spPr>
        </p:pic>
        <p:sp>
          <p:nvSpPr>
            <p:cNvPr id="24" name="Down Arrow 23"/>
            <p:cNvSpPr/>
            <p:nvPr/>
          </p:nvSpPr>
          <p:spPr>
            <a:xfrm>
              <a:off x="4076965" y="4324387"/>
              <a:ext cx="484632" cy="7830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50637" y="5684704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f2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69446" y="3286853"/>
              <a:ext cx="25779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F1 hybrids for flower color – look at f2 – these were obviously not true breeding!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42214" y="5500038"/>
              <a:ext cx="27017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F2 sibs both white and purple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200" y="3525398"/>
              <a:ext cx="1521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All purple  </a:t>
              </a:r>
              <a:r>
                <a:rPr lang="en-US" dirty="0">
                  <a:solidFill>
                    <a:srgbClr val="FF0000"/>
                  </a:solidFill>
                </a:rPr>
                <a:t>No blending!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1257" y="244929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6CB255"/>
                </a:solidFill>
              </a:rPr>
              <a:t>Formal monohybrid cross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5704"/>
            <a:ext cx="8062912" cy="659535"/>
          </a:xfrm>
        </p:spPr>
        <p:txBody>
          <a:bodyPr>
            <a:normAutofit/>
          </a:bodyPr>
          <a:lstStyle/>
          <a:p>
            <a:r>
              <a:rPr lang="en-US" sz="2400" dirty="0"/>
              <a:t>Results from f2 types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998843"/>
            <a:ext cx="3913188" cy="2660152"/>
          </a:xfrm>
        </p:spPr>
        <p:txBody>
          <a:bodyPr>
            <a:noAutofit/>
          </a:bodyPr>
          <a:lstStyle/>
          <a:p>
            <a:r>
              <a:rPr lang="en-US" sz="1600" b="1" dirty="0"/>
              <a:t>Background</a:t>
            </a:r>
            <a:r>
              <a:rPr lang="en-US" sz="1600" dirty="0"/>
              <a:t>: </a:t>
            </a:r>
          </a:p>
          <a:p>
            <a:r>
              <a:rPr lang="en-US" sz="1600" dirty="0"/>
              <a:t>In one experiment, Mendel crossed plants that were true-breeding for violet flower color with plants true-breeding for white flower color (the P generation). </a:t>
            </a:r>
          </a:p>
          <a:p>
            <a:r>
              <a:rPr lang="en-US" sz="1600" b="1" dirty="0"/>
              <a:t>Results: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generation all had violet flowers. 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generation, approximately three quarters of the plants had violet flowers, and one quarter had white flowers.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3:1 f2 ratio </a:t>
            </a:r>
            <a:r>
              <a:rPr lang="en-US" dirty="0"/>
              <a:t>from a formal monohybrid cross held true for other monohybrid crosses with different traits</a:t>
            </a:r>
          </a:p>
          <a:p>
            <a:endParaRPr lang="en-US" sz="1600" dirty="0"/>
          </a:p>
        </p:txBody>
      </p:sp>
      <p:pic>
        <p:nvPicPr>
          <p:cNvPr id="7" name="Picture 6" descr="pea plant breeding chart">
            <a:extLst>
              <a:ext uri="{FF2B5EF4-FFF2-40B4-BE49-F238E27FC236}">
                <a16:creationId xmlns:a16="http://schemas.microsoft.com/office/drawing/2014/main" id="{AC124056-89C3-CFF0-A3B4-5ECC3352AE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88" y="356961"/>
            <a:ext cx="3316224" cy="60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88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2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2679</Words>
  <Application>Microsoft Office PowerPoint</Application>
  <PresentationFormat>On-screen Show (4:3)</PresentationFormat>
  <Paragraphs>264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Arial Black</vt:lpstr>
      <vt:lpstr>Calibri</vt:lpstr>
      <vt:lpstr>Wingdings</vt:lpstr>
      <vt:lpstr>Essential</vt:lpstr>
      <vt:lpstr>Biology 2e  Chapter 12 MENDEL’S EXPERIMENTS AND HEREDITY PowerPoint Image Slideshow</vt:lpstr>
      <vt:lpstr>Historical misconceptions about heredity</vt:lpstr>
      <vt:lpstr> Example: Homunculus</vt:lpstr>
      <vt:lpstr>Mendel’s history leading to his work  </vt:lpstr>
      <vt:lpstr>Why peas?</vt:lpstr>
      <vt:lpstr>Mendel’s Notation System</vt:lpstr>
      <vt:lpstr> Formal Cross for One Trait</vt:lpstr>
      <vt:lpstr>Mendel crossed parent plants that differed in one trait to produce hybrid strains in order to see if what was inherited could be detected.</vt:lpstr>
      <vt:lpstr>Results from f2 types</vt:lpstr>
      <vt:lpstr>Conclusions from monohybrid crosses:</vt:lpstr>
      <vt:lpstr>Conclusions from monohybrid crosses:</vt:lpstr>
      <vt:lpstr>Some useful, modern terms </vt:lpstr>
      <vt:lpstr>Some useful, modern terms</vt:lpstr>
      <vt:lpstr>Defining monohybrid crosses</vt:lpstr>
      <vt:lpstr>Mendel’s First Law</vt:lpstr>
      <vt:lpstr>A Formal Test Cross</vt:lpstr>
      <vt:lpstr>Punnett Squares</vt:lpstr>
      <vt:lpstr>test cross</vt:lpstr>
      <vt:lpstr>Punnett Squares can predict Mendelian cross outcomes</vt:lpstr>
      <vt:lpstr>Probability Basics</vt:lpstr>
      <vt:lpstr>Multiplicative law of simple probability</vt:lpstr>
      <vt:lpstr>Additive Law of simple probability</vt:lpstr>
      <vt:lpstr>Both laws can be combined for complex random events</vt:lpstr>
      <vt:lpstr>Symbols For Pedigrees</vt:lpstr>
      <vt:lpstr>Alkaptonuria</vt:lpstr>
      <vt:lpstr>Formal Dihybrid Cross</vt:lpstr>
      <vt:lpstr>If you count for each trait individually you will see each still gives a 3:1 ratio as in monohybrid crosses.  This led Mendel to conclude that traits were inherited independently from one another.   </vt:lpstr>
      <vt:lpstr>Another example of f2 genotype and phenotype categories from a formal dihybrid cross   </vt:lpstr>
      <vt:lpstr>Incomplete Dominance</vt:lpstr>
      <vt:lpstr>Incomplete Dominance</vt:lpstr>
      <vt:lpstr>Multiple alleles for a single trait  showing an order of dominance </vt:lpstr>
      <vt:lpstr>Homeotic mutants affect development and potentially many characters. Remember Mendel’s traits were caused by single genes that affected only one trait. </vt:lpstr>
      <vt:lpstr>Multiple Alleles Confer Drug Resistance in the Malaria ParasitE</vt:lpstr>
      <vt:lpstr>Sex linked traits</vt:lpstr>
      <vt:lpstr>Inheritance of sex linked traits</vt:lpstr>
      <vt:lpstr>Inheritance of sex linked traits</vt:lpstr>
      <vt:lpstr>Lethal alleles</vt:lpstr>
      <vt:lpstr>Trihybrid Cross</vt:lpstr>
      <vt:lpstr>Chromosomal crossover also segregates genes</vt:lpstr>
      <vt:lpstr>Epistasis genes are not independent, but rather interact to produce phenotypes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Elizabeth Kelly</cp:lastModifiedBy>
  <cp:revision>177</cp:revision>
  <dcterms:created xsi:type="dcterms:W3CDTF">2012-06-04T02:13:36Z</dcterms:created>
  <dcterms:modified xsi:type="dcterms:W3CDTF">2022-08-08T15:03:22Z</dcterms:modified>
</cp:coreProperties>
</file>