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B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8" d="100"/>
          <a:sy n="128" d="100"/>
        </p:scale>
        <p:origin x="4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06240-B62E-4035-B94B-DC68DA2815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B3CB28-5141-4D9B-91EA-FF0AA21330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3BE06C-E37D-4A3A-9C02-BFB89366F6ED}"/>
              </a:ext>
            </a:extLst>
          </p:cNvPr>
          <p:cNvSpPr>
            <a:spLocks noGrp="1"/>
          </p:cNvSpPr>
          <p:nvPr>
            <p:ph type="dt" sz="half" idx="10"/>
          </p:nvPr>
        </p:nvSpPr>
        <p:spPr/>
        <p:txBody>
          <a:bodyPr/>
          <a:lstStyle/>
          <a:p>
            <a:fld id="{FE31FEED-ED8D-41F1-8F48-A5230BAB6E54}" type="datetimeFigureOut">
              <a:rPr lang="en-US" smtClean="0"/>
              <a:t>9/12/23</a:t>
            </a:fld>
            <a:endParaRPr lang="en-US"/>
          </a:p>
        </p:txBody>
      </p:sp>
      <p:sp>
        <p:nvSpPr>
          <p:cNvPr id="5" name="Footer Placeholder 4">
            <a:extLst>
              <a:ext uri="{FF2B5EF4-FFF2-40B4-BE49-F238E27FC236}">
                <a16:creationId xmlns:a16="http://schemas.microsoft.com/office/drawing/2014/main" id="{E0BA1B52-0070-4BC1-B537-83A7D1EC3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8D83E-9B9C-49F6-95CE-AA694BBDDFC6}"/>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2374868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9C3E9-5333-4D19-88EC-3D3D30A14B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8B9725-EF2C-4997-9133-19AE7A68A4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BBB0D-9878-4F2D-90C6-697749D7DD44}"/>
              </a:ext>
            </a:extLst>
          </p:cNvPr>
          <p:cNvSpPr>
            <a:spLocks noGrp="1"/>
          </p:cNvSpPr>
          <p:nvPr>
            <p:ph type="dt" sz="half" idx="10"/>
          </p:nvPr>
        </p:nvSpPr>
        <p:spPr/>
        <p:txBody>
          <a:bodyPr/>
          <a:lstStyle/>
          <a:p>
            <a:fld id="{FE31FEED-ED8D-41F1-8F48-A5230BAB6E54}" type="datetimeFigureOut">
              <a:rPr lang="en-US" smtClean="0"/>
              <a:t>9/12/23</a:t>
            </a:fld>
            <a:endParaRPr lang="en-US"/>
          </a:p>
        </p:txBody>
      </p:sp>
      <p:sp>
        <p:nvSpPr>
          <p:cNvPr id="5" name="Footer Placeholder 4">
            <a:extLst>
              <a:ext uri="{FF2B5EF4-FFF2-40B4-BE49-F238E27FC236}">
                <a16:creationId xmlns:a16="http://schemas.microsoft.com/office/drawing/2014/main" id="{F27A204A-73EB-4445-AA5E-8BB9A46E8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36A3BC-7B0B-420B-B3B0-62D28EE9C4A1}"/>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323947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F8F622-B852-47ED-8A36-B757E1C0F9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BDCDB3-7626-42A6-9ABB-1887596F21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879418-F50E-459D-A55D-50D143AB7270}"/>
              </a:ext>
            </a:extLst>
          </p:cNvPr>
          <p:cNvSpPr>
            <a:spLocks noGrp="1"/>
          </p:cNvSpPr>
          <p:nvPr>
            <p:ph type="dt" sz="half" idx="10"/>
          </p:nvPr>
        </p:nvSpPr>
        <p:spPr/>
        <p:txBody>
          <a:bodyPr/>
          <a:lstStyle/>
          <a:p>
            <a:fld id="{FE31FEED-ED8D-41F1-8F48-A5230BAB6E54}" type="datetimeFigureOut">
              <a:rPr lang="en-US" smtClean="0"/>
              <a:t>9/12/23</a:t>
            </a:fld>
            <a:endParaRPr lang="en-US"/>
          </a:p>
        </p:txBody>
      </p:sp>
      <p:sp>
        <p:nvSpPr>
          <p:cNvPr id="5" name="Footer Placeholder 4">
            <a:extLst>
              <a:ext uri="{FF2B5EF4-FFF2-40B4-BE49-F238E27FC236}">
                <a16:creationId xmlns:a16="http://schemas.microsoft.com/office/drawing/2014/main" id="{D7C7474B-ACC1-4347-94A7-D899D6E71A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665A4-49BC-4D9B-A14B-60D3AADE76AF}"/>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67011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7D5C0-7D1F-4F2A-B145-D05019294F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1FDF3F-8517-418A-BDF9-8F0956830F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816AD8-435E-4A64-AA11-61CCF23B2A88}"/>
              </a:ext>
            </a:extLst>
          </p:cNvPr>
          <p:cNvSpPr>
            <a:spLocks noGrp="1"/>
          </p:cNvSpPr>
          <p:nvPr>
            <p:ph type="dt" sz="half" idx="10"/>
          </p:nvPr>
        </p:nvSpPr>
        <p:spPr/>
        <p:txBody>
          <a:bodyPr/>
          <a:lstStyle/>
          <a:p>
            <a:fld id="{FE31FEED-ED8D-41F1-8F48-A5230BAB6E54}" type="datetimeFigureOut">
              <a:rPr lang="en-US" smtClean="0"/>
              <a:t>9/12/23</a:t>
            </a:fld>
            <a:endParaRPr lang="en-US"/>
          </a:p>
        </p:txBody>
      </p:sp>
      <p:sp>
        <p:nvSpPr>
          <p:cNvPr id="5" name="Footer Placeholder 4">
            <a:extLst>
              <a:ext uri="{FF2B5EF4-FFF2-40B4-BE49-F238E27FC236}">
                <a16:creationId xmlns:a16="http://schemas.microsoft.com/office/drawing/2014/main" id="{0C1ADED3-6E79-46EB-8AEE-2E069FE64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EF0363-970D-4EC5-942F-40D2985DEB31}"/>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828334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D1E78-DB1D-40D8-A26D-3AC5EA440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0CF935-82DF-418C-A4B6-E54E12579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508507-04E7-462A-A52C-A58294DD7798}"/>
              </a:ext>
            </a:extLst>
          </p:cNvPr>
          <p:cNvSpPr>
            <a:spLocks noGrp="1"/>
          </p:cNvSpPr>
          <p:nvPr>
            <p:ph type="dt" sz="half" idx="10"/>
          </p:nvPr>
        </p:nvSpPr>
        <p:spPr/>
        <p:txBody>
          <a:bodyPr/>
          <a:lstStyle/>
          <a:p>
            <a:fld id="{FE31FEED-ED8D-41F1-8F48-A5230BAB6E54}" type="datetimeFigureOut">
              <a:rPr lang="en-US" smtClean="0"/>
              <a:t>9/12/23</a:t>
            </a:fld>
            <a:endParaRPr lang="en-US"/>
          </a:p>
        </p:txBody>
      </p:sp>
      <p:sp>
        <p:nvSpPr>
          <p:cNvPr id="5" name="Footer Placeholder 4">
            <a:extLst>
              <a:ext uri="{FF2B5EF4-FFF2-40B4-BE49-F238E27FC236}">
                <a16:creationId xmlns:a16="http://schemas.microsoft.com/office/drawing/2014/main" id="{164C5668-2BB5-4742-9756-B21585EDA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769659-8AC9-44CA-A2E9-D1CD6782612A}"/>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264059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20D18-BAD2-4029-BFDE-3B2B012375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B4BBAF-5DEB-4BD0-A09B-70F5D2F91C6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306529-4131-4DFA-8C5B-88908D0902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D7106-71EB-4B39-A5B4-1BF9E54E8C67}"/>
              </a:ext>
            </a:extLst>
          </p:cNvPr>
          <p:cNvSpPr>
            <a:spLocks noGrp="1"/>
          </p:cNvSpPr>
          <p:nvPr>
            <p:ph type="dt" sz="half" idx="10"/>
          </p:nvPr>
        </p:nvSpPr>
        <p:spPr/>
        <p:txBody>
          <a:bodyPr/>
          <a:lstStyle/>
          <a:p>
            <a:fld id="{FE31FEED-ED8D-41F1-8F48-A5230BAB6E54}" type="datetimeFigureOut">
              <a:rPr lang="en-US" smtClean="0"/>
              <a:t>9/12/23</a:t>
            </a:fld>
            <a:endParaRPr lang="en-US"/>
          </a:p>
        </p:txBody>
      </p:sp>
      <p:sp>
        <p:nvSpPr>
          <p:cNvPr id="6" name="Footer Placeholder 5">
            <a:extLst>
              <a:ext uri="{FF2B5EF4-FFF2-40B4-BE49-F238E27FC236}">
                <a16:creationId xmlns:a16="http://schemas.microsoft.com/office/drawing/2014/main" id="{7B49797E-76D8-496B-B661-D17C9A3372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FDD2D-724E-4803-B049-DC5BFA32A375}"/>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28002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1B730-6AE0-49F5-B529-7F86ACA5B5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84A1F3-DCE9-40EA-B3DB-FF8DF119B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E1F51E-0240-43AD-A155-47B03D28328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C1A632-E501-40F5-8A1B-F624ECECD2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BB720F-2A23-4C23-A859-21E7CF97098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98CD6C-193F-4148-8E20-D174EDD92281}"/>
              </a:ext>
            </a:extLst>
          </p:cNvPr>
          <p:cNvSpPr>
            <a:spLocks noGrp="1"/>
          </p:cNvSpPr>
          <p:nvPr>
            <p:ph type="dt" sz="half" idx="10"/>
          </p:nvPr>
        </p:nvSpPr>
        <p:spPr/>
        <p:txBody>
          <a:bodyPr/>
          <a:lstStyle/>
          <a:p>
            <a:fld id="{FE31FEED-ED8D-41F1-8F48-A5230BAB6E54}" type="datetimeFigureOut">
              <a:rPr lang="en-US" smtClean="0"/>
              <a:t>9/12/23</a:t>
            </a:fld>
            <a:endParaRPr lang="en-US"/>
          </a:p>
        </p:txBody>
      </p:sp>
      <p:sp>
        <p:nvSpPr>
          <p:cNvPr id="8" name="Footer Placeholder 7">
            <a:extLst>
              <a:ext uri="{FF2B5EF4-FFF2-40B4-BE49-F238E27FC236}">
                <a16:creationId xmlns:a16="http://schemas.microsoft.com/office/drawing/2014/main" id="{902256D8-EF08-4EDD-B1A6-19F30DB258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C43CAB-AF7A-41BB-B0B3-0F1F09140ABD}"/>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179717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43AD-E160-435D-8ECA-3FCD84BAFD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D10B6E-FDDD-47B7-A7BD-DED04AA37374}"/>
              </a:ext>
            </a:extLst>
          </p:cNvPr>
          <p:cNvSpPr>
            <a:spLocks noGrp="1"/>
          </p:cNvSpPr>
          <p:nvPr>
            <p:ph type="dt" sz="half" idx="10"/>
          </p:nvPr>
        </p:nvSpPr>
        <p:spPr/>
        <p:txBody>
          <a:bodyPr/>
          <a:lstStyle/>
          <a:p>
            <a:fld id="{FE31FEED-ED8D-41F1-8F48-A5230BAB6E54}" type="datetimeFigureOut">
              <a:rPr lang="en-US" smtClean="0"/>
              <a:t>9/12/23</a:t>
            </a:fld>
            <a:endParaRPr lang="en-US"/>
          </a:p>
        </p:txBody>
      </p:sp>
      <p:sp>
        <p:nvSpPr>
          <p:cNvPr id="4" name="Footer Placeholder 3">
            <a:extLst>
              <a:ext uri="{FF2B5EF4-FFF2-40B4-BE49-F238E27FC236}">
                <a16:creationId xmlns:a16="http://schemas.microsoft.com/office/drawing/2014/main" id="{658AA109-B9CA-4E28-BA93-ADC283B767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988A9A-D515-4D7B-90F0-3D9D1B7A42AD}"/>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353917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6C50DC-6CDB-4799-BA85-676C590D5564}"/>
              </a:ext>
            </a:extLst>
          </p:cNvPr>
          <p:cNvSpPr>
            <a:spLocks noGrp="1"/>
          </p:cNvSpPr>
          <p:nvPr>
            <p:ph type="dt" sz="half" idx="10"/>
          </p:nvPr>
        </p:nvSpPr>
        <p:spPr/>
        <p:txBody>
          <a:bodyPr/>
          <a:lstStyle/>
          <a:p>
            <a:fld id="{FE31FEED-ED8D-41F1-8F48-A5230BAB6E54}" type="datetimeFigureOut">
              <a:rPr lang="en-US" smtClean="0"/>
              <a:t>9/12/23</a:t>
            </a:fld>
            <a:endParaRPr lang="en-US"/>
          </a:p>
        </p:txBody>
      </p:sp>
      <p:sp>
        <p:nvSpPr>
          <p:cNvPr id="3" name="Footer Placeholder 2">
            <a:extLst>
              <a:ext uri="{FF2B5EF4-FFF2-40B4-BE49-F238E27FC236}">
                <a16:creationId xmlns:a16="http://schemas.microsoft.com/office/drawing/2014/main" id="{6011808B-53C0-4F1D-8C5A-AF5D9A46BB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5EF839-503D-4F06-A40F-DBEE6ED4B8DB}"/>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4163239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4A207-FE9E-4695-9B2A-CB028BA86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7AB933-F0EC-47A8-9410-A147E55A47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199B39-8BBE-4C82-BAE1-52F2E62F3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92256F-5FAE-46F4-8C71-7613C7A3CC05}"/>
              </a:ext>
            </a:extLst>
          </p:cNvPr>
          <p:cNvSpPr>
            <a:spLocks noGrp="1"/>
          </p:cNvSpPr>
          <p:nvPr>
            <p:ph type="dt" sz="half" idx="10"/>
          </p:nvPr>
        </p:nvSpPr>
        <p:spPr/>
        <p:txBody>
          <a:bodyPr/>
          <a:lstStyle/>
          <a:p>
            <a:fld id="{FE31FEED-ED8D-41F1-8F48-A5230BAB6E54}" type="datetimeFigureOut">
              <a:rPr lang="en-US" smtClean="0"/>
              <a:t>9/12/23</a:t>
            </a:fld>
            <a:endParaRPr lang="en-US"/>
          </a:p>
        </p:txBody>
      </p:sp>
      <p:sp>
        <p:nvSpPr>
          <p:cNvPr id="6" name="Footer Placeholder 5">
            <a:extLst>
              <a:ext uri="{FF2B5EF4-FFF2-40B4-BE49-F238E27FC236}">
                <a16:creationId xmlns:a16="http://schemas.microsoft.com/office/drawing/2014/main" id="{C4338EEB-FD01-4FD8-AD7D-537CD5F45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A440A5-498E-4D5E-BED7-719E43997670}"/>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4238343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BD8C-286D-43AF-8ECE-B9FA1BA91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81864A-23F8-43F4-A531-D4E6ED0DB2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D25EE3-394B-4056-BE8B-D64DDBCAE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E652B1-845C-4832-BBC6-8AA5B065ECCA}"/>
              </a:ext>
            </a:extLst>
          </p:cNvPr>
          <p:cNvSpPr>
            <a:spLocks noGrp="1"/>
          </p:cNvSpPr>
          <p:nvPr>
            <p:ph type="dt" sz="half" idx="10"/>
          </p:nvPr>
        </p:nvSpPr>
        <p:spPr/>
        <p:txBody>
          <a:bodyPr/>
          <a:lstStyle/>
          <a:p>
            <a:fld id="{FE31FEED-ED8D-41F1-8F48-A5230BAB6E54}" type="datetimeFigureOut">
              <a:rPr lang="en-US" smtClean="0"/>
              <a:t>9/12/23</a:t>
            </a:fld>
            <a:endParaRPr lang="en-US"/>
          </a:p>
        </p:txBody>
      </p:sp>
      <p:sp>
        <p:nvSpPr>
          <p:cNvPr id="6" name="Footer Placeholder 5">
            <a:extLst>
              <a:ext uri="{FF2B5EF4-FFF2-40B4-BE49-F238E27FC236}">
                <a16:creationId xmlns:a16="http://schemas.microsoft.com/office/drawing/2014/main" id="{49C00D28-2365-430E-8256-0762031E68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46C5E7-173C-4656-BA72-9EBFA4E1E179}"/>
              </a:ext>
            </a:extLst>
          </p:cNvPr>
          <p:cNvSpPr>
            <a:spLocks noGrp="1"/>
          </p:cNvSpPr>
          <p:nvPr>
            <p:ph type="sldNum" sz="quarter" idx="12"/>
          </p:nvPr>
        </p:nvSpPr>
        <p:spPr/>
        <p:txBody>
          <a:bodyPr/>
          <a:lstStyle/>
          <a:p>
            <a:fld id="{E0415942-45F1-4081-B6CD-07922AD89C98}" type="slidenum">
              <a:rPr lang="en-US" smtClean="0"/>
              <a:t>‹#›</a:t>
            </a:fld>
            <a:endParaRPr lang="en-US"/>
          </a:p>
        </p:txBody>
      </p:sp>
    </p:spTree>
    <p:extLst>
      <p:ext uri="{BB962C8B-B14F-4D97-AF65-F5344CB8AC3E}">
        <p14:creationId xmlns:p14="http://schemas.microsoft.com/office/powerpoint/2010/main" val="174245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3C7EE1-2CBA-4176-BCFE-CB557BE1CA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5527F3-0493-4665-A0B9-C1F8A5099E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A735ED-6D53-41FF-BFCA-DDDF1C4F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1FEED-ED8D-41F1-8F48-A5230BAB6E54}" type="datetimeFigureOut">
              <a:rPr lang="en-US" smtClean="0"/>
              <a:t>9/12/23</a:t>
            </a:fld>
            <a:endParaRPr lang="en-US"/>
          </a:p>
        </p:txBody>
      </p:sp>
      <p:sp>
        <p:nvSpPr>
          <p:cNvPr id="5" name="Footer Placeholder 4">
            <a:extLst>
              <a:ext uri="{FF2B5EF4-FFF2-40B4-BE49-F238E27FC236}">
                <a16:creationId xmlns:a16="http://schemas.microsoft.com/office/drawing/2014/main" id="{73C9E8A3-2309-4D26-8F98-44BA4EE0CD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E79ABF-F31A-46A9-AC3D-842230CDC4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15942-45F1-4081-B6CD-07922AD89C98}" type="slidenum">
              <a:rPr lang="en-US" smtClean="0"/>
              <a:t>‹#›</a:t>
            </a:fld>
            <a:endParaRPr lang="en-US"/>
          </a:p>
        </p:txBody>
      </p:sp>
    </p:spTree>
    <p:extLst>
      <p:ext uri="{BB962C8B-B14F-4D97-AF65-F5344CB8AC3E}">
        <p14:creationId xmlns:p14="http://schemas.microsoft.com/office/powerpoint/2010/main" val="4201679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5.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5.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4.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57A747-938A-44AD-A3BE-97D58613A0D3}"/>
              </a:ext>
            </a:extLst>
          </p:cNvPr>
          <p:cNvPicPr>
            <a:picLocks noChangeAspect="1"/>
          </p:cNvPicPr>
          <p:nvPr/>
        </p:nvPicPr>
        <p:blipFill>
          <a:blip r:embed="rId2"/>
          <a:stretch>
            <a:fillRect/>
          </a:stretch>
        </p:blipFill>
        <p:spPr>
          <a:xfrm>
            <a:off x="40640" y="932089"/>
            <a:ext cx="3446044" cy="4733526"/>
          </a:xfrm>
          <a:prstGeom prst="rect">
            <a:avLst/>
          </a:prstGeom>
        </p:spPr>
      </p:pic>
      <p:sp>
        <p:nvSpPr>
          <p:cNvPr id="5" name="Title 1">
            <a:extLst>
              <a:ext uri="{FF2B5EF4-FFF2-40B4-BE49-F238E27FC236}">
                <a16:creationId xmlns:a16="http://schemas.microsoft.com/office/drawing/2014/main" id="{54B774A5-2536-4566-8FC5-5BCADBD580F9}"/>
              </a:ext>
            </a:extLst>
          </p:cNvPr>
          <p:cNvSpPr txBox="1">
            <a:spLocks/>
          </p:cNvSpPr>
          <p:nvPr/>
        </p:nvSpPr>
        <p:spPr>
          <a:xfrm>
            <a:off x="-1619997" y="880023"/>
            <a:ext cx="10515600" cy="953440"/>
          </a:xfrm>
          <a:prstGeom prst="rect">
            <a:avLst/>
          </a:prstGeom>
          <a:effectLst>
            <a:glow rad="101600">
              <a:schemeClr val="accent4">
                <a:satMod val="175000"/>
                <a:alpha val="40000"/>
              </a:schemeClr>
            </a:glow>
            <a:outerShdw blurRad="50800" dist="38100" algn="l" rotWithShape="0">
              <a:prstClr val="black">
                <a:alpha val="40000"/>
              </a:prstClr>
            </a:outerShd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b="1" dirty="0"/>
            </a:br>
            <a:endParaRPr lang="en-US" b="1" dirty="0"/>
          </a:p>
        </p:txBody>
      </p:sp>
      <p:sp>
        <p:nvSpPr>
          <p:cNvPr id="6" name="Text Placeholder 2">
            <a:extLst>
              <a:ext uri="{FF2B5EF4-FFF2-40B4-BE49-F238E27FC236}">
                <a16:creationId xmlns:a16="http://schemas.microsoft.com/office/drawing/2014/main" id="{B8F3E78A-A6CB-47B0-866B-C6EEE5CEFC9B}"/>
              </a:ext>
            </a:extLst>
          </p:cNvPr>
          <p:cNvSpPr txBox="1">
            <a:spLocks/>
          </p:cNvSpPr>
          <p:nvPr/>
        </p:nvSpPr>
        <p:spPr>
          <a:xfrm>
            <a:off x="3255946" y="1091759"/>
            <a:ext cx="8182241" cy="56679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3200" b="1" dirty="0">
                <a:latin typeface="+mj-lt"/>
                <a:cs typeface="Arial" panose="020B0604020202020204" pitchFamily="34" charset="0"/>
              </a:rPr>
              <a:t>Chapter 10 Learning Objectives</a:t>
            </a:r>
          </a:p>
          <a:p>
            <a:pPr marL="0" indent="0">
              <a:lnSpc>
                <a:spcPct val="100000"/>
              </a:lnSpc>
              <a:buNone/>
            </a:pPr>
            <a:r>
              <a:rPr lang="en-US" sz="2400" i="1" dirty="0"/>
              <a:t>After completing this chapter, you will be able to:</a:t>
            </a:r>
          </a:p>
          <a:p>
            <a:pPr>
              <a:lnSpc>
                <a:spcPct val="100000"/>
              </a:lnSpc>
              <a:spcBef>
                <a:spcPts val="0"/>
              </a:spcBef>
            </a:pPr>
            <a:r>
              <a:rPr lang="en-US" sz="2200" dirty="0"/>
              <a:t>Define domestication and relate it to humans, crops, and livestock.</a:t>
            </a:r>
          </a:p>
          <a:p>
            <a:pPr>
              <a:lnSpc>
                <a:spcPct val="100000"/>
              </a:lnSpc>
              <a:spcBef>
                <a:spcPts val="0"/>
              </a:spcBef>
            </a:pPr>
            <a:r>
              <a:rPr lang="en-US" sz="2200" dirty="0"/>
              <a:t>List the most important plants and animals in agriculture; provide an overview of the management systems used in their cultivation.</a:t>
            </a:r>
          </a:p>
          <a:p>
            <a:pPr>
              <a:lnSpc>
                <a:spcPct val="100000"/>
              </a:lnSpc>
              <a:spcBef>
                <a:spcPts val="0"/>
              </a:spcBef>
            </a:pPr>
            <a:r>
              <a:rPr lang="en-US" sz="2200" dirty="0"/>
              <a:t>Explain how organic agriculture uses a more ecological approach to the cultivation of crops.</a:t>
            </a:r>
          </a:p>
          <a:p>
            <a:pPr>
              <a:lnSpc>
                <a:spcPct val="100000"/>
              </a:lnSpc>
              <a:spcBef>
                <a:spcPts val="0"/>
              </a:spcBef>
            </a:pPr>
            <a:r>
              <a:rPr lang="en-US" sz="2200" dirty="0"/>
              <a:t>Explain the difference between macronutrients and micronutrients.</a:t>
            </a:r>
          </a:p>
          <a:p>
            <a:pPr>
              <a:lnSpc>
                <a:spcPct val="100000"/>
              </a:lnSpc>
              <a:spcBef>
                <a:spcPts val="0"/>
              </a:spcBef>
            </a:pPr>
            <a:r>
              <a:rPr lang="en-US" sz="2200" dirty="0"/>
              <a:t>Explain the four pillars of food security.</a:t>
            </a:r>
          </a:p>
          <a:p>
            <a:pPr>
              <a:lnSpc>
                <a:spcPct val="100000"/>
              </a:lnSpc>
              <a:spcBef>
                <a:spcPts val="0"/>
              </a:spcBef>
            </a:pPr>
            <a:r>
              <a:rPr lang="en-US" sz="2200" dirty="0"/>
              <a:t>Provide an overview of the factors leading to global starvation and malnutrition.</a:t>
            </a:r>
          </a:p>
          <a:p>
            <a:pPr>
              <a:lnSpc>
                <a:spcPct val="100000"/>
              </a:lnSpc>
              <a:spcBef>
                <a:spcPts val="0"/>
              </a:spcBef>
            </a:pPr>
            <a:r>
              <a:rPr lang="en-US" sz="2200" dirty="0"/>
              <a:t>Describe global, national, and state strategies to address nutrition challenges.</a:t>
            </a:r>
          </a:p>
          <a:p>
            <a:pPr>
              <a:lnSpc>
                <a:spcPct val="100000"/>
              </a:lnSpc>
              <a:spcBef>
                <a:spcPts val="0"/>
              </a:spcBef>
            </a:pPr>
            <a:r>
              <a:rPr lang="en-US" sz="2200" dirty="0"/>
              <a:t>Identify nutritional connections between human health and environmental factors.</a:t>
            </a:r>
          </a:p>
          <a:p>
            <a:pPr>
              <a:lnSpc>
                <a:spcPct val="100000"/>
              </a:lnSpc>
              <a:spcBef>
                <a:spcPts val="0"/>
              </a:spcBef>
            </a:pPr>
            <a:endParaRPr lang="en-US" sz="2000" dirty="0"/>
          </a:p>
          <a:p>
            <a:pPr>
              <a:lnSpc>
                <a:spcPct val="100000"/>
              </a:lnSpc>
              <a:spcBef>
                <a:spcPts val="0"/>
              </a:spcBef>
            </a:pPr>
            <a:endParaRPr lang="en-US" sz="2000" dirty="0"/>
          </a:p>
          <a:p>
            <a:pPr>
              <a:lnSpc>
                <a:spcPct val="100000"/>
              </a:lnSpc>
              <a:spcBef>
                <a:spcPts val="0"/>
              </a:spcBef>
            </a:pPr>
            <a:endParaRPr lang="en-US" sz="2000" dirty="0"/>
          </a:p>
          <a:p>
            <a:pPr>
              <a:lnSpc>
                <a:spcPct val="100000"/>
              </a:lnSpc>
              <a:spcBef>
                <a:spcPts val="0"/>
              </a:spcBef>
            </a:pPr>
            <a:endParaRPr lang="en-US" sz="2000" dirty="0"/>
          </a:p>
          <a:p>
            <a:pPr>
              <a:lnSpc>
                <a:spcPct val="100000"/>
              </a:lnSpc>
              <a:spcBef>
                <a:spcPts val="0"/>
              </a:spcBef>
            </a:pPr>
            <a:endParaRPr lang="en-US" sz="2000" dirty="0"/>
          </a:p>
          <a:p>
            <a:pPr>
              <a:lnSpc>
                <a:spcPct val="100000"/>
              </a:lnSpc>
              <a:spcBef>
                <a:spcPts val="0"/>
              </a:spcBef>
            </a:pPr>
            <a:endParaRPr lang="en-US" sz="2000" dirty="0"/>
          </a:p>
          <a:p>
            <a:pPr>
              <a:lnSpc>
                <a:spcPct val="100000"/>
              </a:lnSpc>
              <a:spcBef>
                <a:spcPts val="0"/>
              </a:spcBef>
            </a:pPr>
            <a:endParaRPr lang="en-US" sz="2300" dirty="0"/>
          </a:p>
          <a:p>
            <a:pPr marL="0" indent="0">
              <a:buNone/>
            </a:pPr>
            <a:r>
              <a:rPr lang="en-US" sz="2300" dirty="0"/>
              <a:t> </a:t>
            </a:r>
          </a:p>
          <a:p>
            <a:pPr>
              <a:lnSpc>
                <a:spcPct val="100000"/>
              </a:lnSpc>
              <a:spcBef>
                <a:spcPts val="0"/>
              </a:spcBef>
            </a:pPr>
            <a:endParaRPr lang="en-US" sz="2300" dirty="0"/>
          </a:p>
          <a:p>
            <a:pPr marL="0" indent="0">
              <a:lnSpc>
                <a:spcPct val="100000"/>
              </a:lnSpc>
              <a:spcBef>
                <a:spcPts val="0"/>
              </a:spcBef>
              <a:buNone/>
            </a:pPr>
            <a:endParaRPr lang="en-US" sz="2400" dirty="0"/>
          </a:p>
          <a:p>
            <a:pPr marL="0" indent="0">
              <a:buNone/>
            </a:pPr>
            <a:endParaRPr lang="en-US" altLang="en-US" sz="32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249D3D5-782F-476D-8AFC-180CCD917F4C}"/>
              </a:ext>
            </a:extLst>
          </p:cNvPr>
          <p:cNvSpPr txBox="1"/>
          <p:nvPr/>
        </p:nvSpPr>
        <p:spPr>
          <a:xfrm>
            <a:off x="307649" y="172137"/>
            <a:ext cx="10101129" cy="707886"/>
          </a:xfrm>
          <a:prstGeom prst="rect">
            <a:avLst/>
          </a:prstGeom>
          <a:noFill/>
        </p:spPr>
        <p:txBody>
          <a:bodyPr wrap="square" rtlCol="0">
            <a:spAutoFit/>
          </a:bodyPr>
          <a:lstStyle/>
          <a:p>
            <a:r>
              <a:rPr lang="en-US" sz="4000" dirty="0">
                <a:effectLst>
                  <a:outerShdw blurRad="38100" dist="38100" dir="2700000" algn="tl">
                    <a:srgbClr val="000000">
                      <a:alpha val="43137"/>
                    </a:srgbClr>
                  </a:outerShdw>
                </a:effectLst>
                <a:latin typeface="+mj-lt"/>
              </a:rPr>
              <a:t>Global Nutrition, Starvation, and Malnutrition</a:t>
            </a:r>
          </a:p>
        </p:txBody>
      </p:sp>
    </p:spTree>
    <p:extLst>
      <p:ext uri="{BB962C8B-B14F-4D97-AF65-F5344CB8AC3E}">
        <p14:creationId xmlns:p14="http://schemas.microsoft.com/office/powerpoint/2010/main" val="1997577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000EAA-4EA9-4053-8561-417CB107E956}"/>
              </a:ext>
            </a:extLst>
          </p:cNvPr>
          <p:cNvSpPr>
            <a:spLocks noGrp="1"/>
          </p:cNvSpPr>
          <p:nvPr>
            <p:ph idx="1"/>
          </p:nvPr>
        </p:nvSpPr>
        <p:spPr>
          <a:xfrm>
            <a:off x="183859" y="385893"/>
            <a:ext cx="11166446" cy="6199465"/>
          </a:xfrm>
        </p:spPr>
        <p:txBody>
          <a:bodyPr>
            <a:normAutofit/>
          </a:bodyPr>
          <a:lstStyle/>
          <a:p>
            <a:r>
              <a:rPr lang="en-US" sz="2400" dirty="0"/>
              <a:t>Exponential growths of these algae are called harmful algal blooms</a:t>
            </a:r>
            <a:r>
              <a:rPr lang="en-US" sz="2400" i="1" dirty="0"/>
              <a:t>. </a:t>
            </a:r>
            <a:r>
              <a:rPr lang="en-US" sz="2400" dirty="0"/>
              <a:t>When the prolific algal layer dies, it becomes oxygen-demanding waste, resulting in extremely low O</a:t>
            </a:r>
            <a:r>
              <a:rPr lang="en-US" sz="2400" baseline="-25000" dirty="0"/>
              <a:t>2</a:t>
            </a:r>
            <a:r>
              <a:rPr lang="en-US" sz="2400" dirty="0"/>
              <a:t> concentrations in the water (&lt; 2 ppm O</a:t>
            </a:r>
            <a:r>
              <a:rPr lang="en-US" sz="2400" baseline="-25000" dirty="0"/>
              <a:t>2</a:t>
            </a:r>
            <a:r>
              <a:rPr lang="en-US" sz="2400" dirty="0"/>
              <a:t>), a condition called </a:t>
            </a:r>
            <a:r>
              <a:rPr lang="en-US" sz="2400" b="1" dirty="0">
                <a:solidFill>
                  <a:schemeClr val="accent2">
                    <a:lumMod val="75000"/>
                  </a:schemeClr>
                </a:solidFill>
              </a:rPr>
              <a:t>hypoxia</a:t>
            </a:r>
            <a:r>
              <a:rPr lang="en-US" sz="2400" dirty="0"/>
              <a:t>. This results in a </a:t>
            </a:r>
            <a:r>
              <a:rPr lang="en-US" sz="2400" b="1" dirty="0">
                <a:solidFill>
                  <a:schemeClr val="accent2">
                    <a:lumMod val="75000"/>
                  </a:schemeClr>
                </a:solidFill>
              </a:rPr>
              <a:t>dead zone</a:t>
            </a:r>
            <a:r>
              <a:rPr lang="en-US" sz="2400" dirty="0">
                <a:solidFill>
                  <a:schemeClr val="accent2">
                    <a:lumMod val="75000"/>
                  </a:schemeClr>
                </a:solidFill>
              </a:rPr>
              <a:t> </a:t>
            </a:r>
            <a:r>
              <a:rPr lang="en-US" sz="2400" dirty="0"/>
              <a:t>because it causes death from asphyxiation to organisms unable to leave that environment. </a:t>
            </a:r>
          </a:p>
          <a:p>
            <a:endParaRPr lang="en-US" sz="2400" dirty="0"/>
          </a:p>
          <a:p>
            <a:r>
              <a:rPr lang="en-US" sz="2400" dirty="0"/>
              <a:t>In North America, Europe, and Asia, an estimated 50% of lakes are negatively impacted by cultural eutrophication. In addition, the size and number of marine hypoxic zones have grown dramatically over the past 50 years, such as an enormous dead zone located offshore Louisiana in the Gulf of Mexico. </a:t>
            </a:r>
          </a:p>
          <a:p>
            <a:endParaRPr lang="en-US" sz="2400" dirty="0"/>
          </a:p>
          <a:p>
            <a:r>
              <a:rPr lang="en-US" sz="2400" dirty="0"/>
              <a:t>Cultural eutrophication and hypoxia are difficult to combat because they are caused primarily by nonpoint source pollution. </a:t>
            </a:r>
            <a:r>
              <a:rPr lang="en-US" sz="2400" dirty="0">
                <a:solidFill>
                  <a:schemeClr val="accent2">
                    <a:lumMod val="75000"/>
                  </a:schemeClr>
                </a:solidFill>
              </a:rPr>
              <a:t>Nonpoint source pollution </a:t>
            </a:r>
            <a:r>
              <a:rPr lang="en-US" sz="2400" dirty="0"/>
              <a:t>is difficult to regulate and remove from wastewater.</a:t>
            </a:r>
          </a:p>
        </p:txBody>
      </p:sp>
    </p:spTree>
    <p:extLst>
      <p:ext uri="{BB962C8B-B14F-4D97-AF65-F5344CB8AC3E}">
        <p14:creationId xmlns:p14="http://schemas.microsoft.com/office/powerpoint/2010/main" val="584748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C178F7-F987-4F24-A261-C26E45F39C72}"/>
              </a:ext>
            </a:extLst>
          </p:cNvPr>
          <p:cNvSpPr>
            <a:spLocks noGrp="1"/>
          </p:cNvSpPr>
          <p:nvPr>
            <p:ph idx="1"/>
          </p:nvPr>
        </p:nvSpPr>
        <p:spPr>
          <a:xfrm>
            <a:off x="318782" y="226503"/>
            <a:ext cx="11051796" cy="6350466"/>
          </a:xfrm>
        </p:spPr>
        <p:txBody>
          <a:bodyPr/>
          <a:lstStyle/>
          <a:p>
            <a:pPr marL="0" indent="0">
              <a:buNone/>
            </a:pPr>
            <a:r>
              <a:rPr lang="en-US" sz="3600" dirty="0">
                <a:effectLst>
                  <a:outerShdw blurRad="38100" dist="38100" dir="2700000" algn="tl">
                    <a:srgbClr val="000000">
                      <a:alpha val="43137"/>
                    </a:srgbClr>
                  </a:outerShdw>
                </a:effectLst>
                <a:latin typeface="+mj-lt"/>
              </a:rPr>
              <a:t>Organic Agriculture and Soil Fertility</a:t>
            </a:r>
          </a:p>
          <a:p>
            <a:r>
              <a:rPr lang="en-US" sz="2400" dirty="0"/>
              <a:t>In </a:t>
            </a:r>
            <a:r>
              <a:rPr lang="en-US" sz="2400" b="1" dirty="0">
                <a:solidFill>
                  <a:schemeClr val="accent6">
                    <a:lumMod val="75000"/>
                  </a:schemeClr>
                </a:solidFill>
              </a:rPr>
              <a:t>organic agriculture</a:t>
            </a:r>
            <a:r>
              <a:rPr lang="en-US" sz="2400" dirty="0"/>
              <a:t>, crops are grown using relatively “natural” methods of maintaining soil fertility without chemical fertilizers, and pest-control methods do not involve synthetic pesticides. A central focus of organic agriculture is the maintenance of soil fertility by enhancing natural pathways of nutrient cycling and soil tilth. </a:t>
            </a:r>
          </a:p>
          <a:p>
            <a:endParaRPr lang="en-US" sz="2400" dirty="0"/>
          </a:p>
          <a:p>
            <a:r>
              <a:rPr lang="en-US" sz="2400" dirty="0"/>
              <a:t>In natural ecosystems, microorganisms continuously recycle inorganic nutrients (such as </a:t>
            </a:r>
            <a:r>
              <a:rPr lang="en-US" sz="2400" dirty="0">
                <a:solidFill>
                  <a:schemeClr val="accent6">
                    <a:lumMod val="75000"/>
                  </a:schemeClr>
                </a:solidFill>
              </a:rPr>
              <a:t>nitrate, ammonium, and phosphate</a:t>
            </a:r>
            <a:r>
              <a:rPr lang="en-US" sz="2400" dirty="0"/>
              <a:t>) from dead organic matter, most of which is plant litter. The microbes metabolize the complex organic forms of nutrients, converting them to simple inorganic molecules. </a:t>
            </a:r>
          </a:p>
          <a:p>
            <a:endParaRPr lang="en-US" sz="2400" dirty="0"/>
          </a:p>
          <a:p>
            <a:r>
              <a:rPr lang="en-US" sz="2400" dirty="0"/>
              <a:t>The fixation of </a:t>
            </a:r>
            <a:r>
              <a:rPr lang="en-US" sz="2400" dirty="0">
                <a:solidFill>
                  <a:schemeClr val="accent6">
                    <a:lumMod val="75000"/>
                  </a:schemeClr>
                </a:solidFill>
              </a:rPr>
              <a:t>atmospheric N</a:t>
            </a:r>
            <a:r>
              <a:rPr lang="en-US" sz="2400" baseline="-25000" dirty="0">
                <a:solidFill>
                  <a:schemeClr val="accent6">
                    <a:lumMod val="75000"/>
                  </a:schemeClr>
                </a:solidFill>
              </a:rPr>
              <a:t>2</a:t>
            </a:r>
            <a:r>
              <a:rPr lang="en-US" sz="2400" baseline="-25000" dirty="0"/>
              <a:t> </a:t>
            </a:r>
            <a:r>
              <a:rPr lang="en-US" sz="2400" dirty="0"/>
              <a:t>by microorganisms is also a critical source of nitrogen input in organic agriculture. Overall, the release of inorganic nutrients is typically slow enough that they can be effectively taken up by crop plants, so relatively little is lost to groundwater or surface water.</a:t>
            </a:r>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2818174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308045-2417-407E-97A8-3AFCE9FA07CF}"/>
              </a:ext>
            </a:extLst>
          </p:cNvPr>
          <p:cNvSpPr>
            <a:spLocks noGrp="1"/>
          </p:cNvSpPr>
          <p:nvPr>
            <p:ph idx="1"/>
          </p:nvPr>
        </p:nvSpPr>
        <p:spPr>
          <a:xfrm>
            <a:off x="285226" y="528506"/>
            <a:ext cx="11068574" cy="6241410"/>
          </a:xfrm>
        </p:spPr>
        <p:txBody>
          <a:bodyPr>
            <a:normAutofit fontScale="92500" lnSpcReduction="10000"/>
          </a:bodyPr>
          <a:lstStyle/>
          <a:p>
            <a:r>
              <a:rPr lang="en-US" sz="2400" dirty="0"/>
              <a:t>Organic farmers enhance the organic content and cultivated soil fertility in three ways.</a:t>
            </a:r>
          </a:p>
          <a:p>
            <a:pPr marL="0" lvl="0" indent="0">
              <a:buNone/>
            </a:pPr>
            <a:r>
              <a:rPr lang="en-US" dirty="0"/>
              <a:t>	</a:t>
            </a:r>
            <a:r>
              <a:rPr lang="en-US" sz="2400" dirty="0"/>
              <a:t>1.  They add livestock manure and composted urine to the soil because these    	     materials contain beneficial organic matter and nutrients. </a:t>
            </a:r>
          </a:p>
          <a:p>
            <a:pPr marL="457200" lvl="1" indent="0">
              <a:buNone/>
            </a:pPr>
            <a:r>
              <a:rPr lang="en-US" dirty="0"/>
              <a:t>	2.  They add green manure, which is living plant biomass incorporated into the </a:t>
            </a:r>
          </a:p>
          <a:p>
            <a:pPr marL="457200" lvl="1" indent="0">
              <a:buNone/>
            </a:pPr>
            <a:r>
              <a:rPr lang="en-US" dirty="0"/>
              <a:t>            soil by plowing. </a:t>
            </a:r>
          </a:p>
          <a:p>
            <a:pPr marL="0" lvl="0" indent="0">
              <a:buNone/>
            </a:pPr>
            <a:r>
              <a:rPr lang="en-US" sz="2400" dirty="0"/>
              <a:t>	3. They add compost, or partially decomposed and humified organic material, to    	     the soil. </a:t>
            </a:r>
          </a:p>
          <a:p>
            <a:pPr marL="0" lvl="0" indent="0">
              <a:buNone/>
            </a:pPr>
            <a:endParaRPr lang="en-US" sz="2400" dirty="0"/>
          </a:p>
          <a:p>
            <a:r>
              <a:rPr lang="en-US" sz="2400" dirty="0"/>
              <a:t>Growing plants take up the same inorganic nutrient forms (such as nitrate, ammonium, and phosphate) from the soil, regardless of whether they are supplied by organic practices or with manufactured fertilizer. </a:t>
            </a:r>
          </a:p>
          <a:p>
            <a:endParaRPr lang="en-US" sz="2400" dirty="0"/>
          </a:p>
          <a:p>
            <a:r>
              <a:rPr lang="en-US" sz="2600" dirty="0"/>
              <a:t>The primary difference is in the role of ecological processes versus manufacturing – organic methods rely on renewable energy sources and materials rather than non-renewable ones. Overall, the longer-term effects on soil fertility and tilth using organic practices are much less damaging than those associated with conventional agriculture.</a:t>
            </a:r>
          </a:p>
          <a:p>
            <a:endParaRPr lang="en-US" sz="2600" dirty="0"/>
          </a:p>
          <a:p>
            <a:endParaRPr lang="en-US" sz="2400" dirty="0"/>
          </a:p>
          <a:p>
            <a:endParaRPr lang="en-US" sz="2400" dirty="0"/>
          </a:p>
          <a:p>
            <a:endParaRPr lang="en-US" sz="2400" dirty="0"/>
          </a:p>
          <a:p>
            <a:endParaRPr lang="en-US" dirty="0"/>
          </a:p>
        </p:txBody>
      </p:sp>
      <p:pic>
        <p:nvPicPr>
          <p:cNvPr id="5" name="Graphic 4" descr="Grain">
            <a:extLst>
              <a:ext uri="{FF2B5EF4-FFF2-40B4-BE49-F238E27FC236}">
                <a16:creationId xmlns:a16="http://schemas.microsoft.com/office/drawing/2014/main" id="{D3E4C665-84B1-4B1D-B4D7-5D1D0300BE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30918" y="5639499"/>
            <a:ext cx="914400" cy="914400"/>
          </a:xfrm>
          <a:prstGeom prst="rect">
            <a:avLst/>
          </a:prstGeom>
        </p:spPr>
      </p:pic>
    </p:spTree>
    <p:extLst>
      <p:ext uri="{BB962C8B-B14F-4D97-AF65-F5344CB8AC3E}">
        <p14:creationId xmlns:p14="http://schemas.microsoft.com/office/powerpoint/2010/main" val="4100203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EF6322-6F44-40EC-A858-2684B35B58A7}"/>
              </a:ext>
            </a:extLst>
          </p:cNvPr>
          <p:cNvSpPr>
            <a:spLocks noGrp="1"/>
          </p:cNvSpPr>
          <p:nvPr>
            <p:ph idx="1"/>
          </p:nvPr>
        </p:nvSpPr>
        <p:spPr>
          <a:xfrm>
            <a:off x="4949505" y="548562"/>
            <a:ext cx="7113864" cy="6215734"/>
          </a:xfrm>
        </p:spPr>
        <p:txBody>
          <a:bodyPr>
            <a:normAutofit/>
          </a:bodyPr>
          <a:lstStyle/>
          <a:p>
            <a:pPr marL="0" indent="0">
              <a:buNone/>
            </a:pPr>
            <a:r>
              <a:rPr lang="en-US" dirty="0">
                <a:effectLst>
                  <a:outerShdw blurRad="38100" dist="38100" dir="2700000" algn="tl">
                    <a:srgbClr val="000000">
                      <a:alpha val="43137"/>
                    </a:srgbClr>
                  </a:outerShdw>
                </a:effectLst>
                <a:latin typeface="+mj-lt"/>
              </a:rPr>
              <a:t>Pest Management</a:t>
            </a:r>
          </a:p>
          <a:p>
            <a:r>
              <a:rPr lang="en-US" sz="2200" dirty="0"/>
              <a:t>All agricultural ecosystems have problems with pests. In </a:t>
            </a:r>
            <a:r>
              <a:rPr lang="en-US" sz="2200" b="1" dirty="0">
                <a:solidFill>
                  <a:schemeClr val="accent6">
                    <a:lumMod val="75000"/>
                  </a:schemeClr>
                </a:solidFill>
              </a:rPr>
              <a:t>conventional agriculture</a:t>
            </a:r>
            <a:r>
              <a:rPr lang="en-US" sz="2200" dirty="0"/>
              <a:t>, these problems are usually managed using pesticides. Although pesticides can reduce the effects of pests on crop yield, their use may cause environmental damage.</a:t>
            </a:r>
          </a:p>
          <a:p>
            <a:endParaRPr lang="en-US" sz="2200" dirty="0"/>
          </a:p>
          <a:p>
            <a:r>
              <a:rPr lang="en-US" sz="2200" dirty="0"/>
              <a:t>Instead of </a:t>
            </a:r>
            <a:r>
              <a:rPr lang="en-US" sz="2200" dirty="0">
                <a:solidFill>
                  <a:schemeClr val="accent6">
                    <a:lumMod val="75000"/>
                  </a:schemeClr>
                </a:solidFill>
              </a:rPr>
              <a:t>synthetic pesticides</a:t>
            </a:r>
            <a:r>
              <a:rPr lang="en-US" sz="2200" dirty="0"/>
              <a:t>, organic farmers rely on other methods of pest management, such as using crop varieties that are resistant to pests and diseases, using biological pest management by introducing or enhancing populations of natural predators, parasites, or diseases, changing habitat conditions to make them less suitable for pests, using control tactics only when necessary by undertaking careful monitoring of pest abundance and using pesticides based on natural products.</a:t>
            </a:r>
          </a:p>
          <a:p>
            <a:pPr marL="0" indent="0">
              <a:buNone/>
            </a:pPr>
            <a:endParaRPr lang="en-US" sz="2300" dirty="0"/>
          </a:p>
        </p:txBody>
      </p:sp>
      <p:pic>
        <p:nvPicPr>
          <p:cNvPr id="4" name="image2.png">
            <a:extLst>
              <a:ext uri="{FF2B5EF4-FFF2-40B4-BE49-F238E27FC236}">
                <a16:creationId xmlns:a16="http://schemas.microsoft.com/office/drawing/2014/main" id="{9AA1CEB9-444C-4145-9575-428348505585}"/>
              </a:ext>
            </a:extLst>
          </p:cNvPr>
          <p:cNvPicPr/>
          <p:nvPr/>
        </p:nvPicPr>
        <p:blipFill>
          <a:blip r:embed="rId2"/>
          <a:srcRect/>
          <a:stretch>
            <a:fillRect/>
          </a:stretch>
        </p:blipFill>
        <p:spPr>
          <a:xfrm>
            <a:off x="280792" y="626837"/>
            <a:ext cx="4668713" cy="3978717"/>
          </a:xfrm>
          <a:prstGeom prst="rect">
            <a:avLst/>
          </a:prstGeom>
          <a:ln/>
        </p:spPr>
      </p:pic>
      <p:sp>
        <p:nvSpPr>
          <p:cNvPr id="5" name="Rectangle 4">
            <a:extLst>
              <a:ext uri="{FF2B5EF4-FFF2-40B4-BE49-F238E27FC236}">
                <a16:creationId xmlns:a16="http://schemas.microsoft.com/office/drawing/2014/main" id="{BEE4D751-25C1-42EE-B10E-735F22D7D9D1}"/>
              </a:ext>
            </a:extLst>
          </p:cNvPr>
          <p:cNvSpPr/>
          <p:nvPr/>
        </p:nvSpPr>
        <p:spPr>
          <a:xfrm>
            <a:off x="128631" y="4739778"/>
            <a:ext cx="4820874" cy="1569660"/>
          </a:xfrm>
          <a:prstGeom prst="rect">
            <a:avLst/>
          </a:prstGeom>
        </p:spPr>
        <p:txBody>
          <a:bodyPr wrap="square">
            <a:spAutoFit/>
          </a:bodyPr>
          <a:lstStyle/>
          <a:p>
            <a:pPr>
              <a:spcBef>
                <a:spcPts val="1400"/>
              </a:spcBef>
            </a:pPr>
            <a:r>
              <a:rPr lang="en-US" sz="1600" dirty="0">
                <a:latin typeface="Calibri" panose="020F0502020204030204" pitchFamily="34" charset="0"/>
                <a:ea typeface="Arial" panose="020B0604020202020204" pitchFamily="34" charset="0"/>
                <a:cs typeface="Calibri" panose="020F0502020204030204" pitchFamily="34" charset="0"/>
              </a:rPr>
              <a:t>Figure 10.5. This table compares organic and conventional agriculture production yield, land usage, and carbon dioxide emissions. An upward arrow indicates an increase in the observed factors in the table. A downward arrow indicates a decrease in the observed factors (</a:t>
            </a:r>
            <a:r>
              <a:rPr lang="en-US" sz="1600" dirty="0" err="1">
                <a:latin typeface="Calibri" panose="020F0502020204030204" pitchFamily="34" charset="0"/>
                <a:ea typeface="Arial" panose="020B0604020202020204" pitchFamily="34" charset="0"/>
                <a:cs typeface="Calibri" panose="020F0502020204030204" pitchFamily="34" charset="0"/>
              </a:rPr>
              <a:t>Azarbad</a:t>
            </a:r>
            <a:r>
              <a:rPr lang="en-US" sz="1600" dirty="0">
                <a:latin typeface="Calibri" panose="020F0502020204030204" pitchFamily="34" charset="0"/>
                <a:ea typeface="Arial" panose="020B0604020202020204" pitchFamily="34" charset="0"/>
                <a:cs typeface="Calibri" panose="020F0502020204030204" pitchFamily="34" charset="0"/>
              </a:rPr>
              <a:t>, 2022). </a:t>
            </a:r>
          </a:p>
        </p:txBody>
      </p:sp>
    </p:spTree>
    <p:extLst>
      <p:ext uri="{BB962C8B-B14F-4D97-AF65-F5344CB8AC3E}">
        <p14:creationId xmlns:p14="http://schemas.microsoft.com/office/powerpoint/2010/main" val="290069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570FB1-30F4-4F2A-AFF8-08E968AFF3BB}"/>
              </a:ext>
            </a:extLst>
          </p:cNvPr>
          <p:cNvSpPr>
            <a:spLocks noGrp="1"/>
          </p:cNvSpPr>
          <p:nvPr>
            <p:ph idx="1"/>
          </p:nvPr>
        </p:nvSpPr>
        <p:spPr>
          <a:xfrm>
            <a:off x="226503" y="335560"/>
            <a:ext cx="11761365" cy="6233020"/>
          </a:xfrm>
        </p:spPr>
        <p:txBody>
          <a:bodyPr>
            <a:normAutofit fontScale="92500" lnSpcReduction="20000"/>
          </a:bodyPr>
          <a:lstStyle/>
          <a:p>
            <a:pPr marL="0" indent="0">
              <a:buNone/>
            </a:pPr>
            <a:r>
              <a:rPr lang="en-US" dirty="0">
                <a:solidFill>
                  <a:srgbClr val="7030A0"/>
                </a:solidFill>
                <a:effectLst>
                  <a:outerShdw blurRad="38100" dist="38100" dir="2700000" algn="tl">
                    <a:srgbClr val="000000">
                      <a:alpha val="43137"/>
                    </a:srgbClr>
                  </a:outerShdw>
                </a:effectLst>
                <a:latin typeface="+mj-lt"/>
              </a:rPr>
              <a:t>Antibiotics, Growth-Relating Compounds, and Transgenic Crops</a:t>
            </a:r>
          </a:p>
          <a:p>
            <a:r>
              <a:rPr lang="en-US" sz="2400" dirty="0"/>
              <a:t>Animals housed in unsanitary conditions are vulnerable to infection, which may retard their growth or kill them. In conventional agriculture, this problem is managed partly through antibiotic use, which may be given to sick animals or as a prophylactic treatment by adding them continuously to the feed of an entire herd.</a:t>
            </a:r>
          </a:p>
          <a:p>
            <a:endParaRPr lang="en-US" sz="2400" dirty="0"/>
          </a:p>
          <a:p>
            <a:r>
              <a:rPr lang="en-US" sz="2400" dirty="0"/>
              <a:t>Ultimately, humans are exposed to small antibiotic residues when they eat the products of these animals. Although this low-level exposure has not been conclusively demonstrated to pose an unacceptable human health risk, the issue is controversial. One potential problem lies in the emergence of </a:t>
            </a:r>
            <a:r>
              <a:rPr lang="en-US" sz="2400" dirty="0">
                <a:solidFill>
                  <a:srgbClr val="7030A0"/>
                </a:solidFill>
              </a:rPr>
              <a:t>antibiotic-resistant pathogens</a:t>
            </a:r>
            <a:r>
              <a:rPr lang="en-US" sz="2400" dirty="0"/>
              <a:t>, resulting in antibiotics becoming less effective for medical purposes.</a:t>
            </a:r>
          </a:p>
          <a:p>
            <a:endParaRPr lang="en-US" sz="2600" dirty="0"/>
          </a:p>
          <a:p>
            <a:r>
              <a:rPr lang="en-US" sz="2600" dirty="0"/>
              <a:t>Organic farmers might use antibiotics to treat an infection in a particular sick animal, but farmers do not continuously add antibiotics to livestock feed. In addition, many raise their animals under more open and sanitary conditions than practices used in conventional agriculture. </a:t>
            </a:r>
          </a:p>
          <a:p>
            <a:endParaRPr lang="en-US" sz="2600" dirty="0"/>
          </a:p>
          <a:p>
            <a:r>
              <a:rPr lang="en-US" sz="2600" dirty="0"/>
              <a:t>Animals that are relatively free of the stresses of crowding and constant exposure to manure are more resistant to diseases and have less need for antibiotic treatment.</a:t>
            </a:r>
          </a:p>
          <a:p>
            <a:endParaRPr lang="en-US" sz="2600" dirty="0"/>
          </a:p>
          <a:p>
            <a:endParaRPr lang="en-US" sz="2400" dirty="0"/>
          </a:p>
          <a:p>
            <a:pPr marL="0" indent="0">
              <a:buNone/>
            </a:pPr>
            <a:endParaRPr lang="en-US" sz="2400" dirty="0">
              <a:effectLst>
                <a:outerShdw blurRad="38100" dist="38100" dir="2700000" algn="tl">
                  <a:srgbClr val="000000">
                    <a:alpha val="43137"/>
                  </a:srgbClr>
                </a:outerShdw>
              </a:effectLst>
              <a:latin typeface="+mj-lt"/>
            </a:endParaRPr>
          </a:p>
          <a:p>
            <a:endParaRPr lang="en-US" dirty="0"/>
          </a:p>
        </p:txBody>
      </p:sp>
      <p:pic>
        <p:nvPicPr>
          <p:cNvPr id="5" name="Graphic 4" descr="Cow">
            <a:extLst>
              <a:ext uri="{FF2B5EF4-FFF2-40B4-BE49-F238E27FC236}">
                <a16:creationId xmlns:a16="http://schemas.microsoft.com/office/drawing/2014/main" id="{40979B14-48E3-447A-BC34-CA3998D47B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87637" y="5797888"/>
            <a:ext cx="914400" cy="914400"/>
          </a:xfrm>
          <a:prstGeom prst="rect">
            <a:avLst/>
          </a:prstGeom>
        </p:spPr>
      </p:pic>
      <p:pic>
        <p:nvPicPr>
          <p:cNvPr id="7" name="Graphic 6" descr="Rooster">
            <a:extLst>
              <a:ext uri="{FF2B5EF4-FFF2-40B4-BE49-F238E27FC236}">
                <a16:creationId xmlns:a16="http://schemas.microsoft.com/office/drawing/2014/main" id="{734F6049-C85E-4277-ADEE-C91B2CE4DC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93773" y="5109991"/>
            <a:ext cx="914400" cy="914400"/>
          </a:xfrm>
          <a:prstGeom prst="rect">
            <a:avLst/>
          </a:prstGeom>
        </p:spPr>
      </p:pic>
    </p:spTree>
    <p:extLst>
      <p:ext uri="{BB962C8B-B14F-4D97-AF65-F5344CB8AC3E}">
        <p14:creationId xmlns:p14="http://schemas.microsoft.com/office/powerpoint/2010/main" val="543867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C63C9D-F250-4161-816F-6B40296BCDA7}"/>
              </a:ext>
            </a:extLst>
          </p:cNvPr>
          <p:cNvSpPr>
            <a:spLocks noGrp="1"/>
          </p:cNvSpPr>
          <p:nvPr>
            <p:ph idx="1"/>
          </p:nvPr>
        </p:nvSpPr>
        <p:spPr>
          <a:xfrm>
            <a:off x="218113" y="248494"/>
            <a:ext cx="10867239" cy="6420754"/>
          </a:xfrm>
        </p:spPr>
        <p:txBody>
          <a:bodyPr>
            <a:normAutofit/>
          </a:bodyPr>
          <a:lstStyle/>
          <a:p>
            <a:pPr>
              <a:buClr>
                <a:schemeClr val="tx1"/>
              </a:buClr>
            </a:pPr>
            <a:r>
              <a:rPr lang="en-US" sz="2400" dirty="0">
                <a:solidFill>
                  <a:srgbClr val="7030A0"/>
                </a:solidFill>
              </a:rPr>
              <a:t>Transgenic crops </a:t>
            </a:r>
            <a:r>
              <a:rPr lang="en-US" sz="2400" dirty="0"/>
              <a:t>are genetically modified by introducing genetic material (DNA or RNA) from another species. </a:t>
            </a:r>
          </a:p>
          <a:p>
            <a:pPr>
              <a:buClr>
                <a:schemeClr val="tx1"/>
              </a:buClr>
            </a:pPr>
            <a:endParaRPr lang="en-US" sz="2400" dirty="0"/>
          </a:p>
          <a:p>
            <a:pPr>
              <a:buClr>
                <a:schemeClr val="tx1"/>
              </a:buClr>
            </a:pPr>
            <a:r>
              <a:rPr lang="en-US" sz="2400" dirty="0"/>
              <a:t>This </a:t>
            </a:r>
            <a:r>
              <a:rPr lang="en-US" sz="2400" dirty="0">
                <a:solidFill>
                  <a:srgbClr val="7030A0"/>
                </a:solidFill>
              </a:rPr>
              <a:t>genetic modification </a:t>
            </a:r>
            <a:r>
              <a:rPr lang="en-US" sz="2400" dirty="0"/>
              <a:t>is a type of bioengineering that intends to confer some advantage to the crop that was not developed through selective breeding. Selective breeding relies only on the </a:t>
            </a:r>
            <a:r>
              <a:rPr lang="en-US" sz="2400" dirty="0">
                <a:solidFill>
                  <a:srgbClr val="7030A0"/>
                </a:solidFill>
              </a:rPr>
              <a:t>intrinsic genetic information </a:t>
            </a:r>
            <a:r>
              <a:rPr lang="en-US" sz="2400" dirty="0"/>
              <a:t>(</a:t>
            </a:r>
            <a:r>
              <a:rPr lang="en-US" sz="2400" dirty="0">
                <a:solidFill>
                  <a:srgbClr val="7030A0"/>
                </a:solidFill>
              </a:rPr>
              <a:t>the genome</a:t>
            </a:r>
            <a:r>
              <a:rPr lang="en-US" sz="2400" dirty="0"/>
              <a:t>) that is naturally present in the species</a:t>
            </a:r>
            <a:r>
              <a:rPr lang="en-US" dirty="0"/>
              <a:t>. </a:t>
            </a:r>
          </a:p>
          <a:p>
            <a:pPr>
              <a:buClr>
                <a:schemeClr val="tx1"/>
              </a:buClr>
            </a:pPr>
            <a:endParaRPr lang="en-US" dirty="0"/>
          </a:p>
          <a:p>
            <a:pPr>
              <a:buClr>
                <a:schemeClr val="tx1"/>
              </a:buClr>
            </a:pPr>
            <a:r>
              <a:rPr lang="en-US" sz="2400" dirty="0"/>
              <a:t>Varieties of several critical crops are transgenic and have been patented by the private companies that developed and marketed them. </a:t>
            </a:r>
            <a:r>
              <a:rPr lang="en-US" sz="2400" dirty="0">
                <a:solidFill>
                  <a:srgbClr val="7030A0"/>
                </a:solidFill>
              </a:rPr>
              <a:t>Transgenic crops </a:t>
            </a:r>
            <a:r>
              <a:rPr lang="en-US" sz="2400" dirty="0"/>
              <a:t>are increasingly being grown in conventional agriculture in the United States, but the crops are generally not used in organic agriculture.</a:t>
            </a:r>
          </a:p>
          <a:p>
            <a:pPr>
              <a:buClr>
                <a:schemeClr val="tx1"/>
              </a:buClr>
            </a:pPr>
            <a:endParaRPr lang="en-US" sz="2400" dirty="0"/>
          </a:p>
          <a:p>
            <a:pPr>
              <a:buClr>
                <a:schemeClr val="tx1"/>
              </a:buClr>
            </a:pPr>
            <a:endParaRPr lang="en-US" sz="2400" dirty="0"/>
          </a:p>
          <a:p>
            <a:pPr>
              <a:buClr>
                <a:schemeClr val="tx1"/>
              </a:buClr>
            </a:pPr>
            <a:endParaRPr lang="en-US" dirty="0"/>
          </a:p>
          <a:p>
            <a:pPr>
              <a:buClr>
                <a:schemeClr val="tx1"/>
              </a:buClr>
            </a:pPr>
            <a:endParaRPr lang="en-US" sz="2400" dirty="0"/>
          </a:p>
          <a:p>
            <a:pPr>
              <a:buClr>
                <a:schemeClr val="tx1"/>
              </a:buClr>
            </a:pPr>
            <a:endParaRPr lang="en-US" sz="2400" dirty="0"/>
          </a:p>
        </p:txBody>
      </p:sp>
      <p:pic>
        <p:nvPicPr>
          <p:cNvPr id="1028" name="Picture 4" descr="Dna clipart line, Dna line Transparent FREE for download on ...">
            <a:extLst>
              <a:ext uri="{FF2B5EF4-FFF2-40B4-BE49-F238E27FC236}">
                <a16:creationId xmlns:a16="http://schemas.microsoft.com/office/drawing/2014/main" id="{357C20D3-43DC-4469-B4C8-4298A06E0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29164">
            <a:off x="10031870" y="4744822"/>
            <a:ext cx="1774742" cy="1306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701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A620-F365-47CD-A24B-AE44C5A7AB58}"/>
              </a:ext>
            </a:extLst>
          </p:cNvPr>
          <p:cNvSpPr>
            <a:spLocks noGrp="1"/>
          </p:cNvSpPr>
          <p:nvPr>
            <p:ph type="title"/>
          </p:nvPr>
        </p:nvSpPr>
        <p:spPr>
          <a:xfrm>
            <a:off x="116747" y="155401"/>
            <a:ext cx="4203583" cy="926780"/>
          </a:xfrm>
        </p:spPr>
        <p:txBody>
          <a:bodyPr>
            <a:normAutofit fontScale="90000"/>
          </a:bodyPr>
          <a:lstStyle/>
          <a:p>
            <a:r>
              <a:rPr lang="en-US" sz="3200" dirty="0">
                <a:effectLst>
                  <a:outerShdw blurRad="38100" dist="38100" dir="2700000" algn="tl">
                    <a:srgbClr val="000000">
                      <a:alpha val="43137"/>
                    </a:srgbClr>
                  </a:outerShdw>
                </a:effectLst>
              </a:rPr>
              <a:t>Organic vs. Conventional</a:t>
            </a:r>
            <a:br>
              <a:rPr lang="en-US" b="1" dirty="0"/>
            </a:br>
            <a:endParaRPr lang="en-US" dirty="0"/>
          </a:p>
        </p:txBody>
      </p:sp>
      <p:sp>
        <p:nvSpPr>
          <p:cNvPr id="3" name="Content Placeholder 2">
            <a:extLst>
              <a:ext uri="{FF2B5EF4-FFF2-40B4-BE49-F238E27FC236}">
                <a16:creationId xmlns:a16="http://schemas.microsoft.com/office/drawing/2014/main" id="{4CF12C26-4F1D-45E1-87A4-09826EF8877E}"/>
              </a:ext>
            </a:extLst>
          </p:cNvPr>
          <p:cNvSpPr>
            <a:spLocks noGrp="1"/>
          </p:cNvSpPr>
          <p:nvPr>
            <p:ph idx="1"/>
          </p:nvPr>
        </p:nvSpPr>
        <p:spPr>
          <a:xfrm>
            <a:off x="116747" y="618791"/>
            <a:ext cx="11476139" cy="5892042"/>
          </a:xfrm>
        </p:spPr>
        <p:txBody>
          <a:bodyPr>
            <a:normAutofit/>
          </a:bodyPr>
          <a:lstStyle/>
          <a:p>
            <a:r>
              <a:rPr lang="en-US" sz="2400" dirty="0"/>
              <a:t>Many people believe that </a:t>
            </a:r>
            <a:r>
              <a:rPr lang="en-US" sz="2400" dirty="0">
                <a:solidFill>
                  <a:schemeClr val="accent6">
                    <a:lumMod val="75000"/>
                  </a:schemeClr>
                </a:solidFill>
              </a:rPr>
              <a:t>organically grown food </a:t>
            </a:r>
            <a:r>
              <a:rPr lang="en-US" sz="2400" dirty="0"/>
              <a:t>is safer or more nutritious than food grown by conventional agriculture because non-organic foods may have trace contamination with antibiotics, growth hormones, and pesticides, and the potential human health risks.</a:t>
            </a:r>
          </a:p>
          <a:p>
            <a:endParaRPr lang="en-US" sz="2400" dirty="0"/>
          </a:p>
          <a:p>
            <a:r>
              <a:rPr lang="en-US" sz="2400" dirty="0"/>
              <a:t>The most important benefits of organic agriculture are the reduced use of non-renewable sources of energy and materials, improved agroecosystem health, and enhanced sustainability of food production.</a:t>
            </a:r>
          </a:p>
          <a:p>
            <a:pPr marL="0" indent="0">
              <a:buNone/>
            </a:pPr>
            <a:endParaRPr lang="en-US" sz="2400" dirty="0"/>
          </a:p>
          <a:p>
            <a:pPr marL="0" indent="0">
              <a:buNone/>
            </a:pPr>
            <a:r>
              <a:rPr lang="en-US" sz="2400" dirty="0">
                <a:solidFill>
                  <a:schemeClr val="accent6">
                    <a:lumMod val="75000"/>
                  </a:schemeClr>
                </a:solidFill>
                <a:effectLst>
                  <a:outerShdw blurRad="38100" dist="38100" dir="2700000" algn="tl">
                    <a:srgbClr val="000000">
                      <a:alpha val="43137"/>
                    </a:srgbClr>
                  </a:outerShdw>
                </a:effectLst>
                <a:latin typeface="+mj-lt"/>
              </a:rPr>
              <a:t>Nutrients and Nutrition</a:t>
            </a:r>
          </a:p>
          <a:p>
            <a:r>
              <a:rPr lang="en-US" sz="2400" dirty="0">
                <a:solidFill>
                  <a:schemeClr val="accent6">
                    <a:lumMod val="75000"/>
                  </a:schemeClr>
                </a:solidFill>
              </a:rPr>
              <a:t>Nutrition</a:t>
            </a:r>
            <a:r>
              <a:rPr lang="en-US" sz="2400" dirty="0"/>
              <a:t> refers to a balanced consumption of essential nutrients. </a:t>
            </a:r>
            <a:r>
              <a:rPr lang="en-US" sz="2400" dirty="0">
                <a:solidFill>
                  <a:schemeClr val="accent6">
                    <a:lumMod val="75000"/>
                  </a:schemeClr>
                </a:solidFill>
              </a:rPr>
              <a:t>Nutrients</a:t>
            </a:r>
            <a:r>
              <a:rPr lang="en-US" sz="2400" dirty="0"/>
              <a:t> are substances required by the body to perform its basic functions. Nutrients must be obtained from our diet since the human body does not synthesize or produce them.</a:t>
            </a:r>
            <a:endParaRPr lang="en-US" sz="2400" dirty="0">
              <a:solidFill>
                <a:schemeClr val="accent6">
                  <a:lumMod val="75000"/>
                </a:schemeClr>
              </a:solidFill>
              <a:effectLst>
                <a:outerShdw blurRad="38100" dist="38100" dir="2700000" algn="tl">
                  <a:srgbClr val="000000">
                    <a:alpha val="43137"/>
                  </a:srgbClr>
                </a:outerShdw>
              </a:effectLst>
              <a:latin typeface="+mj-lt"/>
            </a:endParaRPr>
          </a:p>
          <a:p>
            <a:pPr marL="0" indent="0">
              <a:buNone/>
            </a:pPr>
            <a:endParaRPr lang="en-US" sz="2400" dirty="0">
              <a:solidFill>
                <a:schemeClr val="accent6">
                  <a:lumMod val="75000"/>
                </a:schemeClr>
              </a:solidFill>
              <a:effectLst>
                <a:outerShdw blurRad="38100" dist="38100" dir="2700000" algn="tl">
                  <a:srgbClr val="000000">
                    <a:alpha val="43137"/>
                  </a:srgbClr>
                </a:outerShdw>
              </a:effectLst>
              <a:latin typeface="+mj-lt"/>
            </a:endParaRPr>
          </a:p>
          <a:p>
            <a:endParaRPr lang="en-US" sz="2400" dirty="0"/>
          </a:p>
        </p:txBody>
      </p:sp>
    </p:spTree>
    <p:extLst>
      <p:ext uri="{BB962C8B-B14F-4D97-AF65-F5344CB8AC3E}">
        <p14:creationId xmlns:p14="http://schemas.microsoft.com/office/powerpoint/2010/main" val="2412687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57821E-F49D-4D1C-A51E-BB0368A415FD}"/>
              </a:ext>
            </a:extLst>
          </p:cNvPr>
          <p:cNvSpPr>
            <a:spLocks noGrp="1"/>
          </p:cNvSpPr>
          <p:nvPr>
            <p:ph idx="1"/>
          </p:nvPr>
        </p:nvSpPr>
        <p:spPr>
          <a:xfrm>
            <a:off x="158692" y="382719"/>
            <a:ext cx="11611062" cy="6060026"/>
          </a:xfrm>
        </p:spPr>
        <p:txBody>
          <a:bodyPr>
            <a:normAutofit lnSpcReduction="10000"/>
          </a:bodyPr>
          <a:lstStyle/>
          <a:p>
            <a:r>
              <a:rPr lang="en-US" sz="2400" dirty="0">
                <a:solidFill>
                  <a:schemeClr val="accent6">
                    <a:lumMod val="75000"/>
                  </a:schemeClr>
                </a:solidFill>
              </a:rPr>
              <a:t>Nutrients</a:t>
            </a:r>
            <a:r>
              <a:rPr lang="en-US" sz="2400" dirty="0"/>
              <a:t> have one or more of three functions: they provide energy, contribute to body structure, and/or regulate chemical processes in the body. </a:t>
            </a:r>
          </a:p>
          <a:p>
            <a:endParaRPr lang="en-US" sz="2400" dirty="0"/>
          </a:p>
          <a:p>
            <a:r>
              <a:rPr lang="en-US" sz="2400" dirty="0"/>
              <a:t>These functions allow humans to detect and respond to environmental surroundings, move, excrete wastes, respire (breathe), grow, and reproduce. Nutrients are needed in large amounts (</a:t>
            </a:r>
            <a:r>
              <a:rPr lang="en-US" sz="2400" b="1" dirty="0">
                <a:solidFill>
                  <a:schemeClr val="accent6">
                    <a:lumMod val="75000"/>
                  </a:schemeClr>
                </a:solidFill>
              </a:rPr>
              <a:t>macronutrients</a:t>
            </a:r>
            <a:r>
              <a:rPr lang="en-US" sz="2400" dirty="0"/>
              <a:t>) while other essential nutrients are required in the body in lesser amounts (</a:t>
            </a:r>
            <a:r>
              <a:rPr lang="en-US" sz="2400" b="1" dirty="0">
                <a:solidFill>
                  <a:schemeClr val="accent6">
                    <a:lumMod val="75000"/>
                  </a:schemeClr>
                </a:solidFill>
              </a:rPr>
              <a:t>micronutrients</a:t>
            </a:r>
            <a:r>
              <a:rPr lang="en-US" sz="2400" dirty="0"/>
              <a:t>) for the body to function and maintain overall health. </a:t>
            </a:r>
          </a:p>
          <a:p>
            <a:endParaRPr lang="en-US" sz="2400" dirty="0"/>
          </a:p>
          <a:p>
            <a:r>
              <a:rPr lang="en-US" sz="2400" dirty="0"/>
              <a:t>There are </a:t>
            </a:r>
            <a:r>
              <a:rPr lang="en-US" sz="2400" dirty="0">
                <a:solidFill>
                  <a:schemeClr val="accent6">
                    <a:lumMod val="75000"/>
                  </a:schemeClr>
                </a:solidFill>
              </a:rPr>
              <a:t>three classes of macronutrients</a:t>
            </a:r>
            <a:r>
              <a:rPr lang="en-US" sz="2400" dirty="0"/>
              <a:t>: carbohydrates, proteins, and lipids. These three cell components are biological macromolecules, which are large molecules necessary for life built from smaller organic molecules. </a:t>
            </a:r>
          </a:p>
          <a:p>
            <a:endParaRPr lang="en-US" sz="2400" dirty="0"/>
          </a:p>
          <a:p>
            <a:pPr>
              <a:buClr>
                <a:schemeClr val="tx1"/>
              </a:buClr>
            </a:pPr>
            <a:r>
              <a:rPr lang="en-US" sz="2600" dirty="0">
                <a:solidFill>
                  <a:schemeClr val="accent6">
                    <a:lumMod val="75000"/>
                  </a:schemeClr>
                </a:solidFill>
              </a:rPr>
              <a:t>Monomers</a:t>
            </a:r>
            <a:r>
              <a:rPr lang="en-US" sz="2600" dirty="0"/>
              <a:t> serve as building blocks by combining covalent bonds to form larger molecules known as polymers. Carbohydrates and proteins consist of monomer subunits that can be metabolically processed into cellular energy. Lipids lack monomers but still undergo metabolic processing into cellular energy. </a:t>
            </a:r>
          </a:p>
        </p:txBody>
      </p:sp>
    </p:spTree>
    <p:extLst>
      <p:ext uri="{BB962C8B-B14F-4D97-AF65-F5344CB8AC3E}">
        <p14:creationId xmlns:p14="http://schemas.microsoft.com/office/powerpoint/2010/main" val="1090934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84CD3D3-072D-4331-8949-41A92A97A38C}"/>
              </a:ext>
            </a:extLst>
          </p:cNvPr>
          <p:cNvGraphicFramePr>
            <a:graphicFrameLocks noGrp="1"/>
          </p:cNvGraphicFramePr>
          <p:nvPr>
            <p:ph idx="1"/>
            <p:extLst>
              <p:ext uri="{D42A27DB-BD31-4B8C-83A1-F6EECF244321}">
                <p14:modId xmlns:p14="http://schemas.microsoft.com/office/powerpoint/2010/main" val="4009209615"/>
              </p:ext>
            </p:extLst>
          </p:nvPr>
        </p:nvGraphicFramePr>
        <p:xfrm>
          <a:off x="213644" y="228600"/>
          <a:ext cx="6674265" cy="5327455"/>
        </p:xfrm>
        <a:graphic>
          <a:graphicData uri="http://schemas.openxmlformats.org/drawingml/2006/table">
            <a:tbl>
              <a:tblPr>
                <a:tableStyleId>{1E171933-4619-4E11-9A3F-F7608DF75F80}</a:tableStyleId>
              </a:tblPr>
              <a:tblGrid>
                <a:gridCol w="1008256">
                  <a:extLst>
                    <a:ext uri="{9D8B030D-6E8A-4147-A177-3AD203B41FA5}">
                      <a16:colId xmlns:a16="http://schemas.microsoft.com/office/drawing/2014/main" val="2675178543"/>
                    </a:ext>
                  </a:extLst>
                </a:gridCol>
                <a:gridCol w="5666009">
                  <a:extLst>
                    <a:ext uri="{9D8B030D-6E8A-4147-A177-3AD203B41FA5}">
                      <a16:colId xmlns:a16="http://schemas.microsoft.com/office/drawing/2014/main" val="2462629969"/>
                    </a:ext>
                  </a:extLst>
                </a:gridCol>
              </a:tblGrid>
              <a:tr h="190469">
                <a:tc>
                  <a:txBody>
                    <a:bodyPr/>
                    <a:lstStyle/>
                    <a:p>
                      <a:pPr marL="0" marR="0">
                        <a:lnSpc>
                          <a:spcPct val="115000"/>
                        </a:lnSpc>
                        <a:spcBef>
                          <a:spcPts val="0"/>
                        </a:spcBef>
                        <a:spcAft>
                          <a:spcPts val="0"/>
                        </a:spcAft>
                      </a:pPr>
                      <a:r>
                        <a:rPr lang="en-US" sz="1100" b="1" dirty="0">
                          <a:effectLst/>
                          <a:highlight>
                            <a:srgbClr val="FFFFFF"/>
                          </a:highlight>
                        </a:rPr>
                        <a:t>Minerals</a:t>
                      </a:r>
                      <a:endParaRPr lang="en-US" sz="1100" b="1" dirty="0">
                        <a:effectLst/>
                        <a:latin typeface="Arial" panose="020B0604020202020204" pitchFamily="34" charset="0"/>
                        <a:ea typeface="Arial" panose="020B0604020202020204" pitchFamily="34" charset="0"/>
                      </a:endParaRPr>
                    </a:p>
                  </a:txBody>
                  <a:tcPr marL="41078" marR="41078" marT="41078" marB="41078"/>
                </a:tc>
                <a:tc>
                  <a:txBody>
                    <a:bodyPr/>
                    <a:lstStyle/>
                    <a:p>
                      <a:pPr marL="0" marR="0">
                        <a:lnSpc>
                          <a:spcPct val="115000"/>
                        </a:lnSpc>
                        <a:spcBef>
                          <a:spcPts val="0"/>
                        </a:spcBef>
                        <a:spcAft>
                          <a:spcPts val="0"/>
                        </a:spcAft>
                      </a:pPr>
                      <a:r>
                        <a:rPr lang="en-US" sz="1100" b="1" dirty="0">
                          <a:effectLst/>
                          <a:highlight>
                            <a:srgbClr val="FFFFFF"/>
                          </a:highlight>
                        </a:rPr>
                        <a:t>Major Functions</a:t>
                      </a:r>
                      <a:endParaRPr lang="en-US" sz="1100" b="1" dirty="0">
                        <a:effectLst/>
                        <a:latin typeface="Arial" panose="020B0604020202020204" pitchFamily="34" charset="0"/>
                        <a:ea typeface="Arial" panose="020B0604020202020204" pitchFamily="34" charset="0"/>
                      </a:endParaRPr>
                    </a:p>
                  </a:txBody>
                  <a:tcPr marL="41078" marR="41078" marT="41078" marB="41078"/>
                </a:tc>
                <a:extLst>
                  <a:ext uri="{0D108BD9-81ED-4DB2-BD59-A6C34878D82A}">
                    <a16:rowId xmlns:a16="http://schemas.microsoft.com/office/drawing/2014/main" val="317571191"/>
                  </a:ext>
                </a:extLst>
              </a:tr>
              <a:tr h="190469">
                <a:tc>
                  <a:txBody>
                    <a:bodyPr/>
                    <a:lstStyle/>
                    <a:p>
                      <a:pPr marL="0" marR="0">
                        <a:lnSpc>
                          <a:spcPct val="115000"/>
                        </a:lnSpc>
                        <a:spcBef>
                          <a:spcPts val="0"/>
                        </a:spcBef>
                        <a:spcAft>
                          <a:spcPts val="0"/>
                        </a:spcAft>
                      </a:pPr>
                      <a:r>
                        <a:rPr lang="en-US" sz="1100" b="1" dirty="0">
                          <a:effectLst/>
                          <a:highlight>
                            <a:srgbClr val="FFFFFF"/>
                          </a:highlight>
                        </a:rPr>
                        <a:t>Trace Minerals</a:t>
                      </a:r>
                      <a:endParaRPr lang="en-US" sz="1100" b="1" dirty="0">
                        <a:effectLst/>
                        <a:latin typeface="Arial" panose="020B0604020202020204" pitchFamily="34" charset="0"/>
                        <a:ea typeface="Arial" panose="020B0604020202020204" pitchFamily="34" charset="0"/>
                      </a:endParaRPr>
                    </a:p>
                  </a:txBody>
                  <a:tcPr marL="41078" marR="41078" marT="41078" marB="41078"/>
                </a:tc>
                <a:tc>
                  <a:txBody>
                    <a:bodyPr/>
                    <a:lstStyle/>
                    <a:p>
                      <a:pPr marL="0" marR="0">
                        <a:lnSpc>
                          <a:spcPct val="115000"/>
                        </a:lnSpc>
                        <a:spcBef>
                          <a:spcPts val="0"/>
                        </a:spcBef>
                        <a:spcAft>
                          <a:spcPts val="0"/>
                        </a:spcAft>
                      </a:pPr>
                      <a:r>
                        <a:rPr lang="en-US" sz="1100" b="1" dirty="0">
                          <a:effectLst/>
                          <a:highlight>
                            <a:srgbClr val="FFFFFF"/>
                          </a:highlight>
                        </a:rPr>
                        <a:t> </a:t>
                      </a:r>
                      <a:endParaRPr lang="en-US" sz="1100" b="1" dirty="0">
                        <a:effectLst/>
                        <a:latin typeface="Arial" panose="020B0604020202020204" pitchFamily="34" charset="0"/>
                        <a:ea typeface="Arial" panose="020B0604020202020204" pitchFamily="34" charset="0"/>
                      </a:endParaRPr>
                    </a:p>
                  </a:txBody>
                  <a:tcPr marL="41078" marR="41078" marT="41078" marB="41078"/>
                </a:tc>
                <a:extLst>
                  <a:ext uri="{0D108BD9-81ED-4DB2-BD59-A6C34878D82A}">
                    <a16:rowId xmlns:a16="http://schemas.microsoft.com/office/drawing/2014/main" val="1558715986"/>
                  </a:ext>
                </a:extLst>
              </a:tr>
              <a:tr h="190469">
                <a:tc>
                  <a:txBody>
                    <a:bodyPr/>
                    <a:lstStyle/>
                    <a:p>
                      <a:pPr marL="0" marR="0">
                        <a:lnSpc>
                          <a:spcPct val="115000"/>
                        </a:lnSpc>
                        <a:spcBef>
                          <a:spcPts val="0"/>
                        </a:spcBef>
                        <a:spcAft>
                          <a:spcPts val="0"/>
                        </a:spcAft>
                      </a:pPr>
                      <a:r>
                        <a:rPr lang="en-US" sz="1100" dirty="0">
                          <a:effectLst/>
                          <a:highlight>
                            <a:srgbClr val="FFFFFF"/>
                          </a:highlight>
                        </a:rPr>
                        <a:t>Chromium</a:t>
                      </a:r>
                      <a:endParaRPr lang="en-US" sz="1100" dirty="0">
                        <a:effectLst/>
                        <a:latin typeface="Arial" panose="020B0604020202020204" pitchFamily="34" charset="0"/>
                        <a:ea typeface="Arial" panose="020B0604020202020204" pitchFamily="34" charset="0"/>
                      </a:endParaRPr>
                    </a:p>
                  </a:txBody>
                  <a:tcPr marL="41078" marR="41078" marT="41078" marB="41078"/>
                </a:tc>
                <a:tc>
                  <a:txBody>
                    <a:bodyPr/>
                    <a:lstStyle/>
                    <a:p>
                      <a:pPr marL="0" marR="0">
                        <a:lnSpc>
                          <a:spcPct val="115000"/>
                        </a:lnSpc>
                        <a:spcBef>
                          <a:spcPts val="0"/>
                        </a:spcBef>
                        <a:spcAft>
                          <a:spcPts val="0"/>
                        </a:spcAft>
                      </a:pPr>
                      <a:r>
                        <a:rPr lang="en-US" sz="1100" dirty="0">
                          <a:effectLst/>
                          <a:highlight>
                            <a:srgbClr val="FFFFFF"/>
                          </a:highlight>
                        </a:rPr>
                        <a:t>Assists insulin in glucose metabolism</a:t>
                      </a:r>
                      <a:endParaRPr lang="en-US" sz="1100" dirty="0">
                        <a:effectLst/>
                        <a:latin typeface="Arial" panose="020B0604020202020204" pitchFamily="34" charset="0"/>
                        <a:ea typeface="Arial" panose="020B0604020202020204" pitchFamily="34" charset="0"/>
                      </a:endParaRPr>
                    </a:p>
                  </a:txBody>
                  <a:tcPr marL="41078" marR="41078" marT="41078" marB="41078"/>
                </a:tc>
                <a:extLst>
                  <a:ext uri="{0D108BD9-81ED-4DB2-BD59-A6C34878D82A}">
                    <a16:rowId xmlns:a16="http://schemas.microsoft.com/office/drawing/2014/main" val="935892281"/>
                  </a:ext>
                </a:extLst>
              </a:tr>
              <a:tr h="190469">
                <a:tc>
                  <a:txBody>
                    <a:bodyPr/>
                    <a:lstStyle/>
                    <a:p>
                      <a:pPr marL="0" marR="0">
                        <a:lnSpc>
                          <a:spcPct val="115000"/>
                        </a:lnSpc>
                        <a:spcBef>
                          <a:spcPts val="0"/>
                        </a:spcBef>
                        <a:spcAft>
                          <a:spcPts val="0"/>
                        </a:spcAft>
                      </a:pPr>
                      <a:r>
                        <a:rPr lang="en-US" sz="1100">
                          <a:effectLst/>
                          <a:highlight>
                            <a:srgbClr val="FFFFFF"/>
                          </a:highlight>
                        </a:rPr>
                        <a:t>Copper</a:t>
                      </a:r>
                      <a:endParaRPr lang="en-US" sz="1100">
                        <a:effectLst/>
                        <a:latin typeface="Arial" panose="020B0604020202020204" pitchFamily="34" charset="0"/>
                        <a:ea typeface="Arial" panose="020B0604020202020204" pitchFamily="34" charset="0"/>
                      </a:endParaRPr>
                    </a:p>
                  </a:txBody>
                  <a:tcPr marL="41078" marR="41078" marT="41078" marB="41078"/>
                </a:tc>
                <a:tc>
                  <a:txBody>
                    <a:bodyPr/>
                    <a:lstStyle/>
                    <a:p>
                      <a:pPr marL="0" marR="0">
                        <a:lnSpc>
                          <a:spcPct val="115000"/>
                        </a:lnSpc>
                        <a:spcBef>
                          <a:spcPts val="0"/>
                        </a:spcBef>
                        <a:spcAft>
                          <a:spcPts val="0"/>
                        </a:spcAft>
                      </a:pPr>
                      <a:r>
                        <a:rPr lang="en-US" sz="1100" dirty="0">
                          <a:effectLst/>
                          <a:highlight>
                            <a:srgbClr val="FFFFFF"/>
                          </a:highlight>
                        </a:rPr>
                        <a:t>Coenzyme, iron metabolism</a:t>
                      </a:r>
                      <a:endParaRPr lang="en-US" sz="1100" dirty="0">
                        <a:effectLst/>
                        <a:latin typeface="Arial" panose="020B0604020202020204" pitchFamily="34" charset="0"/>
                        <a:ea typeface="Arial" panose="020B0604020202020204" pitchFamily="34" charset="0"/>
                      </a:endParaRPr>
                    </a:p>
                  </a:txBody>
                  <a:tcPr marL="41078" marR="41078" marT="41078" marB="41078"/>
                </a:tc>
                <a:extLst>
                  <a:ext uri="{0D108BD9-81ED-4DB2-BD59-A6C34878D82A}">
                    <a16:rowId xmlns:a16="http://schemas.microsoft.com/office/drawing/2014/main" val="3777510136"/>
                  </a:ext>
                </a:extLst>
              </a:tr>
              <a:tr h="330323">
                <a:tc>
                  <a:txBody>
                    <a:bodyPr/>
                    <a:lstStyle/>
                    <a:p>
                      <a:pPr marL="0" marR="0">
                        <a:lnSpc>
                          <a:spcPct val="115000"/>
                        </a:lnSpc>
                        <a:spcBef>
                          <a:spcPts val="0"/>
                        </a:spcBef>
                        <a:spcAft>
                          <a:spcPts val="0"/>
                        </a:spcAft>
                      </a:pPr>
                      <a:r>
                        <a:rPr lang="en-US" sz="1100" dirty="0">
                          <a:effectLst/>
                          <a:highlight>
                            <a:srgbClr val="FFFFFF"/>
                          </a:highlight>
                        </a:rPr>
                        <a:t>Fluoride</a:t>
                      </a:r>
                      <a:endParaRPr lang="en-US" sz="1100" dirty="0">
                        <a:effectLst/>
                        <a:latin typeface="Arial" panose="020B0604020202020204" pitchFamily="34" charset="0"/>
                        <a:ea typeface="Arial" panose="020B0604020202020204" pitchFamily="34" charset="0"/>
                      </a:endParaRPr>
                    </a:p>
                  </a:txBody>
                  <a:tcPr marL="41078" marR="41078" marT="41078" marB="41078"/>
                </a:tc>
                <a:tc>
                  <a:txBody>
                    <a:bodyPr/>
                    <a:lstStyle/>
                    <a:p>
                      <a:pPr marL="0" marR="0">
                        <a:lnSpc>
                          <a:spcPct val="115000"/>
                        </a:lnSpc>
                        <a:spcBef>
                          <a:spcPts val="0"/>
                        </a:spcBef>
                        <a:spcAft>
                          <a:spcPts val="0"/>
                        </a:spcAft>
                      </a:pPr>
                      <a:r>
                        <a:rPr lang="en-US" sz="1100" dirty="0">
                          <a:effectLst/>
                          <a:highlight>
                            <a:srgbClr val="FFFFFF"/>
                          </a:highlight>
                        </a:rPr>
                        <a:t>Bone and teeth health maintenance, tooth decay prevention</a:t>
                      </a:r>
                      <a:endParaRPr lang="en-US" sz="1100" dirty="0">
                        <a:effectLst/>
                        <a:latin typeface="Arial" panose="020B0604020202020204" pitchFamily="34" charset="0"/>
                        <a:ea typeface="Arial" panose="020B0604020202020204" pitchFamily="34" charset="0"/>
                      </a:endParaRPr>
                    </a:p>
                  </a:txBody>
                  <a:tcPr marL="41078" marR="41078" marT="41078" marB="41078"/>
                </a:tc>
                <a:extLst>
                  <a:ext uri="{0D108BD9-81ED-4DB2-BD59-A6C34878D82A}">
                    <a16:rowId xmlns:a16="http://schemas.microsoft.com/office/drawing/2014/main" val="3169130342"/>
                  </a:ext>
                </a:extLst>
              </a:tr>
              <a:tr h="190469">
                <a:tc>
                  <a:txBody>
                    <a:bodyPr/>
                    <a:lstStyle/>
                    <a:p>
                      <a:pPr marL="0" marR="0">
                        <a:lnSpc>
                          <a:spcPct val="115000"/>
                        </a:lnSpc>
                        <a:spcBef>
                          <a:spcPts val="0"/>
                        </a:spcBef>
                        <a:spcAft>
                          <a:spcPts val="0"/>
                        </a:spcAft>
                      </a:pPr>
                      <a:r>
                        <a:rPr lang="en-US" sz="1100">
                          <a:effectLst/>
                          <a:highlight>
                            <a:srgbClr val="FFFFFF"/>
                          </a:highlight>
                        </a:rPr>
                        <a:t>Iodine</a:t>
                      </a:r>
                      <a:endParaRPr lang="en-US" sz="1100">
                        <a:effectLst/>
                        <a:latin typeface="Arial" panose="020B0604020202020204" pitchFamily="34" charset="0"/>
                        <a:ea typeface="Arial" panose="020B0604020202020204" pitchFamily="34" charset="0"/>
                      </a:endParaRPr>
                    </a:p>
                  </a:txBody>
                  <a:tcPr marL="41078" marR="41078" marT="41078" marB="41078"/>
                </a:tc>
                <a:tc>
                  <a:txBody>
                    <a:bodyPr/>
                    <a:lstStyle/>
                    <a:p>
                      <a:pPr marL="0" marR="0">
                        <a:lnSpc>
                          <a:spcPct val="115000"/>
                        </a:lnSpc>
                        <a:spcBef>
                          <a:spcPts val="0"/>
                        </a:spcBef>
                        <a:spcAft>
                          <a:spcPts val="0"/>
                        </a:spcAft>
                      </a:pPr>
                      <a:r>
                        <a:rPr lang="en-US" sz="1100" dirty="0">
                          <a:effectLst/>
                          <a:highlight>
                            <a:srgbClr val="FFFFFF"/>
                          </a:highlight>
                        </a:rPr>
                        <a:t>Thyroid hormone production, growth, metabolism</a:t>
                      </a:r>
                      <a:endParaRPr lang="en-US" sz="1100" dirty="0">
                        <a:effectLst/>
                        <a:latin typeface="Arial" panose="020B0604020202020204" pitchFamily="34" charset="0"/>
                        <a:ea typeface="Arial" panose="020B0604020202020204" pitchFamily="34" charset="0"/>
                      </a:endParaRPr>
                    </a:p>
                  </a:txBody>
                  <a:tcPr marL="41078" marR="41078" marT="41078" marB="41078"/>
                </a:tc>
                <a:extLst>
                  <a:ext uri="{0D108BD9-81ED-4DB2-BD59-A6C34878D82A}">
                    <a16:rowId xmlns:a16="http://schemas.microsoft.com/office/drawing/2014/main" val="3986782852"/>
                  </a:ext>
                </a:extLst>
              </a:tr>
              <a:tr h="190469">
                <a:tc>
                  <a:txBody>
                    <a:bodyPr/>
                    <a:lstStyle/>
                    <a:p>
                      <a:pPr marL="0" marR="0">
                        <a:lnSpc>
                          <a:spcPct val="115000"/>
                        </a:lnSpc>
                        <a:spcBef>
                          <a:spcPts val="0"/>
                        </a:spcBef>
                        <a:spcAft>
                          <a:spcPts val="0"/>
                        </a:spcAft>
                      </a:pPr>
                      <a:r>
                        <a:rPr lang="en-US" sz="1100">
                          <a:effectLst/>
                          <a:highlight>
                            <a:srgbClr val="FFFFFF"/>
                          </a:highlight>
                        </a:rPr>
                        <a:t>Iron</a:t>
                      </a:r>
                      <a:endParaRPr lang="en-US" sz="1100">
                        <a:effectLst/>
                        <a:latin typeface="Arial" panose="020B0604020202020204" pitchFamily="34" charset="0"/>
                        <a:ea typeface="Arial" panose="020B0604020202020204" pitchFamily="34" charset="0"/>
                      </a:endParaRPr>
                    </a:p>
                  </a:txBody>
                  <a:tcPr marL="41078" marR="41078" marT="41078" marB="41078"/>
                </a:tc>
                <a:tc>
                  <a:txBody>
                    <a:bodyPr/>
                    <a:lstStyle/>
                    <a:p>
                      <a:pPr marL="0" marR="0">
                        <a:lnSpc>
                          <a:spcPct val="115000"/>
                        </a:lnSpc>
                        <a:spcBef>
                          <a:spcPts val="0"/>
                        </a:spcBef>
                        <a:spcAft>
                          <a:spcPts val="0"/>
                        </a:spcAft>
                      </a:pPr>
                      <a:r>
                        <a:rPr lang="en-US" sz="1100" dirty="0">
                          <a:effectLst/>
                          <a:highlight>
                            <a:srgbClr val="FFFFFF"/>
                          </a:highlight>
                        </a:rPr>
                        <a:t>Carries oxygen, assists in energy production</a:t>
                      </a:r>
                      <a:endParaRPr lang="en-US" sz="1100" dirty="0">
                        <a:effectLst/>
                        <a:latin typeface="Arial" panose="020B0604020202020204" pitchFamily="34" charset="0"/>
                        <a:ea typeface="Arial" panose="020B0604020202020204" pitchFamily="34" charset="0"/>
                      </a:endParaRPr>
                    </a:p>
                  </a:txBody>
                  <a:tcPr marL="41078" marR="41078" marT="41078" marB="41078"/>
                </a:tc>
                <a:extLst>
                  <a:ext uri="{0D108BD9-81ED-4DB2-BD59-A6C34878D82A}">
                    <a16:rowId xmlns:a16="http://schemas.microsoft.com/office/drawing/2014/main" val="830006650"/>
                  </a:ext>
                </a:extLst>
              </a:tr>
              <a:tr h="190469">
                <a:tc>
                  <a:txBody>
                    <a:bodyPr/>
                    <a:lstStyle/>
                    <a:p>
                      <a:pPr marL="0" marR="0">
                        <a:lnSpc>
                          <a:spcPct val="115000"/>
                        </a:lnSpc>
                        <a:spcBef>
                          <a:spcPts val="0"/>
                        </a:spcBef>
                        <a:spcAft>
                          <a:spcPts val="0"/>
                        </a:spcAft>
                      </a:pPr>
                      <a:r>
                        <a:rPr lang="en-US" sz="1100">
                          <a:effectLst/>
                          <a:highlight>
                            <a:srgbClr val="FFFFFF"/>
                          </a:highlight>
                        </a:rPr>
                        <a:t>Manganese</a:t>
                      </a:r>
                      <a:endParaRPr lang="en-US" sz="1100">
                        <a:effectLst/>
                        <a:latin typeface="Arial" panose="020B0604020202020204" pitchFamily="34" charset="0"/>
                        <a:ea typeface="Arial" panose="020B0604020202020204" pitchFamily="34" charset="0"/>
                      </a:endParaRPr>
                    </a:p>
                  </a:txBody>
                  <a:tcPr marL="41078" marR="41078" marT="41078" marB="41078"/>
                </a:tc>
                <a:tc>
                  <a:txBody>
                    <a:bodyPr/>
                    <a:lstStyle/>
                    <a:p>
                      <a:pPr marL="0" marR="0">
                        <a:lnSpc>
                          <a:spcPct val="115000"/>
                        </a:lnSpc>
                        <a:spcBef>
                          <a:spcPts val="0"/>
                        </a:spcBef>
                        <a:spcAft>
                          <a:spcPts val="0"/>
                        </a:spcAft>
                      </a:pPr>
                      <a:r>
                        <a:rPr lang="en-US" sz="1100" dirty="0">
                          <a:effectLst/>
                          <a:highlight>
                            <a:srgbClr val="FFFFFF"/>
                          </a:highlight>
                        </a:rPr>
                        <a:t>Coenzyme</a:t>
                      </a:r>
                      <a:endParaRPr lang="en-US" sz="1100" dirty="0">
                        <a:effectLst/>
                        <a:latin typeface="Arial" panose="020B0604020202020204" pitchFamily="34" charset="0"/>
                        <a:ea typeface="Arial" panose="020B0604020202020204" pitchFamily="34" charset="0"/>
                      </a:endParaRPr>
                    </a:p>
                  </a:txBody>
                  <a:tcPr marL="41078" marR="41078" marT="41078" marB="41078"/>
                </a:tc>
                <a:extLst>
                  <a:ext uri="{0D108BD9-81ED-4DB2-BD59-A6C34878D82A}">
                    <a16:rowId xmlns:a16="http://schemas.microsoft.com/office/drawing/2014/main" val="875386859"/>
                  </a:ext>
                </a:extLst>
              </a:tr>
              <a:tr h="190469">
                <a:tc>
                  <a:txBody>
                    <a:bodyPr/>
                    <a:lstStyle/>
                    <a:p>
                      <a:pPr marL="0" marR="0">
                        <a:lnSpc>
                          <a:spcPct val="115000"/>
                        </a:lnSpc>
                        <a:spcBef>
                          <a:spcPts val="0"/>
                        </a:spcBef>
                        <a:spcAft>
                          <a:spcPts val="0"/>
                        </a:spcAft>
                      </a:pPr>
                      <a:r>
                        <a:rPr lang="en-US" sz="1100">
                          <a:effectLst/>
                          <a:highlight>
                            <a:srgbClr val="FFFFFF"/>
                          </a:highlight>
                        </a:rPr>
                        <a:t>Molybdenum</a:t>
                      </a:r>
                      <a:endParaRPr lang="en-US" sz="1100">
                        <a:effectLst/>
                        <a:latin typeface="Arial" panose="020B0604020202020204" pitchFamily="34" charset="0"/>
                        <a:ea typeface="Arial" panose="020B0604020202020204" pitchFamily="34" charset="0"/>
                      </a:endParaRPr>
                    </a:p>
                  </a:txBody>
                  <a:tcPr marL="41078" marR="41078" marT="41078" marB="41078"/>
                </a:tc>
                <a:tc>
                  <a:txBody>
                    <a:bodyPr/>
                    <a:lstStyle/>
                    <a:p>
                      <a:pPr marL="0" marR="0">
                        <a:lnSpc>
                          <a:spcPct val="115000"/>
                        </a:lnSpc>
                        <a:spcBef>
                          <a:spcPts val="0"/>
                        </a:spcBef>
                        <a:spcAft>
                          <a:spcPts val="0"/>
                        </a:spcAft>
                      </a:pPr>
                      <a:r>
                        <a:rPr lang="en-US" sz="1100" dirty="0">
                          <a:effectLst/>
                          <a:highlight>
                            <a:srgbClr val="FFFFFF"/>
                          </a:highlight>
                        </a:rPr>
                        <a:t>Coenzyme</a:t>
                      </a:r>
                      <a:endParaRPr lang="en-US" sz="1100" dirty="0">
                        <a:effectLst/>
                        <a:latin typeface="Arial" panose="020B0604020202020204" pitchFamily="34" charset="0"/>
                        <a:ea typeface="Arial" panose="020B0604020202020204" pitchFamily="34" charset="0"/>
                      </a:endParaRPr>
                    </a:p>
                  </a:txBody>
                  <a:tcPr marL="41078" marR="41078" marT="41078" marB="41078"/>
                </a:tc>
                <a:extLst>
                  <a:ext uri="{0D108BD9-81ED-4DB2-BD59-A6C34878D82A}">
                    <a16:rowId xmlns:a16="http://schemas.microsoft.com/office/drawing/2014/main" val="3407656945"/>
                  </a:ext>
                </a:extLst>
              </a:tr>
              <a:tr h="190469">
                <a:tc>
                  <a:txBody>
                    <a:bodyPr/>
                    <a:lstStyle/>
                    <a:p>
                      <a:pPr marL="0" marR="0">
                        <a:lnSpc>
                          <a:spcPct val="115000"/>
                        </a:lnSpc>
                        <a:spcBef>
                          <a:spcPts val="0"/>
                        </a:spcBef>
                        <a:spcAft>
                          <a:spcPts val="0"/>
                        </a:spcAft>
                      </a:pPr>
                      <a:r>
                        <a:rPr lang="en-US" sz="1100">
                          <a:effectLst/>
                          <a:highlight>
                            <a:srgbClr val="FFFFFF"/>
                          </a:highlight>
                        </a:rPr>
                        <a:t>Selenium</a:t>
                      </a:r>
                      <a:endParaRPr lang="en-US" sz="1100">
                        <a:effectLst/>
                        <a:latin typeface="Arial" panose="020B0604020202020204" pitchFamily="34" charset="0"/>
                        <a:ea typeface="Arial" panose="020B0604020202020204" pitchFamily="34" charset="0"/>
                      </a:endParaRPr>
                    </a:p>
                  </a:txBody>
                  <a:tcPr marL="41078" marR="41078" marT="41078" marB="41078"/>
                </a:tc>
                <a:tc>
                  <a:txBody>
                    <a:bodyPr/>
                    <a:lstStyle/>
                    <a:p>
                      <a:pPr marL="0" marR="0">
                        <a:lnSpc>
                          <a:spcPct val="115000"/>
                        </a:lnSpc>
                        <a:spcBef>
                          <a:spcPts val="0"/>
                        </a:spcBef>
                        <a:spcAft>
                          <a:spcPts val="0"/>
                        </a:spcAft>
                      </a:pPr>
                      <a:r>
                        <a:rPr lang="en-US" sz="1100" dirty="0">
                          <a:effectLst/>
                          <a:highlight>
                            <a:srgbClr val="FFFFFF"/>
                          </a:highlight>
                        </a:rPr>
                        <a:t>Antioxidant</a:t>
                      </a:r>
                      <a:endParaRPr lang="en-US" sz="1100" dirty="0">
                        <a:effectLst/>
                        <a:latin typeface="Arial" panose="020B0604020202020204" pitchFamily="34" charset="0"/>
                        <a:ea typeface="Arial" panose="020B0604020202020204" pitchFamily="34" charset="0"/>
                      </a:endParaRPr>
                    </a:p>
                  </a:txBody>
                  <a:tcPr marL="41078" marR="41078" marT="41078" marB="41078"/>
                </a:tc>
                <a:extLst>
                  <a:ext uri="{0D108BD9-81ED-4DB2-BD59-A6C34878D82A}">
                    <a16:rowId xmlns:a16="http://schemas.microsoft.com/office/drawing/2014/main" val="2582385210"/>
                  </a:ext>
                </a:extLst>
              </a:tr>
              <a:tr h="330323">
                <a:tc>
                  <a:txBody>
                    <a:bodyPr/>
                    <a:lstStyle/>
                    <a:p>
                      <a:pPr marL="0" marR="0">
                        <a:lnSpc>
                          <a:spcPct val="115000"/>
                        </a:lnSpc>
                        <a:spcBef>
                          <a:spcPts val="0"/>
                        </a:spcBef>
                        <a:spcAft>
                          <a:spcPts val="0"/>
                        </a:spcAft>
                      </a:pPr>
                      <a:r>
                        <a:rPr lang="en-US" sz="1100">
                          <a:effectLst/>
                          <a:highlight>
                            <a:srgbClr val="FFFFFF"/>
                          </a:highlight>
                        </a:rPr>
                        <a:t>Zinc</a:t>
                      </a:r>
                      <a:endParaRPr lang="en-US" sz="1100">
                        <a:effectLst/>
                        <a:latin typeface="Arial" panose="020B0604020202020204" pitchFamily="34" charset="0"/>
                        <a:ea typeface="Arial" panose="020B0604020202020204" pitchFamily="34" charset="0"/>
                      </a:endParaRPr>
                    </a:p>
                  </a:txBody>
                  <a:tcPr marL="41078" marR="41078" marT="41078" marB="41078"/>
                </a:tc>
                <a:tc>
                  <a:txBody>
                    <a:bodyPr/>
                    <a:lstStyle/>
                    <a:p>
                      <a:pPr marL="0" marR="0">
                        <a:lnSpc>
                          <a:spcPct val="115000"/>
                        </a:lnSpc>
                        <a:spcBef>
                          <a:spcPts val="0"/>
                        </a:spcBef>
                        <a:spcAft>
                          <a:spcPts val="0"/>
                        </a:spcAft>
                      </a:pPr>
                      <a:r>
                        <a:rPr lang="en-US" sz="1100" dirty="0">
                          <a:effectLst/>
                          <a:highlight>
                            <a:srgbClr val="FFFFFF"/>
                          </a:highlight>
                        </a:rPr>
                        <a:t>Protein and DNA production, wound healing, growth, immune system function</a:t>
                      </a:r>
                      <a:endParaRPr lang="en-US" sz="1100" dirty="0">
                        <a:effectLst/>
                        <a:latin typeface="Arial" panose="020B0604020202020204" pitchFamily="34" charset="0"/>
                        <a:ea typeface="Arial" panose="020B0604020202020204" pitchFamily="34" charset="0"/>
                      </a:endParaRPr>
                    </a:p>
                  </a:txBody>
                  <a:tcPr marL="41078" marR="41078" marT="41078" marB="41078"/>
                </a:tc>
                <a:extLst>
                  <a:ext uri="{0D108BD9-81ED-4DB2-BD59-A6C34878D82A}">
                    <a16:rowId xmlns:a16="http://schemas.microsoft.com/office/drawing/2014/main" val="1489878366"/>
                  </a:ext>
                </a:extLst>
              </a:tr>
              <a:tr h="190469">
                <a:tc>
                  <a:txBody>
                    <a:bodyPr/>
                    <a:lstStyle/>
                    <a:p>
                      <a:pPr marL="0" marR="0">
                        <a:lnSpc>
                          <a:spcPct val="115000"/>
                        </a:lnSpc>
                        <a:spcBef>
                          <a:spcPts val="0"/>
                        </a:spcBef>
                        <a:spcAft>
                          <a:spcPts val="0"/>
                        </a:spcAft>
                      </a:pPr>
                      <a:r>
                        <a:rPr lang="en-US" sz="1100">
                          <a:effectLst/>
                          <a:highlight>
                            <a:srgbClr val="FFFFFF"/>
                          </a:highlight>
                        </a:rPr>
                        <a:t>Macrominerals</a:t>
                      </a:r>
                      <a:endParaRPr lang="en-US" sz="1100">
                        <a:effectLst/>
                        <a:latin typeface="Arial" panose="020B0604020202020204" pitchFamily="34" charset="0"/>
                        <a:ea typeface="Arial" panose="020B0604020202020204" pitchFamily="34" charset="0"/>
                      </a:endParaRPr>
                    </a:p>
                  </a:txBody>
                  <a:tcPr marL="41078" marR="41078" marT="41078" marB="41078"/>
                </a:tc>
                <a:tc>
                  <a:txBody>
                    <a:bodyPr/>
                    <a:lstStyle/>
                    <a:p>
                      <a:pPr marL="0" marR="0">
                        <a:lnSpc>
                          <a:spcPct val="115000"/>
                        </a:lnSpc>
                        <a:spcBef>
                          <a:spcPts val="0"/>
                        </a:spcBef>
                        <a:spcAft>
                          <a:spcPts val="0"/>
                        </a:spcAft>
                      </a:pPr>
                      <a:r>
                        <a:rPr lang="en-US" sz="1100" dirty="0">
                          <a:effectLst/>
                          <a:highlight>
                            <a:srgbClr val="FFFFFF"/>
                          </a:highlight>
                        </a:rPr>
                        <a:t> </a:t>
                      </a:r>
                      <a:endParaRPr lang="en-US" sz="1100" dirty="0">
                        <a:effectLst/>
                        <a:latin typeface="Arial" panose="020B0604020202020204" pitchFamily="34" charset="0"/>
                        <a:ea typeface="Arial" panose="020B0604020202020204" pitchFamily="34" charset="0"/>
                      </a:endParaRPr>
                    </a:p>
                  </a:txBody>
                  <a:tcPr marL="41078" marR="41078" marT="41078" marB="41078"/>
                </a:tc>
                <a:extLst>
                  <a:ext uri="{0D108BD9-81ED-4DB2-BD59-A6C34878D82A}">
                    <a16:rowId xmlns:a16="http://schemas.microsoft.com/office/drawing/2014/main" val="76525454"/>
                  </a:ext>
                </a:extLst>
              </a:tr>
              <a:tr h="330323">
                <a:tc>
                  <a:txBody>
                    <a:bodyPr/>
                    <a:lstStyle/>
                    <a:p>
                      <a:pPr marL="0" marR="0">
                        <a:lnSpc>
                          <a:spcPct val="115000"/>
                        </a:lnSpc>
                        <a:spcBef>
                          <a:spcPts val="0"/>
                        </a:spcBef>
                        <a:spcAft>
                          <a:spcPts val="0"/>
                        </a:spcAft>
                      </a:pPr>
                      <a:r>
                        <a:rPr lang="en-US" sz="1100">
                          <a:effectLst/>
                          <a:highlight>
                            <a:srgbClr val="FFFFFF"/>
                          </a:highlight>
                        </a:rPr>
                        <a:t>Calcium</a:t>
                      </a:r>
                      <a:endParaRPr lang="en-US" sz="1100">
                        <a:effectLst/>
                        <a:latin typeface="Arial" panose="020B0604020202020204" pitchFamily="34" charset="0"/>
                        <a:ea typeface="Arial" panose="020B0604020202020204" pitchFamily="34" charset="0"/>
                      </a:endParaRPr>
                    </a:p>
                  </a:txBody>
                  <a:tcPr marL="41078" marR="41078" marT="41078" marB="41078"/>
                </a:tc>
                <a:tc>
                  <a:txBody>
                    <a:bodyPr/>
                    <a:lstStyle/>
                    <a:p>
                      <a:pPr marL="0" marR="0">
                        <a:lnSpc>
                          <a:spcPct val="115000"/>
                        </a:lnSpc>
                        <a:spcBef>
                          <a:spcPts val="0"/>
                        </a:spcBef>
                        <a:spcAft>
                          <a:spcPts val="0"/>
                        </a:spcAft>
                      </a:pPr>
                      <a:r>
                        <a:rPr lang="en-US" sz="1100" dirty="0">
                          <a:effectLst/>
                          <a:highlight>
                            <a:srgbClr val="FFFFFF"/>
                          </a:highlight>
                        </a:rPr>
                        <a:t>Bone and teeth health maintenance, nerve transmission, muscle contraction, blood clotting</a:t>
                      </a:r>
                      <a:endParaRPr lang="en-US" sz="1100" dirty="0">
                        <a:effectLst/>
                        <a:latin typeface="Arial" panose="020B0604020202020204" pitchFamily="34" charset="0"/>
                        <a:ea typeface="Arial" panose="020B0604020202020204" pitchFamily="34" charset="0"/>
                      </a:endParaRPr>
                    </a:p>
                  </a:txBody>
                  <a:tcPr marL="41078" marR="41078" marT="41078" marB="41078"/>
                </a:tc>
                <a:extLst>
                  <a:ext uri="{0D108BD9-81ED-4DB2-BD59-A6C34878D82A}">
                    <a16:rowId xmlns:a16="http://schemas.microsoft.com/office/drawing/2014/main" val="1480262626"/>
                  </a:ext>
                </a:extLst>
              </a:tr>
              <a:tr h="190469">
                <a:tc>
                  <a:txBody>
                    <a:bodyPr/>
                    <a:lstStyle/>
                    <a:p>
                      <a:pPr marL="0" marR="0">
                        <a:lnSpc>
                          <a:spcPct val="115000"/>
                        </a:lnSpc>
                        <a:spcBef>
                          <a:spcPts val="0"/>
                        </a:spcBef>
                        <a:spcAft>
                          <a:spcPts val="0"/>
                        </a:spcAft>
                      </a:pPr>
                      <a:r>
                        <a:rPr lang="en-US" sz="1100">
                          <a:effectLst/>
                          <a:highlight>
                            <a:srgbClr val="FFFFFF"/>
                          </a:highlight>
                        </a:rPr>
                        <a:t>Chloride</a:t>
                      </a:r>
                      <a:endParaRPr lang="en-US" sz="1100">
                        <a:effectLst/>
                        <a:latin typeface="Arial" panose="020B0604020202020204" pitchFamily="34" charset="0"/>
                        <a:ea typeface="Arial" panose="020B0604020202020204" pitchFamily="34" charset="0"/>
                      </a:endParaRPr>
                    </a:p>
                  </a:txBody>
                  <a:tcPr marL="41078" marR="41078" marT="41078" marB="41078"/>
                </a:tc>
                <a:tc>
                  <a:txBody>
                    <a:bodyPr/>
                    <a:lstStyle/>
                    <a:p>
                      <a:pPr marL="0" marR="0">
                        <a:lnSpc>
                          <a:spcPct val="115000"/>
                        </a:lnSpc>
                        <a:spcBef>
                          <a:spcPts val="0"/>
                        </a:spcBef>
                        <a:spcAft>
                          <a:spcPts val="0"/>
                        </a:spcAft>
                      </a:pPr>
                      <a:r>
                        <a:rPr lang="en-US" sz="1100" dirty="0">
                          <a:effectLst/>
                          <a:highlight>
                            <a:srgbClr val="FFFFFF"/>
                          </a:highlight>
                        </a:rPr>
                        <a:t>Fluid balance, stomach acid production</a:t>
                      </a:r>
                      <a:endParaRPr lang="en-US" sz="1100" dirty="0">
                        <a:effectLst/>
                        <a:latin typeface="Arial" panose="020B0604020202020204" pitchFamily="34" charset="0"/>
                        <a:ea typeface="Arial" panose="020B0604020202020204" pitchFamily="34" charset="0"/>
                      </a:endParaRPr>
                    </a:p>
                  </a:txBody>
                  <a:tcPr marL="41078" marR="41078" marT="41078" marB="41078"/>
                </a:tc>
                <a:extLst>
                  <a:ext uri="{0D108BD9-81ED-4DB2-BD59-A6C34878D82A}">
                    <a16:rowId xmlns:a16="http://schemas.microsoft.com/office/drawing/2014/main" val="858835197"/>
                  </a:ext>
                </a:extLst>
              </a:tr>
              <a:tr h="330323">
                <a:tc>
                  <a:txBody>
                    <a:bodyPr/>
                    <a:lstStyle/>
                    <a:p>
                      <a:pPr marL="0" marR="0">
                        <a:lnSpc>
                          <a:spcPct val="115000"/>
                        </a:lnSpc>
                        <a:spcBef>
                          <a:spcPts val="0"/>
                        </a:spcBef>
                        <a:spcAft>
                          <a:spcPts val="0"/>
                        </a:spcAft>
                      </a:pPr>
                      <a:r>
                        <a:rPr lang="en-US" sz="1100">
                          <a:effectLst/>
                          <a:highlight>
                            <a:srgbClr val="FFFFFF"/>
                          </a:highlight>
                        </a:rPr>
                        <a:t>Magnesium</a:t>
                      </a:r>
                      <a:endParaRPr lang="en-US" sz="1100">
                        <a:effectLst/>
                        <a:latin typeface="Arial" panose="020B0604020202020204" pitchFamily="34" charset="0"/>
                        <a:ea typeface="Arial" panose="020B0604020202020204" pitchFamily="34" charset="0"/>
                      </a:endParaRPr>
                    </a:p>
                  </a:txBody>
                  <a:tcPr marL="41078" marR="41078" marT="41078" marB="41078"/>
                </a:tc>
                <a:tc>
                  <a:txBody>
                    <a:bodyPr/>
                    <a:lstStyle/>
                    <a:p>
                      <a:pPr marL="0" marR="0">
                        <a:lnSpc>
                          <a:spcPct val="115000"/>
                        </a:lnSpc>
                        <a:spcBef>
                          <a:spcPts val="0"/>
                        </a:spcBef>
                        <a:spcAft>
                          <a:spcPts val="0"/>
                        </a:spcAft>
                      </a:pPr>
                      <a:r>
                        <a:rPr lang="en-US" sz="1100" dirty="0">
                          <a:effectLst/>
                          <a:highlight>
                            <a:srgbClr val="FFFFFF"/>
                          </a:highlight>
                        </a:rPr>
                        <a:t>Protein production, nerve transmission, muscle contraction</a:t>
                      </a:r>
                      <a:endParaRPr lang="en-US" sz="1100" dirty="0">
                        <a:effectLst/>
                        <a:latin typeface="Arial" panose="020B0604020202020204" pitchFamily="34" charset="0"/>
                        <a:ea typeface="Arial" panose="020B0604020202020204" pitchFamily="34" charset="0"/>
                      </a:endParaRPr>
                    </a:p>
                  </a:txBody>
                  <a:tcPr marL="41078" marR="41078" marT="41078" marB="41078"/>
                </a:tc>
                <a:extLst>
                  <a:ext uri="{0D108BD9-81ED-4DB2-BD59-A6C34878D82A}">
                    <a16:rowId xmlns:a16="http://schemas.microsoft.com/office/drawing/2014/main" val="3790132445"/>
                  </a:ext>
                </a:extLst>
              </a:tr>
              <a:tr h="330323">
                <a:tc>
                  <a:txBody>
                    <a:bodyPr/>
                    <a:lstStyle/>
                    <a:p>
                      <a:pPr marL="0" marR="0">
                        <a:lnSpc>
                          <a:spcPct val="115000"/>
                        </a:lnSpc>
                        <a:spcBef>
                          <a:spcPts val="0"/>
                        </a:spcBef>
                        <a:spcAft>
                          <a:spcPts val="0"/>
                        </a:spcAft>
                      </a:pPr>
                      <a:r>
                        <a:rPr lang="en-US" sz="1100">
                          <a:effectLst/>
                          <a:highlight>
                            <a:srgbClr val="FFFFFF"/>
                          </a:highlight>
                        </a:rPr>
                        <a:t>Phosphorus</a:t>
                      </a:r>
                      <a:endParaRPr lang="en-US" sz="1100">
                        <a:effectLst/>
                        <a:latin typeface="Arial" panose="020B0604020202020204" pitchFamily="34" charset="0"/>
                        <a:ea typeface="Arial" panose="020B0604020202020204" pitchFamily="34" charset="0"/>
                      </a:endParaRPr>
                    </a:p>
                  </a:txBody>
                  <a:tcPr marL="41078" marR="41078" marT="41078" marB="41078"/>
                </a:tc>
                <a:tc>
                  <a:txBody>
                    <a:bodyPr/>
                    <a:lstStyle/>
                    <a:p>
                      <a:pPr marL="0" marR="0">
                        <a:lnSpc>
                          <a:spcPct val="115000"/>
                        </a:lnSpc>
                        <a:spcBef>
                          <a:spcPts val="0"/>
                        </a:spcBef>
                        <a:spcAft>
                          <a:spcPts val="0"/>
                        </a:spcAft>
                      </a:pPr>
                      <a:r>
                        <a:rPr lang="en-US" sz="1100" dirty="0">
                          <a:effectLst/>
                          <a:highlight>
                            <a:srgbClr val="FFFFFF"/>
                          </a:highlight>
                        </a:rPr>
                        <a:t>Bone and teeth health maintenance, acid-base balance</a:t>
                      </a:r>
                      <a:endParaRPr lang="en-US" sz="1100" dirty="0">
                        <a:effectLst/>
                        <a:latin typeface="Arial" panose="020B0604020202020204" pitchFamily="34" charset="0"/>
                        <a:ea typeface="Arial" panose="020B0604020202020204" pitchFamily="34" charset="0"/>
                      </a:endParaRPr>
                    </a:p>
                  </a:txBody>
                  <a:tcPr marL="41078" marR="41078" marT="41078" marB="41078"/>
                </a:tc>
                <a:extLst>
                  <a:ext uri="{0D108BD9-81ED-4DB2-BD59-A6C34878D82A}">
                    <a16:rowId xmlns:a16="http://schemas.microsoft.com/office/drawing/2014/main" val="128557447"/>
                  </a:ext>
                </a:extLst>
              </a:tr>
              <a:tr h="190469">
                <a:tc>
                  <a:txBody>
                    <a:bodyPr/>
                    <a:lstStyle/>
                    <a:p>
                      <a:pPr marL="0" marR="0">
                        <a:lnSpc>
                          <a:spcPct val="115000"/>
                        </a:lnSpc>
                        <a:spcBef>
                          <a:spcPts val="0"/>
                        </a:spcBef>
                        <a:spcAft>
                          <a:spcPts val="0"/>
                        </a:spcAft>
                      </a:pPr>
                      <a:r>
                        <a:rPr lang="en-US" sz="1100">
                          <a:effectLst/>
                          <a:highlight>
                            <a:srgbClr val="FFFFFF"/>
                          </a:highlight>
                        </a:rPr>
                        <a:t>Potassium</a:t>
                      </a:r>
                      <a:endParaRPr lang="en-US" sz="1100">
                        <a:effectLst/>
                        <a:latin typeface="Arial" panose="020B0604020202020204" pitchFamily="34" charset="0"/>
                        <a:ea typeface="Arial" panose="020B0604020202020204" pitchFamily="34" charset="0"/>
                      </a:endParaRPr>
                    </a:p>
                  </a:txBody>
                  <a:tcPr marL="41078" marR="41078" marT="41078" marB="41078"/>
                </a:tc>
                <a:tc>
                  <a:txBody>
                    <a:bodyPr/>
                    <a:lstStyle/>
                    <a:p>
                      <a:pPr marL="0" marR="0">
                        <a:lnSpc>
                          <a:spcPct val="115000"/>
                        </a:lnSpc>
                        <a:spcBef>
                          <a:spcPts val="0"/>
                        </a:spcBef>
                        <a:spcAft>
                          <a:spcPts val="0"/>
                        </a:spcAft>
                      </a:pPr>
                      <a:r>
                        <a:rPr lang="en-US" sz="1100" dirty="0">
                          <a:effectLst/>
                          <a:highlight>
                            <a:srgbClr val="FFFFFF"/>
                          </a:highlight>
                        </a:rPr>
                        <a:t>Fluid balance, nerve transmission, muscle contraction</a:t>
                      </a:r>
                      <a:endParaRPr lang="en-US" sz="1100" dirty="0">
                        <a:effectLst/>
                        <a:latin typeface="Arial" panose="020B0604020202020204" pitchFamily="34" charset="0"/>
                        <a:ea typeface="Arial" panose="020B0604020202020204" pitchFamily="34" charset="0"/>
                      </a:endParaRPr>
                    </a:p>
                  </a:txBody>
                  <a:tcPr marL="41078" marR="41078" marT="41078" marB="41078"/>
                </a:tc>
                <a:extLst>
                  <a:ext uri="{0D108BD9-81ED-4DB2-BD59-A6C34878D82A}">
                    <a16:rowId xmlns:a16="http://schemas.microsoft.com/office/drawing/2014/main" val="2094337575"/>
                  </a:ext>
                </a:extLst>
              </a:tr>
              <a:tr h="190469">
                <a:tc>
                  <a:txBody>
                    <a:bodyPr/>
                    <a:lstStyle/>
                    <a:p>
                      <a:pPr marL="0" marR="0">
                        <a:lnSpc>
                          <a:spcPct val="115000"/>
                        </a:lnSpc>
                        <a:spcBef>
                          <a:spcPts val="0"/>
                        </a:spcBef>
                        <a:spcAft>
                          <a:spcPts val="0"/>
                        </a:spcAft>
                      </a:pPr>
                      <a:r>
                        <a:rPr lang="en-US" sz="1100">
                          <a:effectLst/>
                          <a:highlight>
                            <a:srgbClr val="FFFFFF"/>
                          </a:highlight>
                        </a:rPr>
                        <a:t>Sodium</a:t>
                      </a:r>
                      <a:endParaRPr lang="en-US" sz="1100">
                        <a:effectLst/>
                        <a:latin typeface="Arial" panose="020B0604020202020204" pitchFamily="34" charset="0"/>
                        <a:ea typeface="Arial" panose="020B0604020202020204" pitchFamily="34" charset="0"/>
                      </a:endParaRPr>
                    </a:p>
                  </a:txBody>
                  <a:tcPr marL="41078" marR="41078" marT="41078" marB="41078"/>
                </a:tc>
                <a:tc>
                  <a:txBody>
                    <a:bodyPr/>
                    <a:lstStyle/>
                    <a:p>
                      <a:pPr marL="0" marR="0">
                        <a:lnSpc>
                          <a:spcPct val="115000"/>
                        </a:lnSpc>
                        <a:spcBef>
                          <a:spcPts val="0"/>
                        </a:spcBef>
                        <a:spcAft>
                          <a:spcPts val="0"/>
                        </a:spcAft>
                      </a:pPr>
                      <a:r>
                        <a:rPr lang="en-US" sz="1100" dirty="0">
                          <a:effectLst/>
                          <a:highlight>
                            <a:srgbClr val="FFFFFF"/>
                          </a:highlight>
                        </a:rPr>
                        <a:t>Fluid balance, nerve transmission, muscle contraction</a:t>
                      </a:r>
                      <a:endParaRPr lang="en-US" sz="1100" dirty="0">
                        <a:effectLst/>
                        <a:latin typeface="Arial" panose="020B0604020202020204" pitchFamily="34" charset="0"/>
                        <a:ea typeface="Arial" panose="020B0604020202020204" pitchFamily="34" charset="0"/>
                      </a:endParaRPr>
                    </a:p>
                  </a:txBody>
                  <a:tcPr marL="41078" marR="41078" marT="41078" marB="41078"/>
                </a:tc>
                <a:extLst>
                  <a:ext uri="{0D108BD9-81ED-4DB2-BD59-A6C34878D82A}">
                    <a16:rowId xmlns:a16="http://schemas.microsoft.com/office/drawing/2014/main" val="3916895031"/>
                  </a:ext>
                </a:extLst>
              </a:tr>
              <a:tr h="190469">
                <a:tc>
                  <a:txBody>
                    <a:bodyPr/>
                    <a:lstStyle/>
                    <a:p>
                      <a:pPr marL="0" marR="0">
                        <a:lnSpc>
                          <a:spcPct val="115000"/>
                        </a:lnSpc>
                        <a:spcBef>
                          <a:spcPts val="0"/>
                        </a:spcBef>
                        <a:spcAft>
                          <a:spcPts val="0"/>
                        </a:spcAft>
                      </a:pPr>
                      <a:r>
                        <a:rPr lang="en-US" sz="1100" dirty="0">
                          <a:effectLst/>
                          <a:highlight>
                            <a:srgbClr val="FFFFFF"/>
                          </a:highlight>
                        </a:rPr>
                        <a:t>Sulfur</a:t>
                      </a:r>
                      <a:endParaRPr lang="en-US" sz="1100" dirty="0">
                        <a:effectLst/>
                        <a:latin typeface="Arial" panose="020B0604020202020204" pitchFamily="34" charset="0"/>
                        <a:ea typeface="Arial" panose="020B0604020202020204" pitchFamily="34" charset="0"/>
                      </a:endParaRPr>
                    </a:p>
                  </a:txBody>
                  <a:tcPr marL="41078" marR="41078" marT="41078" marB="41078"/>
                </a:tc>
                <a:tc>
                  <a:txBody>
                    <a:bodyPr/>
                    <a:lstStyle/>
                    <a:p>
                      <a:pPr marL="0" marR="0">
                        <a:lnSpc>
                          <a:spcPct val="115000"/>
                        </a:lnSpc>
                        <a:spcBef>
                          <a:spcPts val="0"/>
                        </a:spcBef>
                        <a:spcAft>
                          <a:spcPts val="0"/>
                        </a:spcAft>
                      </a:pPr>
                      <a:r>
                        <a:rPr lang="en-US" sz="1100" dirty="0">
                          <a:effectLst/>
                          <a:highlight>
                            <a:srgbClr val="FFFFFF"/>
                          </a:highlight>
                        </a:rPr>
                        <a:t>Protein production</a:t>
                      </a:r>
                      <a:endParaRPr lang="en-US" sz="1100" dirty="0">
                        <a:effectLst/>
                        <a:latin typeface="Arial" panose="020B0604020202020204" pitchFamily="34" charset="0"/>
                        <a:ea typeface="Arial" panose="020B0604020202020204" pitchFamily="34" charset="0"/>
                      </a:endParaRPr>
                    </a:p>
                  </a:txBody>
                  <a:tcPr marL="41078" marR="41078" marT="41078" marB="41078"/>
                </a:tc>
                <a:extLst>
                  <a:ext uri="{0D108BD9-81ED-4DB2-BD59-A6C34878D82A}">
                    <a16:rowId xmlns:a16="http://schemas.microsoft.com/office/drawing/2014/main" val="625105979"/>
                  </a:ext>
                </a:extLst>
              </a:tr>
            </a:tbl>
          </a:graphicData>
        </a:graphic>
      </p:graphicFrame>
      <p:sp>
        <p:nvSpPr>
          <p:cNvPr id="5" name="Rectangle 1">
            <a:extLst>
              <a:ext uri="{FF2B5EF4-FFF2-40B4-BE49-F238E27FC236}">
                <a16:creationId xmlns:a16="http://schemas.microsoft.com/office/drawing/2014/main" id="{FF5DBE2A-2886-4BA7-99AD-C01FEEB65307}"/>
              </a:ext>
            </a:extLst>
          </p:cNvPr>
          <p:cNvSpPr>
            <a:spLocks noChangeArrowheads="1"/>
          </p:cNvSpPr>
          <p:nvPr/>
        </p:nvSpPr>
        <p:spPr bwMode="auto">
          <a:xfrm>
            <a:off x="4722946"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a:extLst>
              <a:ext uri="{FF2B5EF4-FFF2-40B4-BE49-F238E27FC236}">
                <a16:creationId xmlns:a16="http://schemas.microsoft.com/office/drawing/2014/main" id="{D4BF5761-0355-45A7-970E-0AD245A9E4B8}"/>
              </a:ext>
            </a:extLst>
          </p:cNvPr>
          <p:cNvSpPr/>
          <p:nvPr/>
        </p:nvSpPr>
        <p:spPr>
          <a:xfrm>
            <a:off x="213644" y="5711713"/>
            <a:ext cx="6096000" cy="917687"/>
          </a:xfrm>
          <a:prstGeom prst="rect">
            <a:avLst/>
          </a:prstGeom>
        </p:spPr>
        <p:txBody>
          <a:bodyPr>
            <a:spAutoFit/>
          </a:bodyPr>
          <a:lstStyle/>
          <a:p>
            <a:pPr>
              <a:lnSpc>
                <a:spcPct val="115000"/>
              </a:lnSpc>
            </a:pPr>
            <a:r>
              <a:rPr lang="en-US" sz="1600" dirty="0">
                <a:solidFill>
                  <a:srgbClr val="373D3F"/>
                </a:solidFill>
                <a:highlight>
                  <a:srgbClr val="FFFFFF"/>
                </a:highlight>
                <a:ea typeface="Arial" panose="020B0604020202020204" pitchFamily="34" charset="0"/>
              </a:rPr>
              <a:t>Table 10.1 Essential Minerals and Their Major Functions. This table was modified from OpenStax’s Anatomy and Physiology 2e.</a:t>
            </a:r>
            <a:endParaRPr lang="en-US" sz="1600" dirty="0">
              <a:ea typeface="Arial" panose="020B0604020202020204" pitchFamily="34" charset="0"/>
            </a:endParaRPr>
          </a:p>
          <a:p>
            <a:pPr>
              <a:lnSpc>
                <a:spcPct val="115000"/>
              </a:lnSpc>
            </a:pPr>
            <a:r>
              <a:rPr lang="en-US" sz="1600" dirty="0">
                <a:solidFill>
                  <a:srgbClr val="373D3F"/>
                </a:solidFill>
                <a:highlight>
                  <a:srgbClr val="FFFFFF"/>
                </a:highlight>
                <a:ea typeface="Arial" panose="020B0604020202020204" pitchFamily="34" charset="0"/>
              </a:rPr>
              <a:t> </a:t>
            </a:r>
            <a:endParaRPr lang="en-US" sz="1600" dirty="0">
              <a:ea typeface="Arial" panose="020B0604020202020204" pitchFamily="34" charset="0"/>
            </a:endParaRPr>
          </a:p>
        </p:txBody>
      </p:sp>
      <p:sp>
        <p:nvSpPr>
          <p:cNvPr id="7" name="TextBox 6">
            <a:extLst>
              <a:ext uri="{FF2B5EF4-FFF2-40B4-BE49-F238E27FC236}">
                <a16:creationId xmlns:a16="http://schemas.microsoft.com/office/drawing/2014/main" id="{D98E9E2B-A625-4BB9-A761-9D0C29C045DF}"/>
              </a:ext>
            </a:extLst>
          </p:cNvPr>
          <p:cNvSpPr txBox="1"/>
          <p:nvPr/>
        </p:nvSpPr>
        <p:spPr>
          <a:xfrm>
            <a:off x="7110101" y="324740"/>
            <a:ext cx="4868255" cy="695575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mj-lt"/>
              </a:rPr>
              <a:t>Micronutrients</a:t>
            </a:r>
          </a:p>
          <a:p>
            <a:pPr marL="342900" indent="-342900">
              <a:buClr>
                <a:schemeClr val="tx1"/>
              </a:buClr>
              <a:buFont typeface="Arial" panose="020B0604020202020204" pitchFamily="34" charset="0"/>
              <a:buChar char="•"/>
            </a:pPr>
            <a:r>
              <a:rPr lang="en-US" sz="2000" dirty="0">
                <a:solidFill>
                  <a:srgbClr val="00B0F0"/>
                </a:solidFill>
              </a:rPr>
              <a:t>Micronutrients</a:t>
            </a:r>
            <a:r>
              <a:rPr lang="en-US" sz="2000" dirty="0"/>
              <a:t> are nutrients required in lesser amounts but are still essential for performing bodily functions. Micronutrients include all the essential minerals and vitamins. There are </a:t>
            </a:r>
            <a:r>
              <a:rPr lang="en-US" sz="2000" dirty="0">
                <a:solidFill>
                  <a:srgbClr val="00B0F0"/>
                </a:solidFill>
              </a:rPr>
              <a:t>sixteen essential minerals</a:t>
            </a:r>
            <a:r>
              <a:rPr lang="en-US" sz="2000" dirty="0"/>
              <a:t> and </a:t>
            </a:r>
            <a:r>
              <a:rPr lang="en-US" sz="2000" dirty="0">
                <a:solidFill>
                  <a:srgbClr val="00B0F0"/>
                </a:solidFill>
              </a:rPr>
              <a:t>thirteen vitamins</a:t>
            </a:r>
            <a:r>
              <a:rPr lang="en-US" sz="2000" dirty="0"/>
              <a: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Table 10.1 lists the sixteen essential minerals and their functions. Many minerals are critical for enzyme function. Other minerals maintain fluid balance, build bone tissue, synthesize hormones, transmit nerve impulses, contract and relax muscles, and protect against harmful free radicals in the body that can cause health problems such as cancer.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r>
              <a:rPr lang="en-US" sz="2000" dirty="0"/>
              <a:t> </a:t>
            </a:r>
          </a:p>
          <a:p>
            <a:endParaRPr lang="en-US" dirty="0"/>
          </a:p>
        </p:txBody>
      </p:sp>
    </p:spTree>
    <p:extLst>
      <p:ext uri="{BB962C8B-B14F-4D97-AF65-F5344CB8AC3E}">
        <p14:creationId xmlns:p14="http://schemas.microsoft.com/office/powerpoint/2010/main" val="270413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3392C82-2BFD-4A8F-829D-9AB132211E0C}"/>
              </a:ext>
            </a:extLst>
          </p:cNvPr>
          <p:cNvGraphicFramePr>
            <a:graphicFrameLocks noGrp="1"/>
          </p:cNvGraphicFramePr>
          <p:nvPr>
            <p:ph idx="1"/>
            <p:extLst>
              <p:ext uri="{D42A27DB-BD31-4B8C-83A1-F6EECF244321}">
                <p14:modId xmlns:p14="http://schemas.microsoft.com/office/powerpoint/2010/main" val="4137748894"/>
              </p:ext>
            </p:extLst>
          </p:nvPr>
        </p:nvGraphicFramePr>
        <p:xfrm>
          <a:off x="427289" y="564246"/>
          <a:ext cx="4568587" cy="4768331"/>
        </p:xfrm>
        <a:graphic>
          <a:graphicData uri="http://schemas.openxmlformats.org/drawingml/2006/table">
            <a:tbl>
              <a:tblPr>
                <a:tableStyleId>{E8B1032C-EA38-4F05-BA0D-38AFFFC7BED3}</a:tableStyleId>
              </a:tblPr>
              <a:tblGrid>
                <a:gridCol w="1499919">
                  <a:extLst>
                    <a:ext uri="{9D8B030D-6E8A-4147-A177-3AD203B41FA5}">
                      <a16:colId xmlns:a16="http://schemas.microsoft.com/office/drawing/2014/main" val="559758632"/>
                    </a:ext>
                  </a:extLst>
                </a:gridCol>
                <a:gridCol w="3068668">
                  <a:extLst>
                    <a:ext uri="{9D8B030D-6E8A-4147-A177-3AD203B41FA5}">
                      <a16:colId xmlns:a16="http://schemas.microsoft.com/office/drawing/2014/main" val="1380827952"/>
                    </a:ext>
                  </a:extLst>
                </a:gridCol>
              </a:tblGrid>
              <a:tr h="286605">
                <a:tc>
                  <a:txBody>
                    <a:bodyPr/>
                    <a:lstStyle/>
                    <a:p>
                      <a:pPr marL="0" marR="0">
                        <a:lnSpc>
                          <a:spcPct val="115000"/>
                        </a:lnSpc>
                        <a:spcBef>
                          <a:spcPts val="0"/>
                        </a:spcBef>
                        <a:spcAft>
                          <a:spcPts val="0"/>
                        </a:spcAft>
                      </a:pPr>
                      <a:r>
                        <a:rPr lang="en-US" sz="900" b="1" dirty="0">
                          <a:effectLst/>
                          <a:highlight>
                            <a:srgbClr val="FFFFFF"/>
                          </a:highlight>
                        </a:rPr>
                        <a:t>Vitamins</a:t>
                      </a:r>
                      <a:endParaRPr lang="en-US" sz="900" b="1" dirty="0">
                        <a:effectLst/>
                        <a:latin typeface="Arial" panose="020B0604020202020204" pitchFamily="34" charset="0"/>
                        <a:ea typeface="Arial" panose="020B0604020202020204" pitchFamily="34" charset="0"/>
                      </a:endParaRPr>
                    </a:p>
                  </a:txBody>
                  <a:tcPr marL="49966" marR="49966" marT="49966" marB="49966"/>
                </a:tc>
                <a:tc>
                  <a:txBody>
                    <a:bodyPr/>
                    <a:lstStyle/>
                    <a:p>
                      <a:pPr marL="0" marR="0">
                        <a:lnSpc>
                          <a:spcPct val="115000"/>
                        </a:lnSpc>
                        <a:spcBef>
                          <a:spcPts val="0"/>
                        </a:spcBef>
                        <a:spcAft>
                          <a:spcPts val="0"/>
                        </a:spcAft>
                      </a:pPr>
                      <a:r>
                        <a:rPr lang="en-US" sz="900" b="1" dirty="0">
                          <a:effectLst/>
                          <a:highlight>
                            <a:srgbClr val="FFFFFF"/>
                          </a:highlight>
                        </a:rPr>
                        <a:t>Major Functions</a:t>
                      </a:r>
                      <a:endParaRPr lang="en-US" sz="900" b="1" dirty="0">
                        <a:effectLst/>
                        <a:latin typeface="Arial" panose="020B0604020202020204" pitchFamily="34" charset="0"/>
                        <a:ea typeface="Arial" panose="020B0604020202020204" pitchFamily="34" charset="0"/>
                      </a:endParaRPr>
                    </a:p>
                  </a:txBody>
                  <a:tcPr marL="49966" marR="49966" marT="49966" marB="49966"/>
                </a:tc>
                <a:extLst>
                  <a:ext uri="{0D108BD9-81ED-4DB2-BD59-A6C34878D82A}">
                    <a16:rowId xmlns:a16="http://schemas.microsoft.com/office/drawing/2014/main" val="2692781293"/>
                  </a:ext>
                </a:extLst>
              </a:tr>
              <a:tr h="286605">
                <a:tc>
                  <a:txBody>
                    <a:bodyPr/>
                    <a:lstStyle/>
                    <a:p>
                      <a:pPr marL="0" marR="0">
                        <a:lnSpc>
                          <a:spcPct val="115000"/>
                        </a:lnSpc>
                        <a:spcBef>
                          <a:spcPts val="0"/>
                        </a:spcBef>
                        <a:spcAft>
                          <a:spcPts val="0"/>
                        </a:spcAft>
                      </a:pPr>
                      <a:r>
                        <a:rPr lang="en-US" sz="900" b="1" dirty="0">
                          <a:effectLst/>
                          <a:highlight>
                            <a:srgbClr val="FFFFFF"/>
                          </a:highlight>
                        </a:rPr>
                        <a:t>Water-soluble</a:t>
                      </a:r>
                      <a:endParaRPr lang="en-US" sz="900" b="1" dirty="0">
                        <a:effectLst/>
                        <a:latin typeface="Arial" panose="020B0604020202020204" pitchFamily="34" charset="0"/>
                        <a:ea typeface="Arial" panose="020B0604020202020204" pitchFamily="34" charset="0"/>
                      </a:endParaRPr>
                    </a:p>
                  </a:txBody>
                  <a:tcPr marL="49966" marR="49966" marT="49966" marB="49966"/>
                </a:tc>
                <a:tc>
                  <a:txBody>
                    <a:bodyPr/>
                    <a:lstStyle/>
                    <a:p>
                      <a:pPr marL="0" marR="0">
                        <a:lnSpc>
                          <a:spcPct val="115000"/>
                        </a:lnSpc>
                        <a:spcBef>
                          <a:spcPts val="0"/>
                        </a:spcBef>
                        <a:spcAft>
                          <a:spcPts val="0"/>
                        </a:spcAft>
                      </a:pPr>
                      <a:r>
                        <a:rPr lang="en-US" sz="900" dirty="0">
                          <a:effectLst/>
                          <a:highlight>
                            <a:srgbClr val="FFFFFF"/>
                          </a:highlight>
                        </a:rPr>
                        <a:t> </a:t>
                      </a:r>
                      <a:endParaRPr lang="en-US" sz="900" dirty="0">
                        <a:effectLst/>
                        <a:latin typeface="Arial" panose="020B0604020202020204" pitchFamily="34" charset="0"/>
                        <a:ea typeface="Arial" panose="020B0604020202020204" pitchFamily="34" charset="0"/>
                      </a:endParaRPr>
                    </a:p>
                  </a:txBody>
                  <a:tcPr marL="49966" marR="49966" marT="49966" marB="49966"/>
                </a:tc>
                <a:extLst>
                  <a:ext uri="{0D108BD9-81ED-4DB2-BD59-A6C34878D82A}">
                    <a16:rowId xmlns:a16="http://schemas.microsoft.com/office/drawing/2014/main" val="2571414855"/>
                  </a:ext>
                </a:extLst>
              </a:tr>
              <a:tr h="286605">
                <a:tc>
                  <a:txBody>
                    <a:bodyPr/>
                    <a:lstStyle/>
                    <a:p>
                      <a:pPr marL="0" marR="0">
                        <a:lnSpc>
                          <a:spcPct val="115000"/>
                        </a:lnSpc>
                        <a:spcBef>
                          <a:spcPts val="0"/>
                        </a:spcBef>
                        <a:spcAft>
                          <a:spcPts val="0"/>
                        </a:spcAft>
                      </a:pPr>
                      <a:r>
                        <a:rPr lang="en-US" sz="900">
                          <a:effectLst/>
                          <a:highlight>
                            <a:srgbClr val="FFFFFF"/>
                          </a:highlight>
                        </a:rPr>
                        <a:t>Biotin (Vitamin B7)</a:t>
                      </a:r>
                      <a:endParaRPr lang="en-US" sz="900">
                        <a:effectLst/>
                        <a:latin typeface="Arial" panose="020B0604020202020204" pitchFamily="34" charset="0"/>
                        <a:ea typeface="Arial" panose="020B0604020202020204" pitchFamily="34" charset="0"/>
                      </a:endParaRPr>
                    </a:p>
                  </a:txBody>
                  <a:tcPr marL="49966" marR="49966" marT="49966" marB="49966"/>
                </a:tc>
                <a:tc>
                  <a:txBody>
                    <a:bodyPr/>
                    <a:lstStyle/>
                    <a:p>
                      <a:pPr marL="0" marR="0">
                        <a:lnSpc>
                          <a:spcPct val="115000"/>
                        </a:lnSpc>
                        <a:spcBef>
                          <a:spcPts val="0"/>
                        </a:spcBef>
                        <a:spcAft>
                          <a:spcPts val="0"/>
                        </a:spcAft>
                      </a:pPr>
                      <a:r>
                        <a:rPr lang="en-US" sz="900">
                          <a:effectLst/>
                          <a:highlight>
                            <a:srgbClr val="FFFFFF"/>
                          </a:highlight>
                        </a:rPr>
                        <a:t>Coenzyme, amino acid, and fatty acid metabolism</a:t>
                      </a:r>
                      <a:endParaRPr lang="en-US" sz="900">
                        <a:effectLst/>
                        <a:latin typeface="Arial" panose="020B0604020202020204" pitchFamily="34" charset="0"/>
                        <a:ea typeface="Arial" panose="020B0604020202020204" pitchFamily="34" charset="0"/>
                      </a:endParaRPr>
                    </a:p>
                  </a:txBody>
                  <a:tcPr marL="49966" marR="49966" marT="49966" marB="49966"/>
                </a:tc>
                <a:extLst>
                  <a:ext uri="{0D108BD9-81ED-4DB2-BD59-A6C34878D82A}">
                    <a16:rowId xmlns:a16="http://schemas.microsoft.com/office/drawing/2014/main" val="595641255"/>
                  </a:ext>
                </a:extLst>
              </a:tr>
              <a:tr h="286605">
                <a:tc>
                  <a:txBody>
                    <a:bodyPr/>
                    <a:lstStyle/>
                    <a:p>
                      <a:pPr marL="0" marR="0">
                        <a:lnSpc>
                          <a:spcPct val="115000"/>
                        </a:lnSpc>
                        <a:spcBef>
                          <a:spcPts val="0"/>
                        </a:spcBef>
                        <a:spcAft>
                          <a:spcPts val="0"/>
                        </a:spcAft>
                      </a:pPr>
                      <a:r>
                        <a:rPr lang="en-US" sz="900">
                          <a:effectLst/>
                          <a:highlight>
                            <a:srgbClr val="FFFFFF"/>
                          </a:highlight>
                        </a:rPr>
                        <a:t>C (ascorbic acid) </a:t>
                      </a:r>
                      <a:endParaRPr lang="en-US" sz="900">
                        <a:effectLst/>
                        <a:latin typeface="Arial" panose="020B0604020202020204" pitchFamily="34" charset="0"/>
                        <a:ea typeface="Arial" panose="020B0604020202020204" pitchFamily="34" charset="0"/>
                      </a:endParaRPr>
                    </a:p>
                  </a:txBody>
                  <a:tcPr marL="49966" marR="49966" marT="49966" marB="49966"/>
                </a:tc>
                <a:tc>
                  <a:txBody>
                    <a:bodyPr/>
                    <a:lstStyle/>
                    <a:p>
                      <a:pPr marL="0" marR="0">
                        <a:lnSpc>
                          <a:spcPct val="115000"/>
                        </a:lnSpc>
                        <a:spcBef>
                          <a:spcPts val="0"/>
                        </a:spcBef>
                        <a:spcAft>
                          <a:spcPts val="0"/>
                        </a:spcAft>
                      </a:pPr>
                      <a:r>
                        <a:rPr lang="en-US" sz="900">
                          <a:effectLst/>
                          <a:highlight>
                            <a:srgbClr val="FFFFFF"/>
                          </a:highlight>
                        </a:rPr>
                        <a:t>Collagen synthesis; antioxidant</a:t>
                      </a:r>
                      <a:endParaRPr lang="en-US" sz="900">
                        <a:effectLst/>
                        <a:latin typeface="Arial" panose="020B0604020202020204" pitchFamily="34" charset="0"/>
                        <a:ea typeface="Arial" panose="020B0604020202020204" pitchFamily="34" charset="0"/>
                      </a:endParaRPr>
                    </a:p>
                  </a:txBody>
                  <a:tcPr marL="49966" marR="49966" marT="49966" marB="49966"/>
                </a:tc>
                <a:extLst>
                  <a:ext uri="{0D108BD9-81ED-4DB2-BD59-A6C34878D82A}">
                    <a16:rowId xmlns:a16="http://schemas.microsoft.com/office/drawing/2014/main" val="2041919767"/>
                  </a:ext>
                </a:extLst>
              </a:tr>
              <a:tr h="286605">
                <a:tc>
                  <a:txBody>
                    <a:bodyPr/>
                    <a:lstStyle/>
                    <a:p>
                      <a:pPr marL="0" marR="0">
                        <a:lnSpc>
                          <a:spcPct val="115000"/>
                        </a:lnSpc>
                        <a:spcBef>
                          <a:spcPts val="0"/>
                        </a:spcBef>
                        <a:spcAft>
                          <a:spcPts val="0"/>
                        </a:spcAft>
                      </a:pPr>
                      <a:r>
                        <a:rPr lang="en-US" sz="900">
                          <a:effectLst/>
                          <a:highlight>
                            <a:srgbClr val="FFFFFF"/>
                          </a:highlight>
                        </a:rPr>
                        <a:t>Cobalamin (Vitamin B12)</a:t>
                      </a:r>
                      <a:endParaRPr lang="en-US" sz="900">
                        <a:effectLst/>
                        <a:latin typeface="Arial" panose="020B0604020202020204" pitchFamily="34" charset="0"/>
                        <a:ea typeface="Arial" panose="020B0604020202020204" pitchFamily="34" charset="0"/>
                      </a:endParaRPr>
                    </a:p>
                  </a:txBody>
                  <a:tcPr marL="49966" marR="49966" marT="49966" marB="49966"/>
                </a:tc>
                <a:tc>
                  <a:txBody>
                    <a:bodyPr/>
                    <a:lstStyle/>
                    <a:p>
                      <a:pPr marL="0" marR="0">
                        <a:lnSpc>
                          <a:spcPct val="115000"/>
                        </a:lnSpc>
                        <a:spcBef>
                          <a:spcPts val="0"/>
                        </a:spcBef>
                        <a:spcAft>
                          <a:spcPts val="0"/>
                        </a:spcAft>
                      </a:pPr>
                      <a:r>
                        <a:rPr lang="en-US" sz="900">
                          <a:effectLst/>
                          <a:highlight>
                            <a:srgbClr val="FFFFFF"/>
                          </a:highlight>
                        </a:rPr>
                        <a:t>Coenzyme, red blood cell synthesis</a:t>
                      </a:r>
                      <a:endParaRPr lang="en-US" sz="900">
                        <a:effectLst/>
                        <a:latin typeface="Arial" panose="020B0604020202020204" pitchFamily="34" charset="0"/>
                        <a:ea typeface="Arial" panose="020B0604020202020204" pitchFamily="34" charset="0"/>
                      </a:endParaRPr>
                    </a:p>
                  </a:txBody>
                  <a:tcPr marL="49966" marR="49966" marT="49966" marB="49966"/>
                </a:tc>
                <a:extLst>
                  <a:ext uri="{0D108BD9-81ED-4DB2-BD59-A6C34878D82A}">
                    <a16:rowId xmlns:a16="http://schemas.microsoft.com/office/drawing/2014/main" val="2653773246"/>
                  </a:ext>
                </a:extLst>
              </a:tr>
              <a:tr h="469256">
                <a:tc>
                  <a:txBody>
                    <a:bodyPr/>
                    <a:lstStyle/>
                    <a:p>
                      <a:pPr marL="0" marR="0">
                        <a:lnSpc>
                          <a:spcPct val="115000"/>
                        </a:lnSpc>
                        <a:spcBef>
                          <a:spcPts val="0"/>
                        </a:spcBef>
                        <a:spcAft>
                          <a:spcPts val="0"/>
                        </a:spcAft>
                      </a:pPr>
                      <a:r>
                        <a:rPr lang="en-US" sz="900">
                          <a:effectLst/>
                          <a:highlight>
                            <a:srgbClr val="FFFFFF"/>
                          </a:highlight>
                        </a:rPr>
                        <a:t>Folate (Vitamin B9)</a:t>
                      </a:r>
                      <a:endParaRPr lang="en-US" sz="900">
                        <a:effectLst/>
                        <a:latin typeface="Arial" panose="020B0604020202020204" pitchFamily="34" charset="0"/>
                        <a:ea typeface="Arial" panose="020B0604020202020204" pitchFamily="34" charset="0"/>
                      </a:endParaRPr>
                    </a:p>
                  </a:txBody>
                  <a:tcPr marL="49966" marR="49966" marT="49966" marB="49966"/>
                </a:tc>
                <a:tc>
                  <a:txBody>
                    <a:bodyPr/>
                    <a:lstStyle/>
                    <a:p>
                      <a:pPr marL="0" marR="0">
                        <a:lnSpc>
                          <a:spcPct val="115000"/>
                        </a:lnSpc>
                        <a:spcBef>
                          <a:spcPts val="0"/>
                        </a:spcBef>
                        <a:spcAft>
                          <a:spcPts val="0"/>
                        </a:spcAft>
                      </a:pPr>
                      <a:r>
                        <a:rPr lang="en-US" sz="900">
                          <a:effectLst/>
                          <a:highlight>
                            <a:srgbClr val="FFFFFF"/>
                          </a:highlight>
                        </a:rPr>
                        <a:t>Coenzyme, essential for growth, especially in prenatal development</a:t>
                      </a:r>
                      <a:endParaRPr lang="en-US" sz="900">
                        <a:effectLst/>
                        <a:latin typeface="Arial" panose="020B0604020202020204" pitchFamily="34" charset="0"/>
                        <a:ea typeface="Arial" panose="020B0604020202020204" pitchFamily="34" charset="0"/>
                      </a:endParaRPr>
                    </a:p>
                  </a:txBody>
                  <a:tcPr marL="49966" marR="49966" marT="49966" marB="49966"/>
                </a:tc>
                <a:extLst>
                  <a:ext uri="{0D108BD9-81ED-4DB2-BD59-A6C34878D82A}">
                    <a16:rowId xmlns:a16="http://schemas.microsoft.com/office/drawing/2014/main" val="3128625151"/>
                  </a:ext>
                </a:extLst>
              </a:tr>
              <a:tr h="286605">
                <a:tc>
                  <a:txBody>
                    <a:bodyPr/>
                    <a:lstStyle/>
                    <a:p>
                      <a:pPr marL="0" marR="0">
                        <a:lnSpc>
                          <a:spcPct val="115000"/>
                        </a:lnSpc>
                        <a:spcBef>
                          <a:spcPts val="0"/>
                        </a:spcBef>
                        <a:spcAft>
                          <a:spcPts val="0"/>
                        </a:spcAft>
                      </a:pPr>
                      <a:r>
                        <a:rPr lang="en-US" sz="900">
                          <a:effectLst/>
                          <a:highlight>
                            <a:srgbClr val="FFFFFF"/>
                          </a:highlight>
                        </a:rPr>
                        <a:t>Niacin (Vitamin 3)</a:t>
                      </a:r>
                      <a:endParaRPr lang="en-US" sz="900">
                        <a:effectLst/>
                        <a:latin typeface="Arial" panose="020B0604020202020204" pitchFamily="34" charset="0"/>
                        <a:ea typeface="Arial" panose="020B0604020202020204" pitchFamily="34" charset="0"/>
                      </a:endParaRPr>
                    </a:p>
                  </a:txBody>
                  <a:tcPr marL="49966" marR="49966" marT="49966" marB="49966"/>
                </a:tc>
                <a:tc>
                  <a:txBody>
                    <a:bodyPr/>
                    <a:lstStyle/>
                    <a:p>
                      <a:pPr marL="0" marR="0">
                        <a:lnSpc>
                          <a:spcPct val="115000"/>
                        </a:lnSpc>
                        <a:spcBef>
                          <a:spcPts val="0"/>
                        </a:spcBef>
                        <a:spcAft>
                          <a:spcPts val="0"/>
                        </a:spcAft>
                      </a:pPr>
                      <a:r>
                        <a:rPr lang="en-US" sz="900">
                          <a:effectLst/>
                          <a:highlight>
                            <a:srgbClr val="FFFFFF"/>
                          </a:highlight>
                        </a:rPr>
                        <a:t>Coenzyme, energy metabolism assistance</a:t>
                      </a:r>
                      <a:endParaRPr lang="en-US" sz="900">
                        <a:effectLst/>
                        <a:latin typeface="Arial" panose="020B0604020202020204" pitchFamily="34" charset="0"/>
                        <a:ea typeface="Arial" panose="020B0604020202020204" pitchFamily="34" charset="0"/>
                      </a:endParaRPr>
                    </a:p>
                  </a:txBody>
                  <a:tcPr marL="49966" marR="49966" marT="49966" marB="49966"/>
                </a:tc>
                <a:extLst>
                  <a:ext uri="{0D108BD9-81ED-4DB2-BD59-A6C34878D82A}">
                    <a16:rowId xmlns:a16="http://schemas.microsoft.com/office/drawing/2014/main" val="3589613300"/>
                  </a:ext>
                </a:extLst>
              </a:tr>
              <a:tr h="286605">
                <a:tc>
                  <a:txBody>
                    <a:bodyPr/>
                    <a:lstStyle/>
                    <a:p>
                      <a:pPr marL="0" marR="0">
                        <a:lnSpc>
                          <a:spcPct val="115000"/>
                        </a:lnSpc>
                        <a:spcBef>
                          <a:spcPts val="0"/>
                        </a:spcBef>
                        <a:spcAft>
                          <a:spcPts val="0"/>
                        </a:spcAft>
                      </a:pPr>
                      <a:r>
                        <a:rPr lang="en-US" sz="900">
                          <a:effectLst/>
                          <a:highlight>
                            <a:srgbClr val="FFFFFF"/>
                          </a:highlight>
                        </a:rPr>
                        <a:t>Pantothenic acid (Vitamin B5)</a:t>
                      </a:r>
                      <a:endParaRPr lang="en-US" sz="900">
                        <a:effectLst/>
                        <a:latin typeface="Arial" panose="020B0604020202020204" pitchFamily="34" charset="0"/>
                        <a:ea typeface="Arial" panose="020B0604020202020204" pitchFamily="34" charset="0"/>
                      </a:endParaRPr>
                    </a:p>
                  </a:txBody>
                  <a:tcPr marL="49966" marR="49966" marT="49966" marB="49966"/>
                </a:tc>
                <a:tc>
                  <a:txBody>
                    <a:bodyPr/>
                    <a:lstStyle/>
                    <a:p>
                      <a:pPr marL="0" marR="0">
                        <a:lnSpc>
                          <a:spcPct val="115000"/>
                        </a:lnSpc>
                        <a:spcBef>
                          <a:spcPts val="0"/>
                        </a:spcBef>
                        <a:spcAft>
                          <a:spcPts val="0"/>
                        </a:spcAft>
                      </a:pPr>
                      <a:r>
                        <a:rPr lang="en-US" sz="900">
                          <a:effectLst/>
                          <a:highlight>
                            <a:srgbClr val="FFFFFF"/>
                          </a:highlight>
                        </a:rPr>
                        <a:t>Coenzyme, energy metabolism assistance</a:t>
                      </a:r>
                      <a:endParaRPr lang="en-US" sz="900">
                        <a:effectLst/>
                        <a:latin typeface="Arial" panose="020B0604020202020204" pitchFamily="34" charset="0"/>
                        <a:ea typeface="Arial" panose="020B0604020202020204" pitchFamily="34" charset="0"/>
                      </a:endParaRPr>
                    </a:p>
                  </a:txBody>
                  <a:tcPr marL="49966" marR="49966" marT="49966" marB="49966"/>
                </a:tc>
                <a:extLst>
                  <a:ext uri="{0D108BD9-81ED-4DB2-BD59-A6C34878D82A}">
                    <a16:rowId xmlns:a16="http://schemas.microsoft.com/office/drawing/2014/main" val="1703459798"/>
                  </a:ext>
                </a:extLst>
              </a:tr>
              <a:tr h="286605">
                <a:tc>
                  <a:txBody>
                    <a:bodyPr/>
                    <a:lstStyle/>
                    <a:p>
                      <a:pPr marL="0" marR="0">
                        <a:lnSpc>
                          <a:spcPct val="115000"/>
                        </a:lnSpc>
                        <a:spcBef>
                          <a:spcPts val="0"/>
                        </a:spcBef>
                        <a:spcAft>
                          <a:spcPts val="0"/>
                        </a:spcAft>
                      </a:pPr>
                      <a:r>
                        <a:rPr lang="en-US" sz="900">
                          <a:effectLst/>
                          <a:highlight>
                            <a:srgbClr val="FFFFFF"/>
                          </a:highlight>
                        </a:rPr>
                        <a:t>Pyridoxine (Vitamin B6)</a:t>
                      </a:r>
                      <a:endParaRPr lang="en-US" sz="900">
                        <a:effectLst/>
                        <a:latin typeface="Arial" panose="020B0604020202020204" pitchFamily="34" charset="0"/>
                        <a:ea typeface="Arial" panose="020B0604020202020204" pitchFamily="34" charset="0"/>
                      </a:endParaRPr>
                    </a:p>
                  </a:txBody>
                  <a:tcPr marL="49966" marR="49966" marT="49966" marB="49966"/>
                </a:tc>
                <a:tc>
                  <a:txBody>
                    <a:bodyPr/>
                    <a:lstStyle/>
                    <a:p>
                      <a:pPr marL="0" marR="0">
                        <a:lnSpc>
                          <a:spcPct val="115000"/>
                        </a:lnSpc>
                        <a:spcBef>
                          <a:spcPts val="0"/>
                        </a:spcBef>
                        <a:spcAft>
                          <a:spcPts val="0"/>
                        </a:spcAft>
                      </a:pPr>
                      <a:r>
                        <a:rPr lang="en-US" sz="900">
                          <a:effectLst/>
                          <a:highlight>
                            <a:srgbClr val="FFFFFF"/>
                          </a:highlight>
                        </a:rPr>
                        <a:t>Coenzyme, amino acid synthesis assistance</a:t>
                      </a:r>
                      <a:endParaRPr lang="en-US" sz="900">
                        <a:effectLst/>
                        <a:latin typeface="Arial" panose="020B0604020202020204" pitchFamily="34" charset="0"/>
                        <a:ea typeface="Arial" panose="020B0604020202020204" pitchFamily="34" charset="0"/>
                      </a:endParaRPr>
                    </a:p>
                  </a:txBody>
                  <a:tcPr marL="49966" marR="49966" marT="49966" marB="49966"/>
                </a:tc>
                <a:extLst>
                  <a:ext uri="{0D108BD9-81ED-4DB2-BD59-A6C34878D82A}">
                    <a16:rowId xmlns:a16="http://schemas.microsoft.com/office/drawing/2014/main" val="600053430"/>
                  </a:ext>
                </a:extLst>
              </a:tr>
              <a:tr h="286605">
                <a:tc>
                  <a:txBody>
                    <a:bodyPr/>
                    <a:lstStyle/>
                    <a:p>
                      <a:pPr marL="0" marR="0">
                        <a:lnSpc>
                          <a:spcPct val="115000"/>
                        </a:lnSpc>
                        <a:spcBef>
                          <a:spcPts val="0"/>
                        </a:spcBef>
                        <a:spcAft>
                          <a:spcPts val="0"/>
                        </a:spcAft>
                      </a:pPr>
                      <a:r>
                        <a:rPr lang="en-US" sz="900">
                          <a:effectLst/>
                          <a:highlight>
                            <a:srgbClr val="FFFFFF"/>
                          </a:highlight>
                        </a:rPr>
                        <a:t>Riboflavin (Vitamin B2)</a:t>
                      </a:r>
                      <a:endParaRPr lang="en-US" sz="900">
                        <a:effectLst/>
                        <a:latin typeface="Arial" panose="020B0604020202020204" pitchFamily="34" charset="0"/>
                        <a:ea typeface="Arial" panose="020B0604020202020204" pitchFamily="34" charset="0"/>
                      </a:endParaRPr>
                    </a:p>
                  </a:txBody>
                  <a:tcPr marL="49966" marR="49966" marT="49966" marB="49966"/>
                </a:tc>
                <a:tc>
                  <a:txBody>
                    <a:bodyPr/>
                    <a:lstStyle/>
                    <a:p>
                      <a:pPr marL="0" marR="0">
                        <a:lnSpc>
                          <a:spcPct val="115000"/>
                        </a:lnSpc>
                        <a:spcBef>
                          <a:spcPts val="0"/>
                        </a:spcBef>
                        <a:spcAft>
                          <a:spcPts val="0"/>
                        </a:spcAft>
                      </a:pPr>
                      <a:r>
                        <a:rPr lang="en-US" sz="900">
                          <a:effectLst/>
                          <a:highlight>
                            <a:srgbClr val="FFFFFF"/>
                          </a:highlight>
                        </a:rPr>
                        <a:t>Coenzyme, energy metabolism assistance</a:t>
                      </a:r>
                      <a:endParaRPr lang="en-US" sz="900">
                        <a:effectLst/>
                        <a:latin typeface="Arial" panose="020B0604020202020204" pitchFamily="34" charset="0"/>
                        <a:ea typeface="Arial" panose="020B0604020202020204" pitchFamily="34" charset="0"/>
                      </a:endParaRPr>
                    </a:p>
                  </a:txBody>
                  <a:tcPr marL="49966" marR="49966" marT="49966" marB="49966"/>
                </a:tc>
                <a:extLst>
                  <a:ext uri="{0D108BD9-81ED-4DB2-BD59-A6C34878D82A}">
                    <a16:rowId xmlns:a16="http://schemas.microsoft.com/office/drawing/2014/main" val="356345326"/>
                  </a:ext>
                </a:extLst>
              </a:tr>
              <a:tr h="286605">
                <a:tc>
                  <a:txBody>
                    <a:bodyPr/>
                    <a:lstStyle/>
                    <a:p>
                      <a:pPr marL="0" marR="0">
                        <a:lnSpc>
                          <a:spcPct val="115000"/>
                        </a:lnSpc>
                        <a:spcBef>
                          <a:spcPts val="0"/>
                        </a:spcBef>
                        <a:spcAft>
                          <a:spcPts val="0"/>
                        </a:spcAft>
                      </a:pPr>
                      <a:r>
                        <a:rPr lang="en-US" sz="900">
                          <a:effectLst/>
                          <a:highlight>
                            <a:srgbClr val="FFFFFF"/>
                          </a:highlight>
                        </a:rPr>
                        <a:t>Thiamin (Vitamin B1)</a:t>
                      </a:r>
                      <a:endParaRPr lang="en-US" sz="900">
                        <a:effectLst/>
                        <a:latin typeface="Arial" panose="020B0604020202020204" pitchFamily="34" charset="0"/>
                        <a:ea typeface="Arial" panose="020B0604020202020204" pitchFamily="34" charset="0"/>
                      </a:endParaRPr>
                    </a:p>
                  </a:txBody>
                  <a:tcPr marL="49966" marR="49966" marT="49966" marB="49966"/>
                </a:tc>
                <a:tc>
                  <a:txBody>
                    <a:bodyPr/>
                    <a:lstStyle/>
                    <a:p>
                      <a:pPr marL="0" marR="0">
                        <a:lnSpc>
                          <a:spcPct val="115000"/>
                        </a:lnSpc>
                        <a:spcBef>
                          <a:spcPts val="0"/>
                        </a:spcBef>
                        <a:spcAft>
                          <a:spcPts val="0"/>
                        </a:spcAft>
                      </a:pPr>
                      <a:r>
                        <a:rPr lang="en-US" sz="900">
                          <a:effectLst/>
                          <a:highlight>
                            <a:srgbClr val="FFFFFF"/>
                          </a:highlight>
                        </a:rPr>
                        <a:t>Coenzyme, energy metabolism assistance</a:t>
                      </a:r>
                      <a:endParaRPr lang="en-US" sz="900">
                        <a:effectLst/>
                        <a:latin typeface="Arial" panose="020B0604020202020204" pitchFamily="34" charset="0"/>
                        <a:ea typeface="Arial" panose="020B0604020202020204" pitchFamily="34" charset="0"/>
                      </a:endParaRPr>
                    </a:p>
                  </a:txBody>
                  <a:tcPr marL="49966" marR="49966" marT="49966" marB="49966"/>
                </a:tc>
                <a:extLst>
                  <a:ext uri="{0D108BD9-81ED-4DB2-BD59-A6C34878D82A}">
                    <a16:rowId xmlns:a16="http://schemas.microsoft.com/office/drawing/2014/main" val="1884019688"/>
                  </a:ext>
                </a:extLst>
              </a:tr>
              <a:tr h="286605">
                <a:tc>
                  <a:txBody>
                    <a:bodyPr/>
                    <a:lstStyle/>
                    <a:p>
                      <a:pPr marL="0" marR="0">
                        <a:lnSpc>
                          <a:spcPct val="115000"/>
                        </a:lnSpc>
                        <a:spcBef>
                          <a:spcPts val="0"/>
                        </a:spcBef>
                        <a:spcAft>
                          <a:spcPts val="0"/>
                        </a:spcAft>
                      </a:pPr>
                      <a:r>
                        <a:rPr lang="en-US" sz="900" b="1" dirty="0">
                          <a:effectLst/>
                          <a:highlight>
                            <a:srgbClr val="FFFFFF"/>
                          </a:highlight>
                        </a:rPr>
                        <a:t>Fat-soluble</a:t>
                      </a:r>
                      <a:endParaRPr lang="en-US" sz="900" b="1" dirty="0">
                        <a:effectLst/>
                        <a:latin typeface="Arial" panose="020B0604020202020204" pitchFamily="34" charset="0"/>
                        <a:ea typeface="Arial" panose="020B0604020202020204" pitchFamily="34" charset="0"/>
                      </a:endParaRPr>
                    </a:p>
                  </a:txBody>
                  <a:tcPr marL="49966" marR="49966" marT="49966" marB="49966"/>
                </a:tc>
                <a:tc>
                  <a:txBody>
                    <a:bodyPr/>
                    <a:lstStyle/>
                    <a:p>
                      <a:pPr marL="0" marR="0">
                        <a:lnSpc>
                          <a:spcPct val="115000"/>
                        </a:lnSpc>
                        <a:spcBef>
                          <a:spcPts val="0"/>
                        </a:spcBef>
                        <a:spcAft>
                          <a:spcPts val="0"/>
                        </a:spcAft>
                      </a:pPr>
                      <a:r>
                        <a:rPr lang="en-US" sz="900">
                          <a:effectLst/>
                          <a:highlight>
                            <a:srgbClr val="FFFFFF"/>
                          </a:highlight>
                        </a:rPr>
                        <a:t> </a:t>
                      </a:r>
                      <a:endParaRPr lang="en-US" sz="900">
                        <a:effectLst/>
                        <a:latin typeface="Arial" panose="020B0604020202020204" pitchFamily="34" charset="0"/>
                        <a:ea typeface="Arial" panose="020B0604020202020204" pitchFamily="34" charset="0"/>
                      </a:endParaRPr>
                    </a:p>
                  </a:txBody>
                  <a:tcPr marL="49966" marR="49966" marT="49966" marB="49966"/>
                </a:tc>
                <a:extLst>
                  <a:ext uri="{0D108BD9-81ED-4DB2-BD59-A6C34878D82A}">
                    <a16:rowId xmlns:a16="http://schemas.microsoft.com/office/drawing/2014/main" val="3550378031"/>
                  </a:ext>
                </a:extLst>
              </a:tr>
              <a:tr h="286605">
                <a:tc>
                  <a:txBody>
                    <a:bodyPr/>
                    <a:lstStyle/>
                    <a:p>
                      <a:pPr marL="0" marR="0">
                        <a:lnSpc>
                          <a:spcPct val="115000"/>
                        </a:lnSpc>
                        <a:spcBef>
                          <a:spcPts val="0"/>
                        </a:spcBef>
                        <a:spcAft>
                          <a:spcPts val="0"/>
                        </a:spcAft>
                      </a:pPr>
                      <a:r>
                        <a:rPr lang="en-US" sz="900">
                          <a:effectLst/>
                          <a:highlight>
                            <a:srgbClr val="FFFFFF"/>
                          </a:highlight>
                        </a:rPr>
                        <a:t>A</a:t>
                      </a:r>
                      <a:endParaRPr lang="en-US" sz="900">
                        <a:effectLst/>
                        <a:latin typeface="Arial" panose="020B0604020202020204" pitchFamily="34" charset="0"/>
                        <a:ea typeface="Arial" panose="020B0604020202020204" pitchFamily="34" charset="0"/>
                      </a:endParaRPr>
                    </a:p>
                  </a:txBody>
                  <a:tcPr marL="49966" marR="49966" marT="49966" marB="49966"/>
                </a:tc>
                <a:tc>
                  <a:txBody>
                    <a:bodyPr/>
                    <a:lstStyle/>
                    <a:p>
                      <a:pPr marL="0" marR="0">
                        <a:lnSpc>
                          <a:spcPct val="115000"/>
                        </a:lnSpc>
                        <a:spcBef>
                          <a:spcPts val="0"/>
                        </a:spcBef>
                        <a:spcAft>
                          <a:spcPts val="0"/>
                        </a:spcAft>
                      </a:pPr>
                      <a:r>
                        <a:rPr lang="en-US" sz="900">
                          <a:effectLst/>
                          <a:highlight>
                            <a:srgbClr val="FFFFFF"/>
                          </a:highlight>
                        </a:rPr>
                        <a:t>Vision, reproduction, immune system function</a:t>
                      </a:r>
                      <a:endParaRPr lang="en-US" sz="900">
                        <a:effectLst/>
                        <a:latin typeface="Arial" panose="020B0604020202020204" pitchFamily="34" charset="0"/>
                        <a:ea typeface="Arial" panose="020B0604020202020204" pitchFamily="34" charset="0"/>
                      </a:endParaRPr>
                    </a:p>
                  </a:txBody>
                  <a:tcPr marL="49966" marR="49966" marT="49966" marB="49966"/>
                </a:tc>
                <a:extLst>
                  <a:ext uri="{0D108BD9-81ED-4DB2-BD59-A6C34878D82A}">
                    <a16:rowId xmlns:a16="http://schemas.microsoft.com/office/drawing/2014/main" val="4056953640"/>
                  </a:ext>
                </a:extLst>
              </a:tr>
              <a:tr h="286605">
                <a:tc>
                  <a:txBody>
                    <a:bodyPr/>
                    <a:lstStyle/>
                    <a:p>
                      <a:pPr marL="0" marR="0">
                        <a:lnSpc>
                          <a:spcPct val="115000"/>
                        </a:lnSpc>
                        <a:spcBef>
                          <a:spcPts val="0"/>
                        </a:spcBef>
                        <a:spcAft>
                          <a:spcPts val="0"/>
                        </a:spcAft>
                      </a:pPr>
                      <a:r>
                        <a:rPr lang="en-US" sz="900">
                          <a:effectLst/>
                          <a:highlight>
                            <a:srgbClr val="FFFFFF"/>
                          </a:highlight>
                        </a:rPr>
                        <a:t>D</a:t>
                      </a:r>
                      <a:endParaRPr lang="en-US" sz="900">
                        <a:effectLst/>
                        <a:latin typeface="Arial" panose="020B0604020202020204" pitchFamily="34" charset="0"/>
                        <a:ea typeface="Arial" panose="020B0604020202020204" pitchFamily="34" charset="0"/>
                      </a:endParaRPr>
                    </a:p>
                  </a:txBody>
                  <a:tcPr marL="49966" marR="49966" marT="49966" marB="49966"/>
                </a:tc>
                <a:tc>
                  <a:txBody>
                    <a:bodyPr/>
                    <a:lstStyle/>
                    <a:p>
                      <a:pPr marL="0" marR="0">
                        <a:lnSpc>
                          <a:spcPct val="115000"/>
                        </a:lnSpc>
                        <a:spcBef>
                          <a:spcPts val="0"/>
                        </a:spcBef>
                        <a:spcAft>
                          <a:spcPts val="0"/>
                        </a:spcAft>
                      </a:pPr>
                      <a:r>
                        <a:rPr lang="en-US" sz="900">
                          <a:effectLst/>
                          <a:highlight>
                            <a:srgbClr val="FFFFFF"/>
                          </a:highlight>
                        </a:rPr>
                        <a:t>Bone and teeth health maintenance, immune system function</a:t>
                      </a:r>
                      <a:endParaRPr lang="en-US" sz="900">
                        <a:effectLst/>
                        <a:latin typeface="Arial" panose="020B0604020202020204" pitchFamily="34" charset="0"/>
                        <a:ea typeface="Arial" panose="020B0604020202020204" pitchFamily="34" charset="0"/>
                      </a:endParaRPr>
                    </a:p>
                  </a:txBody>
                  <a:tcPr marL="49966" marR="49966" marT="49966" marB="49966"/>
                </a:tc>
                <a:extLst>
                  <a:ext uri="{0D108BD9-81ED-4DB2-BD59-A6C34878D82A}">
                    <a16:rowId xmlns:a16="http://schemas.microsoft.com/office/drawing/2014/main" val="4121790391"/>
                  </a:ext>
                </a:extLst>
              </a:tr>
              <a:tr h="286605">
                <a:tc>
                  <a:txBody>
                    <a:bodyPr/>
                    <a:lstStyle/>
                    <a:p>
                      <a:pPr marL="0" marR="0">
                        <a:lnSpc>
                          <a:spcPct val="115000"/>
                        </a:lnSpc>
                        <a:spcBef>
                          <a:spcPts val="0"/>
                        </a:spcBef>
                        <a:spcAft>
                          <a:spcPts val="0"/>
                        </a:spcAft>
                      </a:pPr>
                      <a:r>
                        <a:rPr lang="en-US" sz="900">
                          <a:effectLst/>
                          <a:highlight>
                            <a:srgbClr val="FFFFFF"/>
                          </a:highlight>
                        </a:rPr>
                        <a:t>E</a:t>
                      </a:r>
                      <a:endParaRPr lang="en-US" sz="900">
                        <a:effectLst/>
                        <a:latin typeface="Arial" panose="020B0604020202020204" pitchFamily="34" charset="0"/>
                        <a:ea typeface="Arial" panose="020B0604020202020204" pitchFamily="34" charset="0"/>
                      </a:endParaRPr>
                    </a:p>
                  </a:txBody>
                  <a:tcPr marL="49966" marR="49966" marT="49966" marB="49966"/>
                </a:tc>
                <a:tc>
                  <a:txBody>
                    <a:bodyPr/>
                    <a:lstStyle/>
                    <a:p>
                      <a:pPr marL="0" marR="0">
                        <a:lnSpc>
                          <a:spcPct val="115000"/>
                        </a:lnSpc>
                        <a:spcBef>
                          <a:spcPts val="0"/>
                        </a:spcBef>
                        <a:spcAft>
                          <a:spcPts val="0"/>
                        </a:spcAft>
                      </a:pPr>
                      <a:r>
                        <a:rPr lang="en-US" sz="900">
                          <a:effectLst/>
                          <a:highlight>
                            <a:srgbClr val="FFFFFF"/>
                          </a:highlight>
                        </a:rPr>
                        <a:t>Antioxidant, cell membrane protection</a:t>
                      </a:r>
                      <a:endParaRPr lang="en-US" sz="900">
                        <a:effectLst/>
                        <a:latin typeface="Arial" panose="020B0604020202020204" pitchFamily="34" charset="0"/>
                        <a:ea typeface="Arial" panose="020B0604020202020204" pitchFamily="34" charset="0"/>
                      </a:endParaRPr>
                    </a:p>
                  </a:txBody>
                  <a:tcPr marL="49966" marR="49966" marT="49966" marB="49966"/>
                </a:tc>
                <a:extLst>
                  <a:ext uri="{0D108BD9-81ED-4DB2-BD59-A6C34878D82A}">
                    <a16:rowId xmlns:a16="http://schemas.microsoft.com/office/drawing/2014/main" val="1386279634"/>
                  </a:ext>
                </a:extLst>
              </a:tr>
              <a:tr h="286605">
                <a:tc>
                  <a:txBody>
                    <a:bodyPr/>
                    <a:lstStyle/>
                    <a:p>
                      <a:pPr marL="0" marR="0">
                        <a:lnSpc>
                          <a:spcPct val="115000"/>
                        </a:lnSpc>
                        <a:spcBef>
                          <a:spcPts val="0"/>
                        </a:spcBef>
                        <a:spcAft>
                          <a:spcPts val="0"/>
                        </a:spcAft>
                      </a:pPr>
                      <a:r>
                        <a:rPr lang="en-US" sz="900" dirty="0">
                          <a:effectLst/>
                          <a:highlight>
                            <a:srgbClr val="FFFFFF"/>
                          </a:highlight>
                        </a:rPr>
                        <a:t>K</a:t>
                      </a:r>
                      <a:endParaRPr lang="en-US" sz="900" dirty="0">
                        <a:effectLst/>
                        <a:latin typeface="Arial" panose="020B0604020202020204" pitchFamily="34" charset="0"/>
                        <a:ea typeface="Arial" panose="020B0604020202020204" pitchFamily="34" charset="0"/>
                      </a:endParaRPr>
                    </a:p>
                  </a:txBody>
                  <a:tcPr marL="49966" marR="49966" marT="49966" marB="49966"/>
                </a:tc>
                <a:tc>
                  <a:txBody>
                    <a:bodyPr/>
                    <a:lstStyle/>
                    <a:p>
                      <a:pPr marL="0" marR="0">
                        <a:lnSpc>
                          <a:spcPct val="115000"/>
                        </a:lnSpc>
                        <a:spcBef>
                          <a:spcPts val="0"/>
                        </a:spcBef>
                        <a:spcAft>
                          <a:spcPts val="0"/>
                        </a:spcAft>
                      </a:pPr>
                      <a:r>
                        <a:rPr lang="en-US" sz="900" dirty="0">
                          <a:effectLst/>
                          <a:highlight>
                            <a:srgbClr val="FFFFFF"/>
                          </a:highlight>
                        </a:rPr>
                        <a:t>Bone and teeth health maintenance, blood clotting</a:t>
                      </a:r>
                      <a:endParaRPr lang="en-US" sz="900" dirty="0">
                        <a:effectLst/>
                        <a:latin typeface="Arial" panose="020B0604020202020204" pitchFamily="34" charset="0"/>
                        <a:ea typeface="Arial" panose="020B0604020202020204" pitchFamily="34" charset="0"/>
                      </a:endParaRPr>
                    </a:p>
                  </a:txBody>
                  <a:tcPr marL="49966" marR="49966" marT="49966" marB="49966"/>
                </a:tc>
                <a:extLst>
                  <a:ext uri="{0D108BD9-81ED-4DB2-BD59-A6C34878D82A}">
                    <a16:rowId xmlns:a16="http://schemas.microsoft.com/office/drawing/2014/main" val="2311901751"/>
                  </a:ext>
                </a:extLst>
              </a:tr>
            </a:tbl>
          </a:graphicData>
        </a:graphic>
      </p:graphicFrame>
      <p:sp>
        <p:nvSpPr>
          <p:cNvPr id="5" name="Rectangle 1">
            <a:extLst>
              <a:ext uri="{FF2B5EF4-FFF2-40B4-BE49-F238E27FC236}">
                <a16:creationId xmlns:a16="http://schemas.microsoft.com/office/drawing/2014/main" id="{DFBB6724-35AF-4283-9D38-FC2AB8CA0E56}"/>
              </a:ext>
            </a:extLst>
          </p:cNvPr>
          <p:cNvSpPr>
            <a:spLocks noChangeArrowheads="1"/>
          </p:cNvSpPr>
          <p:nvPr/>
        </p:nvSpPr>
        <p:spPr bwMode="auto">
          <a:xfrm>
            <a:off x="6677025" y="1811338"/>
            <a:ext cx="1208099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Rectangle 1">
            <a:extLst>
              <a:ext uri="{FF2B5EF4-FFF2-40B4-BE49-F238E27FC236}">
                <a16:creationId xmlns:a16="http://schemas.microsoft.com/office/drawing/2014/main" id="{DE86A60D-5C5E-4915-801B-83E294F64ABF}"/>
              </a:ext>
            </a:extLst>
          </p:cNvPr>
          <p:cNvSpPr/>
          <p:nvPr/>
        </p:nvSpPr>
        <p:spPr>
          <a:xfrm>
            <a:off x="296256" y="5332577"/>
            <a:ext cx="5061958" cy="1208279"/>
          </a:xfrm>
          <a:prstGeom prst="rect">
            <a:avLst/>
          </a:prstGeom>
        </p:spPr>
        <p:txBody>
          <a:bodyPr wrap="square">
            <a:spAutoFit/>
          </a:bodyPr>
          <a:lstStyle/>
          <a:p>
            <a:pPr>
              <a:lnSpc>
                <a:spcPct val="115000"/>
              </a:lnSpc>
            </a:pPr>
            <a:r>
              <a:rPr lang="en-US" sz="1600" dirty="0">
                <a:solidFill>
                  <a:srgbClr val="373D3F"/>
                </a:solidFill>
                <a:highlight>
                  <a:srgbClr val="FFFFFF"/>
                </a:highlight>
                <a:ea typeface="Arial" panose="020B0604020202020204" pitchFamily="34" charset="0"/>
              </a:rPr>
              <a:t>Table 10.2 Essential Vitamins and Their Major Functions. This table was modified from OpenStax’s Anatomy and Physiology 2e.</a:t>
            </a:r>
            <a:endParaRPr lang="en-US" sz="1600" dirty="0">
              <a:ea typeface="Arial" panose="020B0604020202020204" pitchFamily="34" charset="0"/>
            </a:endParaRPr>
          </a:p>
          <a:p>
            <a:pPr>
              <a:lnSpc>
                <a:spcPct val="115000"/>
              </a:lnSpc>
            </a:pPr>
            <a:r>
              <a:rPr lang="en-US" sz="1600" dirty="0">
                <a:solidFill>
                  <a:srgbClr val="373D3F"/>
                </a:solidFill>
                <a:highlight>
                  <a:srgbClr val="FFFFFF"/>
                </a:highlight>
                <a:ea typeface="Arial" panose="020B0604020202020204" pitchFamily="34" charset="0"/>
              </a:rPr>
              <a:t> </a:t>
            </a:r>
            <a:endParaRPr lang="en-US" sz="1600" dirty="0">
              <a:ea typeface="Arial" panose="020B0604020202020204" pitchFamily="34" charset="0"/>
            </a:endParaRPr>
          </a:p>
        </p:txBody>
      </p:sp>
      <p:sp>
        <p:nvSpPr>
          <p:cNvPr id="3" name="TextBox 2">
            <a:extLst>
              <a:ext uri="{FF2B5EF4-FFF2-40B4-BE49-F238E27FC236}">
                <a16:creationId xmlns:a16="http://schemas.microsoft.com/office/drawing/2014/main" id="{CE646E20-8B12-4AC4-A131-CF66E3FF59E0}"/>
              </a:ext>
            </a:extLst>
          </p:cNvPr>
          <p:cNvSpPr txBox="1"/>
          <p:nvPr/>
        </p:nvSpPr>
        <p:spPr>
          <a:xfrm>
            <a:off x="5126909" y="151179"/>
            <a:ext cx="6837203" cy="6247864"/>
          </a:xfrm>
          <a:prstGeom prst="rect">
            <a:avLst/>
          </a:prstGeom>
          <a:noFill/>
        </p:spPr>
        <p:txBody>
          <a:bodyPr wrap="square" rtlCol="0">
            <a:spAutoFit/>
          </a:bodyPr>
          <a:lstStyle/>
          <a:p>
            <a:pPr marL="342900" indent="-342900">
              <a:buClr>
                <a:schemeClr val="tx1"/>
              </a:buClr>
              <a:buFont typeface="Arial" panose="020B0604020202020204" pitchFamily="34" charset="0"/>
              <a:buChar char="•"/>
            </a:pPr>
            <a:r>
              <a:rPr lang="en-US" sz="2000" b="1" dirty="0">
                <a:solidFill>
                  <a:srgbClr val="FF9B09"/>
                </a:solidFill>
              </a:rPr>
              <a:t>Vitamin deficiencies </a:t>
            </a:r>
            <a:r>
              <a:rPr lang="en-US" sz="2000" dirty="0"/>
              <a:t>can cause severe health problems and even death. For example, folate makes red blood cells. Folate is essential during prenatal development, but the body does not naturally produce folate. </a:t>
            </a:r>
            <a:r>
              <a:rPr lang="en-US" sz="2000" dirty="0">
                <a:solidFill>
                  <a:srgbClr val="FF9B09"/>
                </a:solidFill>
              </a:rPr>
              <a:t>Folate</a:t>
            </a:r>
            <a:r>
              <a:rPr lang="en-US" sz="2000" dirty="0"/>
              <a:t> must be consumed through food, such as dark green leafy vegetables, liver, cereals, enriched bread, beans, or supplements. In early pregnancy diagnosis, prenatal vitamins containing calcium, folic acid, and iron are prescribed. </a:t>
            </a:r>
            <a:r>
              <a:rPr lang="en-US" sz="2000" dirty="0">
                <a:solidFill>
                  <a:srgbClr val="FF9B09"/>
                </a:solidFill>
              </a:rPr>
              <a:t>Folate deficiencies </a:t>
            </a:r>
            <a:r>
              <a:rPr lang="en-US" sz="2000" dirty="0"/>
              <a:t>can lead to wide-ranging issues, such as poor growth, gingivitis, appetite loss, shortness of breath, gastrointestinal problems, and mental deficits.</a:t>
            </a:r>
          </a:p>
          <a:p>
            <a:endParaRPr lang="en-US" sz="2000" dirty="0"/>
          </a:p>
          <a:p>
            <a:pPr marL="342900" indent="-342900">
              <a:buFont typeface="Arial" panose="020B0604020202020204" pitchFamily="34" charset="0"/>
              <a:buChar char="•"/>
            </a:pPr>
            <a:r>
              <a:rPr lang="en-US" sz="2000" dirty="0"/>
              <a:t> Another example is </a:t>
            </a:r>
            <a:r>
              <a:rPr lang="en-US" sz="2000" dirty="0">
                <a:solidFill>
                  <a:srgbClr val="FF9B09"/>
                </a:solidFill>
              </a:rPr>
              <a:t>Vitamin C or ascorbic acid</a:t>
            </a:r>
            <a:r>
              <a:rPr lang="en-US" sz="2000" dirty="0"/>
              <a:t>. Vitamin C is easily absorbable due to its water-soluble nature. It is necessary to produce collagen for connective tissue formation and teeth and wound healing. Vitamin C deficiencies can lead to various dental issues (gingivitis, bleeding gums), damage to the integumentary system (dry hair, dry and scaly skin, slow wound healing, easy bruising), and even compromised immunity.</a:t>
            </a:r>
          </a:p>
        </p:txBody>
      </p:sp>
    </p:spTree>
    <p:extLst>
      <p:ext uri="{BB962C8B-B14F-4D97-AF65-F5344CB8AC3E}">
        <p14:creationId xmlns:p14="http://schemas.microsoft.com/office/powerpoint/2010/main" val="4280125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1220E9-6024-4388-AFA5-2B5E63A53DCB}"/>
              </a:ext>
            </a:extLst>
          </p:cNvPr>
          <p:cNvSpPr>
            <a:spLocks noGrp="1"/>
          </p:cNvSpPr>
          <p:nvPr>
            <p:ph idx="1"/>
          </p:nvPr>
        </p:nvSpPr>
        <p:spPr>
          <a:xfrm>
            <a:off x="4339904" y="991641"/>
            <a:ext cx="7852096" cy="5759508"/>
          </a:xfrm>
        </p:spPr>
        <p:txBody>
          <a:bodyPr>
            <a:normAutofit/>
          </a:bodyPr>
          <a:lstStyle/>
          <a:p>
            <a:pPr>
              <a:buClr>
                <a:schemeClr val="tx1"/>
              </a:buClr>
            </a:pPr>
            <a:r>
              <a:rPr lang="en-US" sz="2300" dirty="0">
                <a:solidFill>
                  <a:schemeClr val="accent6">
                    <a:lumMod val="75000"/>
                  </a:schemeClr>
                </a:solidFill>
              </a:rPr>
              <a:t>Agriculture </a:t>
            </a:r>
            <a:r>
              <a:rPr lang="en-US" sz="2300" dirty="0"/>
              <a:t>was probably first practiced in the Fertile Crescent, a region of southwestern Asia that includes parts of what are now Iran, Iraq, Israel, Jordan, Lebanon, Syria, and Turkey. Similar developments likely occurred at about the same time in China, although the archaeological evidence is less clear.</a:t>
            </a:r>
          </a:p>
          <a:p>
            <a:pPr>
              <a:buClr>
                <a:schemeClr val="tx1"/>
              </a:buClr>
            </a:pPr>
            <a:endParaRPr lang="en-US" sz="2300" dirty="0"/>
          </a:p>
          <a:p>
            <a:pPr>
              <a:buClr>
                <a:schemeClr val="tx1"/>
              </a:buClr>
            </a:pPr>
            <a:r>
              <a:rPr lang="en-US" sz="2400" dirty="0"/>
              <a:t>Other cultures discovered the benefits of agriculture later through the domestication of local species of plants and animals (for instance, in parts of Central America, western South America, and New Guinea).</a:t>
            </a:r>
          </a:p>
          <a:p>
            <a:pPr>
              <a:buClr>
                <a:schemeClr val="tx1"/>
              </a:buClr>
            </a:pPr>
            <a:endParaRPr lang="en-US" sz="2400" dirty="0"/>
          </a:p>
          <a:p>
            <a:pPr>
              <a:buClr>
                <a:schemeClr val="tx1"/>
              </a:buClr>
            </a:pPr>
            <a:r>
              <a:rPr lang="en-US" sz="2400" dirty="0"/>
              <a:t> However, in other regions, domesticated species were mostly imported from elsewhere, as occurred in Australia, Europe, and North America.</a:t>
            </a:r>
          </a:p>
          <a:p>
            <a:pPr>
              <a:buClr>
                <a:schemeClr val="tx1"/>
              </a:buClr>
            </a:pPr>
            <a:endParaRPr lang="en-US" sz="2300" dirty="0"/>
          </a:p>
        </p:txBody>
      </p:sp>
      <p:pic>
        <p:nvPicPr>
          <p:cNvPr id="4" name="image5.jpg">
            <a:extLst>
              <a:ext uri="{FF2B5EF4-FFF2-40B4-BE49-F238E27FC236}">
                <a16:creationId xmlns:a16="http://schemas.microsoft.com/office/drawing/2014/main" id="{17515EC5-E38E-43A8-B05A-162EEE44B891}"/>
              </a:ext>
            </a:extLst>
          </p:cNvPr>
          <p:cNvPicPr/>
          <p:nvPr/>
        </p:nvPicPr>
        <p:blipFill>
          <a:blip r:embed="rId2"/>
          <a:srcRect/>
          <a:stretch>
            <a:fillRect/>
          </a:stretch>
        </p:blipFill>
        <p:spPr>
          <a:xfrm>
            <a:off x="212066" y="755010"/>
            <a:ext cx="3806261" cy="3598876"/>
          </a:xfrm>
          <a:prstGeom prst="rect">
            <a:avLst/>
          </a:prstGeom>
          <a:ln/>
        </p:spPr>
      </p:pic>
      <p:sp>
        <p:nvSpPr>
          <p:cNvPr id="5" name="Rectangle 4">
            <a:extLst>
              <a:ext uri="{FF2B5EF4-FFF2-40B4-BE49-F238E27FC236}">
                <a16:creationId xmlns:a16="http://schemas.microsoft.com/office/drawing/2014/main" id="{0DBE5ED2-73A6-4BD9-9DA2-5FC5D40BC697}"/>
              </a:ext>
            </a:extLst>
          </p:cNvPr>
          <p:cNvSpPr/>
          <p:nvPr/>
        </p:nvSpPr>
        <p:spPr>
          <a:xfrm>
            <a:off x="69908" y="4478892"/>
            <a:ext cx="4200088" cy="1200329"/>
          </a:xfrm>
          <a:prstGeom prst="rect">
            <a:avLst/>
          </a:prstGeom>
        </p:spPr>
        <p:txBody>
          <a:bodyPr wrap="square">
            <a:spAutoFit/>
          </a:bodyPr>
          <a:lstStyle/>
          <a:p>
            <a:r>
              <a:rPr lang="en-US" dirty="0">
                <a:ea typeface="Arial" panose="020B0604020202020204" pitchFamily="34" charset="0"/>
              </a:rPr>
              <a:t>Figure 10.1. Aerial view of agriculture in Ascension Parish, Louisiana near the Mississippi River. Attribution: Ken Lund, CC BY-SA 2.0 via Flickr, September 9, 2009. </a:t>
            </a:r>
            <a:endParaRPr lang="en-US" sz="1600" dirty="0">
              <a:effectLst/>
              <a:ea typeface="Arial" panose="020B0604020202020204" pitchFamily="34" charset="0"/>
            </a:endParaRPr>
          </a:p>
        </p:txBody>
      </p:sp>
      <p:sp>
        <p:nvSpPr>
          <p:cNvPr id="6" name="Rectangle 5">
            <a:extLst>
              <a:ext uri="{FF2B5EF4-FFF2-40B4-BE49-F238E27FC236}">
                <a16:creationId xmlns:a16="http://schemas.microsoft.com/office/drawing/2014/main" id="{8D7C01CF-B0AD-4176-A625-7F3AE1526697}"/>
              </a:ext>
            </a:extLst>
          </p:cNvPr>
          <p:cNvSpPr/>
          <p:nvPr/>
        </p:nvSpPr>
        <p:spPr>
          <a:xfrm>
            <a:off x="4469430" y="106851"/>
            <a:ext cx="6481583" cy="584775"/>
          </a:xfrm>
          <a:prstGeom prst="rect">
            <a:avLst/>
          </a:prstGeom>
        </p:spPr>
        <p:txBody>
          <a:bodyPr wrap="none">
            <a:spAutoFit/>
          </a:bodyPr>
          <a:lstStyle/>
          <a:p>
            <a:r>
              <a:rPr lang="en-US" sz="3200" dirty="0">
                <a:effectLst>
                  <a:outerShdw blurRad="38100" dist="38100" dir="2700000" algn="tl">
                    <a:srgbClr val="000000">
                      <a:alpha val="43137"/>
                    </a:srgbClr>
                  </a:outerShdw>
                </a:effectLst>
                <a:latin typeface="+mj-lt"/>
                <a:ea typeface="Arial" panose="020B0604020202020204" pitchFamily="34" charset="0"/>
              </a:rPr>
              <a:t>Agriculture and Environmental Factors</a:t>
            </a:r>
            <a:endParaRPr lang="en-US" sz="32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495845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07D81C-E496-4576-9237-A48384402C5A}"/>
              </a:ext>
            </a:extLst>
          </p:cNvPr>
          <p:cNvSpPr>
            <a:spLocks noGrp="1"/>
          </p:cNvSpPr>
          <p:nvPr>
            <p:ph idx="1"/>
          </p:nvPr>
        </p:nvSpPr>
        <p:spPr>
          <a:xfrm>
            <a:off x="4974673" y="739671"/>
            <a:ext cx="7038362" cy="5854076"/>
          </a:xfrm>
        </p:spPr>
        <p:txBody>
          <a:bodyPr>
            <a:normAutofit fontScale="85000" lnSpcReduction="20000"/>
          </a:bodyPr>
          <a:lstStyle/>
          <a:p>
            <a:pPr>
              <a:buClr>
                <a:schemeClr val="tx1"/>
              </a:buClr>
            </a:pPr>
            <a:r>
              <a:rPr lang="en-US" sz="2400" dirty="0">
                <a:solidFill>
                  <a:schemeClr val="accent2">
                    <a:lumMod val="75000"/>
                  </a:schemeClr>
                </a:solidFill>
              </a:rPr>
              <a:t>Food security </a:t>
            </a:r>
            <a:r>
              <a:rPr lang="en-US" sz="2400" dirty="0"/>
              <a:t>refers to having adequate access to food and consuming enough nutrients to achieve a healthy lifestyle. Food insecurity is defined as not having adequate access to food that meets nutritional needs.</a:t>
            </a:r>
          </a:p>
          <a:p>
            <a:pPr>
              <a:buClr>
                <a:schemeClr val="tx1"/>
              </a:buClr>
            </a:pPr>
            <a:endParaRPr lang="en-US" sz="2400" dirty="0"/>
          </a:p>
          <a:p>
            <a:pPr>
              <a:buClr>
                <a:schemeClr val="tx1"/>
              </a:buClr>
            </a:pPr>
            <a:r>
              <a:rPr lang="en-US" sz="2400" dirty="0"/>
              <a:t>Food access can vary based on individual characteristics, such as socioeconomic status and residence near grocery stores. Unfortunately, employment status or access to money can impact food access.</a:t>
            </a:r>
          </a:p>
          <a:p>
            <a:pPr>
              <a:buClr>
                <a:schemeClr val="tx1"/>
              </a:buClr>
            </a:pPr>
            <a:endParaRPr lang="en-US" sz="2400" dirty="0"/>
          </a:p>
          <a:p>
            <a:pPr>
              <a:buClr>
                <a:schemeClr val="tx1"/>
              </a:buClr>
            </a:pPr>
            <a:r>
              <a:rPr lang="en-US" sz="2400" dirty="0"/>
              <a:t> An individual must have continuous access to sufficient food of the right dietary mix to be food secure. Individuals who never have enough quality food are </a:t>
            </a:r>
            <a:r>
              <a:rPr lang="en-US" sz="2400" dirty="0">
                <a:solidFill>
                  <a:schemeClr val="accent2">
                    <a:lumMod val="75000"/>
                  </a:schemeClr>
                </a:solidFill>
              </a:rPr>
              <a:t>chronically food insecure</a:t>
            </a:r>
            <a:r>
              <a:rPr lang="en-US" sz="2400" dirty="0"/>
              <a:t>.</a:t>
            </a:r>
          </a:p>
          <a:p>
            <a:pPr>
              <a:buClr>
                <a:schemeClr val="tx1"/>
              </a:buClr>
            </a:pPr>
            <a:endParaRPr lang="en-US" sz="2000" dirty="0"/>
          </a:p>
          <a:p>
            <a:pPr>
              <a:buClr>
                <a:schemeClr val="tx1"/>
              </a:buClr>
            </a:pPr>
            <a:r>
              <a:rPr lang="en-US" sz="2400" dirty="0"/>
              <a:t>One measurement of food quality is the amount of nutrients it contains relative to the amount of energy it provides. High-quality foods are nutrient-dense, meaning they have significant amounts of one or more essential nutrients respective to the number of calories they provide.</a:t>
            </a:r>
          </a:p>
          <a:p>
            <a:pPr>
              <a:buClr>
                <a:schemeClr val="tx1"/>
              </a:buClr>
            </a:pPr>
            <a:endParaRPr lang="en-US" sz="2400" dirty="0"/>
          </a:p>
          <a:p>
            <a:pPr>
              <a:buClr>
                <a:schemeClr val="tx1"/>
              </a:buClr>
            </a:pPr>
            <a:r>
              <a:rPr lang="en-US" sz="2400" dirty="0">
                <a:solidFill>
                  <a:schemeClr val="accent2">
                    <a:lumMod val="75000"/>
                  </a:schemeClr>
                </a:solidFill>
              </a:rPr>
              <a:t>Empty-calorie foods</a:t>
            </a:r>
            <a:r>
              <a:rPr lang="en-US" sz="2400" dirty="0"/>
              <a:t>, such as carbonated sugary soft drinks, provide many calories and very little if any, other nutrients. </a:t>
            </a:r>
          </a:p>
          <a:p>
            <a:pPr>
              <a:buClr>
                <a:schemeClr val="tx1"/>
              </a:buClr>
            </a:pPr>
            <a:endParaRPr lang="en-US" sz="2000" dirty="0"/>
          </a:p>
        </p:txBody>
      </p:sp>
      <p:pic>
        <p:nvPicPr>
          <p:cNvPr id="4" name="Picture 3">
            <a:extLst>
              <a:ext uri="{FF2B5EF4-FFF2-40B4-BE49-F238E27FC236}">
                <a16:creationId xmlns:a16="http://schemas.microsoft.com/office/drawing/2014/main" id="{8718D4CC-1EC1-4176-89C3-B79734F11DC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11154" y="1132514"/>
            <a:ext cx="3858937" cy="3403818"/>
          </a:xfrm>
          <a:prstGeom prst="rect">
            <a:avLst/>
          </a:prstGeom>
        </p:spPr>
      </p:pic>
      <p:sp>
        <p:nvSpPr>
          <p:cNvPr id="5" name="Rectangle 4">
            <a:extLst>
              <a:ext uri="{FF2B5EF4-FFF2-40B4-BE49-F238E27FC236}">
                <a16:creationId xmlns:a16="http://schemas.microsoft.com/office/drawing/2014/main" id="{810C6D64-AB3F-4CE0-A0BB-173660BBF316}"/>
              </a:ext>
            </a:extLst>
          </p:cNvPr>
          <p:cNvSpPr/>
          <p:nvPr/>
        </p:nvSpPr>
        <p:spPr>
          <a:xfrm>
            <a:off x="388692" y="4572351"/>
            <a:ext cx="4678260" cy="925125"/>
          </a:xfrm>
          <a:prstGeom prst="rect">
            <a:avLst/>
          </a:prstGeom>
        </p:spPr>
        <p:txBody>
          <a:bodyPr wrap="square">
            <a:spAutoFit/>
          </a:bodyPr>
          <a:lstStyle/>
          <a:p>
            <a:pPr>
              <a:lnSpc>
                <a:spcPct val="115000"/>
              </a:lnSpc>
            </a:pPr>
            <a:r>
              <a:rPr lang="en-US" sz="1600" dirty="0">
                <a:solidFill>
                  <a:srgbClr val="373D3F"/>
                </a:solidFill>
                <a:highlight>
                  <a:srgbClr val="FFFFFF"/>
                </a:highlight>
                <a:ea typeface="Arial" panose="020B0604020202020204" pitchFamily="34" charset="0"/>
              </a:rPr>
              <a:t>Figure 10.6 shows the four pillars of food security. Without access, availability, or utilization, an individual or household may become food unstable.</a:t>
            </a:r>
            <a:endParaRPr lang="en-US" sz="1600" dirty="0">
              <a:ea typeface="Arial" panose="020B0604020202020204" pitchFamily="34" charset="0"/>
            </a:endParaRPr>
          </a:p>
        </p:txBody>
      </p:sp>
      <p:sp>
        <p:nvSpPr>
          <p:cNvPr id="6" name="Rectangle 5">
            <a:extLst>
              <a:ext uri="{FF2B5EF4-FFF2-40B4-BE49-F238E27FC236}">
                <a16:creationId xmlns:a16="http://schemas.microsoft.com/office/drawing/2014/main" id="{52532C59-AB0E-4BA3-B2DE-940D5393BA69}"/>
              </a:ext>
            </a:extLst>
          </p:cNvPr>
          <p:cNvSpPr/>
          <p:nvPr/>
        </p:nvSpPr>
        <p:spPr>
          <a:xfrm>
            <a:off x="4879752" y="33556"/>
            <a:ext cx="5728876" cy="558743"/>
          </a:xfrm>
          <a:prstGeom prst="rect">
            <a:avLst/>
          </a:prstGeom>
        </p:spPr>
        <p:txBody>
          <a:bodyPr wrap="none">
            <a:spAutoFit/>
          </a:bodyPr>
          <a:lstStyle/>
          <a:p>
            <a:pPr>
              <a:lnSpc>
                <a:spcPct val="115000"/>
              </a:lnSpc>
              <a:spcBef>
                <a:spcPts val="1800"/>
              </a:spcBef>
              <a:spcAft>
                <a:spcPts val="600"/>
              </a:spcAft>
            </a:pPr>
            <a:r>
              <a:rPr lang="en-US" sz="2800" dirty="0">
                <a:effectLst>
                  <a:outerShdw blurRad="38100" dist="38100" dir="2700000" algn="tl">
                    <a:srgbClr val="000000">
                      <a:alpha val="43137"/>
                    </a:srgbClr>
                  </a:outerShdw>
                </a:effectLst>
                <a:latin typeface="+mj-lt"/>
              </a:rPr>
              <a:t>Food Security, Malnutrition, Starvation</a:t>
            </a:r>
          </a:p>
        </p:txBody>
      </p:sp>
    </p:spTree>
    <p:extLst>
      <p:ext uri="{BB962C8B-B14F-4D97-AF65-F5344CB8AC3E}">
        <p14:creationId xmlns:p14="http://schemas.microsoft.com/office/powerpoint/2010/main" val="4134149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1DA8B5-CBCA-4FE7-9D0D-5AF0685C41E8}"/>
              </a:ext>
            </a:extLst>
          </p:cNvPr>
          <p:cNvSpPr>
            <a:spLocks noGrp="1"/>
          </p:cNvSpPr>
          <p:nvPr>
            <p:ph idx="1"/>
          </p:nvPr>
        </p:nvSpPr>
        <p:spPr>
          <a:xfrm>
            <a:off x="292915" y="247984"/>
            <a:ext cx="11267114" cy="6362031"/>
          </a:xfrm>
        </p:spPr>
        <p:txBody>
          <a:bodyPr>
            <a:normAutofit/>
          </a:bodyPr>
          <a:lstStyle/>
          <a:p>
            <a:r>
              <a:rPr lang="en-US" sz="2400" dirty="0"/>
              <a:t>At a global level, the</a:t>
            </a:r>
            <a:r>
              <a:rPr lang="en-US" sz="2400" dirty="0">
                <a:solidFill>
                  <a:schemeClr val="accent2">
                    <a:lumMod val="75000"/>
                  </a:schemeClr>
                </a:solidFill>
              </a:rPr>
              <a:t> dominant pillar is food availability</a:t>
            </a:r>
            <a:r>
              <a:rPr lang="en-US" sz="2400" dirty="0"/>
              <a:t>. Does global agricultural activity produce sufficient food to feed all the world’s inhabitants? The answer today is yes, but it may not be factual in the future given the impact of additional factors, such as a growing world population, emerging plant, and animal pests and diseases, declining soil productivity and environmental quality, increasing use of land for fuel rather than food, and lack of attention to agricultural research and development.</a:t>
            </a:r>
          </a:p>
          <a:p>
            <a:endParaRPr lang="en-US" dirty="0"/>
          </a:p>
          <a:p>
            <a:pPr>
              <a:buClr>
                <a:schemeClr val="tx1"/>
              </a:buClr>
            </a:pPr>
            <a:r>
              <a:rPr lang="en-US" sz="2400" dirty="0">
                <a:solidFill>
                  <a:schemeClr val="accent2">
                    <a:lumMod val="75000"/>
                  </a:schemeClr>
                </a:solidFill>
              </a:rPr>
              <a:t>Food utilization </a:t>
            </a:r>
            <a:r>
              <a:rPr lang="en-US" sz="2400" dirty="0"/>
              <a:t>translates the food available to a household into nutritional security for its members. One aspect of utilization is analyzed in terms of distribution according to need, which has specific nutritional standards for varying age groups. Hidden hunger commonly results from poor food utilization. </a:t>
            </a:r>
          </a:p>
          <a:p>
            <a:pPr marL="0" indent="0">
              <a:buNone/>
            </a:pPr>
            <a:endParaRPr lang="en-US" sz="2400" dirty="0"/>
          </a:p>
          <a:p>
            <a:r>
              <a:rPr lang="en-US" sz="2400" dirty="0"/>
              <a:t>The last pillar of food security, </a:t>
            </a:r>
            <a:r>
              <a:rPr lang="en-US" sz="2400" dirty="0">
                <a:solidFill>
                  <a:schemeClr val="accent2">
                    <a:lumMod val="75000"/>
                  </a:schemeClr>
                </a:solidFill>
              </a:rPr>
              <a:t>food stability</a:t>
            </a:r>
            <a:r>
              <a:rPr lang="en-US" sz="2400" dirty="0"/>
              <a:t>, is when a population, household, or individual has access to food at all times and does not risk losing food access as a consequence of cyclical events or sudden shocks. For instance, job loss can lead to food instability for individuals. Crippling health conditions or health diagnoses causing an individual to lack ungainful employment can lead to food instability.</a:t>
            </a:r>
          </a:p>
          <a:p>
            <a:pPr>
              <a:buClr>
                <a:schemeClr val="tx1"/>
              </a:buClr>
            </a:pPr>
            <a:endParaRPr lang="en-US" sz="2400" dirty="0"/>
          </a:p>
          <a:p>
            <a:endParaRPr lang="en-US" dirty="0"/>
          </a:p>
        </p:txBody>
      </p:sp>
      <p:pic>
        <p:nvPicPr>
          <p:cNvPr id="7" name="Graphic 6" descr="Fruit bowl">
            <a:extLst>
              <a:ext uri="{FF2B5EF4-FFF2-40B4-BE49-F238E27FC236}">
                <a16:creationId xmlns:a16="http://schemas.microsoft.com/office/drawing/2014/main" id="{7DA9DB10-00F4-45F9-B1C0-650BD79CD8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79916" y="3884103"/>
            <a:ext cx="914400" cy="914400"/>
          </a:xfrm>
          <a:prstGeom prst="rect">
            <a:avLst/>
          </a:prstGeom>
        </p:spPr>
      </p:pic>
      <p:pic>
        <p:nvPicPr>
          <p:cNvPr id="9" name="Graphic 8" descr="Table setting">
            <a:extLst>
              <a:ext uri="{FF2B5EF4-FFF2-40B4-BE49-F238E27FC236}">
                <a16:creationId xmlns:a16="http://schemas.microsoft.com/office/drawing/2014/main" id="{B03091D6-C52A-4D8F-8F00-A63CFC656A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4415" y="1939954"/>
            <a:ext cx="914400" cy="914400"/>
          </a:xfrm>
          <a:prstGeom prst="rect">
            <a:avLst/>
          </a:prstGeom>
        </p:spPr>
      </p:pic>
      <p:pic>
        <p:nvPicPr>
          <p:cNvPr id="11" name="Graphic 10" descr="Chicken leg">
            <a:extLst>
              <a:ext uri="{FF2B5EF4-FFF2-40B4-BE49-F238E27FC236}">
                <a16:creationId xmlns:a16="http://schemas.microsoft.com/office/drawing/2014/main" id="{0EDBA214-C4B8-483D-BC02-D6FDB24512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02829" y="5576073"/>
            <a:ext cx="914400" cy="914400"/>
          </a:xfrm>
          <a:prstGeom prst="rect">
            <a:avLst/>
          </a:prstGeom>
        </p:spPr>
      </p:pic>
    </p:spTree>
    <p:extLst>
      <p:ext uri="{BB962C8B-B14F-4D97-AF65-F5344CB8AC3E}">
        <p14:creationId xmlns:p14="http://schemas.microsoft.com/office/powerpoint/2010/main" val="1217503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247680-8033-4235-AFC5-3BF40F567A93}"/>
              </a:ext>
            </a:extLst>
          </p:cNvPr>
          <p:cNvSpPr>
            <a:spLocks noGrp="1"/>
          </p:cNvSpPr>
          <p:nvPr>
            <p:ph idx="1"/>
          </p:nvPr>
        </p:nvSpPr>
        <p:spPr>
          <a:xfrm>
            <a:off x="311331" y="813733"/>
            <a:ext cx="10515600" cy="5550378"/>
          </a:xfrm>
        </p:spPr>
        <p:txBody>
          <a:bodyPr>
            <a:normAutofit lnSpcReduction="10000"/>
          </a:bodyPr>
          <a:lstStyle/>
          <a:p>
            <a:r>
              <a:rPr lang="en-US" sz="2400" dirty="0"/>
              <a:t>When someone lacks food stability or lives in a food-insecure household, they may suffer from </a:t>
            </a:r>
            <a:r>
              <a:rPr lang="en-US" sz="2400" b="1" dirty="0">
                <a:solidFill>
                  <a:srgbClr val="7030A0"/>
                </a:solidFill>
              </a:rPr>
              <a:t>malnutrition</a:t>
            </a:r>
            <a:r>
              <a:rPr lang="en-US" sz="2400" dirty="0"/>
              <a:t>, which results from a failure to meet nutrient requirements. </a:t>
            </a:r>
            <a:r>
              <a:rPr lang="en-US" sz="2400" dirty="0">
                <a:solidFill>
                  <a:srgbClr val="7030A0"/>
                </a:solidFill>
              </a:rPr>
              <a:t>Malnutrition</a:t>
            </a:r>
            <a:r>
              <a:rPr lang="en-US" sz="2400" dirty="0"/>
              <a:t> can occur by consuming too little food or not enough vital nutrients. </a:t>
            </a:r>
          </a:p>
          <a:p>
            <a:endParaRPr lang="en-US" sz="2400" dirty="0"/>
          </a:p>
          <a:p>
            <a:r>
              <a:rPr lang="en-US" sz="2400" dirty="0"/>
              <a:t>There are two basic types of malnutrition. The first is </a:t>
            </a:r>
            <a:r>
              <a:rPr lang="en-US" sz="2400" dirty="0">
                <a:solidFill>
                  <a:srgbClr val="7030A0"/>
                </a:solidFill>
              </a:rPr>
              <a:t>macronutrient deficiency </a:t>
            </a:r>
            <a:r>
              <a:rPr lang="en-US" sz="2400" dirty="0"/>
              <a:t>or </a:t>
            </a:r>
            <a:r>
              <a:rPr lang="en-US" sz="2400" dirty="0">
                <a:solidFill>
                  <a:srgbClr val="7030A0"/>
                </a:solidFill>
              </a:rPr>
              <a:t>inadequate protein consumption </a:t>
            </a:r>
            <a:r>
              <a:rPr lang="en-US" sz="2400" dirty="0"/>
              <a:t>required for cell growth, maintenance, and repair. The second type of malnutrition is micronutrient deficiency, or inadequate </a:t>
            </a:r>
            <a:r>
              <a:rPr lang="en-US" dirty="0"/>
              <a:t>vitamin and mineral intake. </a:t>
            </a:r>
          </a:p>
          <a:p>
            <a:endParaRPr lang="en-US" sz="2400" dirty="0"/>
          </a:p>
          <a:p>
            <a:r>
              <a:rPr lang="en-US" sz="2400" dirty="0"/>
              <a:t>There is also </a:t>
            </a:r>
            <a:r>
              <a:rPr lang="en-US" sz="2400" dirty="0">
                <a:solidFill>
                  <a:srgbClr val="7030A0"/>
                </a:solidFill>
              </a:rPr>
              <a:t>undernutrition</a:t>
            </a:r>
            <a:r>
              <a:rPr lang="en-US" sz="2400" dirty="0"/>
              <a:t> and </a:t>
            </a:r>
            <a:r>
              <a:rPr lang="en-US" sz="2400" dirty="0">
                <a:solidFill>
                  <a:srgbClr val="7030A0"/>
                </a:solidFill>
              </a:rPr>
              <a:t>overnutrition</a:t>
            </a:r>
            <a:r>
              <a:rPr lang="en-US" sz="2400" dirty="0"/>
              <a:t>. </a:t>
            </a:r>
            <a:r>
              <a:rPr lang="en-US" sz="2400" dirty="0">
                <a:solidFill>
                  <a:srgbClr val="7030A0"/>
                </a:solidFill>
              </a:rPr>
              <a:t>Undernutrition</a:t>
            </a:r>
            <a:r>
              <a:rPr lang="en-US" sz="2400" dirty="0"/>
              <a:t> is characterized by a lack of nutrients and insufficient energy supply. Undernutrition is intricately linked with suppression of the immune system at multiple levels. Undernourished children commonly die from severe diarrhea and/or pneumonia resulting from a bacterial or viral infection developed from immune system suppression. </a:t>
            </a:r>
          </a:p>
        </p:txBody>
      </p:sp>
      <p:sp>
        <p:nvSpPr>
          <p:cNvPr id="4" name="Rectangle 3">
            <a:extLst>
              <a:ext uri="{FF2B5EF4-FFF2-40B4-BE49-F238E27FC236}">
                <a16:creationId xmlns:a16="http://schemas.microsoft.com/office/drawing/2014/main" id="{7D89563D-0C6D-4F6E-9597-85C3A7676364}"/>
              </a:ext>
            </a:extLst>
          </p:cNvPr>
          <p:cNvSpPr/>
          <p:nvPr/>
        </p:nvSpPr>
        <p:spPr>
          <a:xfrm>
            <a:off x="311331" y="183497"/>
            <a:ext cx="2968764" cy="558743"/>
          </a:xfrm>
          <a:prstGeom prst="rect">
            <a:avLst/>
          </a:prstGeom>
        </p:spPr>
        <p:txBody>
          <a:bodyPr wrap="square">
            <a:spAutoFit/>
          </a:bodyPr>
          <a:lstStyle/>
          <a:p>
            <a:pPr>
              <a:lnSpc>
                <a:spcPct val="115000"/>
              </a:lnSpc>
              <a:spcBef>
                <a:spcPts val="1600"/>
              </a:spcBef>
              <a:spcAft>
                <a:spcPts val="400"/>
              </a:spcAft>
            </a:pPr>
            <a:r>
              <a:rPr lang="en-US" sz="2800" dirty="0">
                <a:solidFill>
                  <a:srgbClr val="434343"/>
                </a:solidFill>
                <a:effectLst>
                  <a:outerShdw blurRad="38100" dist="38100" dir="2700000" algn="tl">
                    <a:srgbClr val="000000">
                      <a:alpha val="43137"/>
                    </a:srgbClr>
                  </a:outerShdw>
                </a:effectLst>
                <a:latin typeface="+mj-lt"/>
              </a:rPr>
              <a:t>Malnutrition </a:t>
            </a:r>
          </a:p>
        </p:txBody>
      </p:sp>
      <p:pic>
        <p:nvPicPr>
          <p:cNvPr id="5" name="Graphic 4" descr="Table setting">
            <a:extLst>
              <a:ext uri="{FF2B5EF4-FFF2-40B4-BE49-F238E27FC236}">
                <a16:creationId xmlns:a16="http://schemas.microsoft.com/office/drawing/2014/main" id="{6973C140-AB6D-400D-A5CF-1876DE4593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69731" y="1545672"/>
            <a:ext cx="914400" cy="914400"/>
          </a:xfrm>
          <a:prstGeom prst="rect">
            <a:avLst/>
          </a:prstGeom>
        </p:spPr>
      </p:pic>
      <p:pic>
        <p:nvPicPr>
          <p:cNvPr id="6" name="Graphic 5" descr="Fruit bowl">
            <a:extLst>
              <a:ext uri="{FF2B5EF4-FFF2-40B4-BE49-F238E27FC236}">
                <a16:creationId xmlns:a16="http://schemas.microsoft.com/office/drawing/2014/main" id="{06BA6A0F-F15D-4401-BA69-DBCACF26F7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65444" y="3302130"/>
            <a:ext cx="914400" cy="914400"/>
          </a:xfrm>
          <a:prstGeom prst="rect">
            <a:avLst/>
          </a:prstGeom>
        </p:spPr>
      </p:pic>
      <p:pic>
        <p:nvPicPr>
          <p:cNvPr id="8" name="Graphic 7" descr="Chicken leg">
            <a:extLst>
              <a:ext uri="{FF2B5EF4-FFF2-40B4-BE49-F238E27FC236}">
                <a16:creationId xmlns:a16="http://schemas.microsoft.com/office/drawing/2014/main" id="{B7F29345-E21A-49BB-8B23-1030585EB8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26931" y="5587067"/>
            <a:ext cx="914400" cy="914400"/>
          </a:xfrm>
          <a:prstGeom prst="rect">
            <a:avLst/>
          </a:prstGeom>
        </p:spPr>
      </p:pic>
    </p:spTree>
    <p:extLst>
      <p:ext uri="{BB962C8B-B14F-4D97-AF65-F5344CB8AC3E}">
        <p14:creationId xmlns:p14="http://schemas.microsoft.com/office/powerpoint/2010/main" val="1874093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3B396D-F842-4097-A02A-F377CA5982D4}"/>
              </a:ext>
            </a:extLst>
          </p:cNvPr>
          <p:cNvSpPr>
            <a:spLocks noGrp="1"/>
          </p:cNvSpPr>
          <p:nvPr>
            <p:ph idx="1"/>
          </p:nvPr>
        </p:nvSpPr>
        <p:spPr>
          <a:xfrm>
            <a:off x="242582" y="282050"/>
            <a:ext cx="11460060" cy="6051638"/>
          </a:xfrm>
        </p:spPr>
        <p:txBody>
          <a:bodyPr>
            <a:normAutofit/>
          </a:bodyPr>
          <a:lstStyle/>
          <a:p>
            <a:pPr>
              <a:buClr>
                <a:schemeClr val="tx1"/>
              </a:buClr>
            </a:pPr>
            <a:r>
              <a:rPr lang="en-US" sz="2300" dirty="0">
                <a:solidFill>
                  <a:srgbClr val="7030A0"/>
                </a:solidFill>
              </a:rPr>
              <a:t>Overnutrition</a:t>
            </a:r>
            <a:r>
              <a:rPr lang="en-US" sz="2300" dirty="0"/>
              <a:t> can result in obesity or a metabolic disorder that leads to an overaccumulation of fat tissue. Obesity is a known risk factor for many diseases, such as Type 2 diabetes, cardiovascular disease, cancer, and inflammatory disorders such as rheumatoid arthritis. </a:t>
            </a:r>
            <a:r>
              <a:rPr lang="en-US" sz="2300" dirty="0">
                <a:solidFill>
                  <a:srgbClr val="7030A0"/>
                </a:solidFill>
              </a:rPr>
              <a:t>Undernutrition</a:t>
            </a:r>
            <a:r>
              <a:rPr lang="en-US" sz="2300" dirty="0"/>
              <a:t> is common in the elderly, individuals with certain diseases, and the poverty-stricken. </a:t>
            </a:r>
          </a:p>
          <a:p>
            <a:pPr marL="0" indent="0" algn="ctr">
              <a:buNone/>
            </a:pPr>
            <a:endParaRPr lang="en-US" sz="3200" dirty="0">
              <a:effectLst>
                <a:outerShdw blurRad="38100" dist="38100" dir="2700000" algn="tl">
                  <a:srgbClr val="000000">
                    <a:alpha val="43137"/>
                  </a:srgbClr>
                </a:outerShdw>
              </a:effectLst>
              <a:latin typeface="+mj-lt"/>
            </a:endParaRPr>
          </a:p>
          <a:p>
            <a:pPr marL="0" indent="0" algn="ctr">
              <a:buNone/>
            </a:pPr>
            <a:r>
              <a:rPr lang="en-US" sz="3200" dirty="0">
                <a:effectLst>
                  <a:outerShdw blurRad="38100" dist="38100" dir="2700000" algn="tl">
                    <a:srgbClr val="000000">
                      <a:alpha val="43137"/>
                    </a:srgbClr>
                  </a:outerShdw>
                </a:effectLst>
                <a:latin typeface="+mj-lt"/>
              </a:rPr>
              <a:t>Starvation </a:t>
            </a:r>
          </a:p>
          <a:p>
            <a:pPr marL="0" indent="0" algn="ctr">
              <a:buNone/>
            </a:pPr>
            <a:endParaRPr lang="en-US" sz="2400" dirty="0"/>
          </a:p>
          <a:p>
            <a:pPr marL="0" indent="0">
              <a:buNone/>
            </a:pPr>
            <a:endParaRPr lang="en-US" sz="2400" dirty="0"/>
          </a:p>
          <a:p>
            <a:endParaRPr lang="en-US" dirty="0"/>
          </a:p>
        </p:txBody>
      </p:sp>
      <p:pic>
        <p:nvPicPr>
          <p:cNvPr id="4" name="image3.png">
            <a:extLst>
              <a:ext uri="{FF2B5EF4-FFF2-40B4-BE49-F238E27FC236}">
                <a16:creationId xmlns:a16="http://schemas.microsoft.com/office/drawing/2014/main" id="{ECDB7590-7E44-4DEE-8536-5BC4E8F331F9}"/>
              </a:ext>
            </a:extLst>
          </p:cNvPr>
          <p:cNvPicPr/>
          <p:nvPr/>
        </p:nvPicPr>
        <p:blipFill>
          <a:blip r:embed="rId2"/>
          <a:srcRect/>
          <a:stretch>
            <a:fillRect/>
          </a:stretch>
        </p:blipFill>
        <p:spPr>
          <a:xfrm>
            <a:off x="489358" y="3251962"/>
            <a:ext cx="4820873" cy="3323987"/>
          </a:xfrm>
          <a:prstGeom prst="rect">
            <a:avLst/>
          </a:prstGeom>
          <a:ln/>
        </p:spPr>
      </p:pic>
      <p:sp>
        <p:nvSpPr>
          <p:cNvPr id="5" name="TextBox 4">
            <a:extLst>
              <a:ext uri="{FF2B5EF4-FFF2-40B4-BE49-F238E27FC236}">
                <a16:creationId xmlns:a16="http://schemas.microsoft.com/office/drawing/2014/main" id="{3CEACC9E-A3B8-4ADD-BC80-746E866D6F8D}"/>
              </a:ext>
            </a:extLst>
          </p:cNvPr>
          <p:cNvSpPr txBox="1"/>
          <p:nvPr/>
        </p:nvSpPr>
        <p:spPr>
          <a:xfrm>
            <a:off x="5833844" y="3251962"/>
            <a:ext cx="5981350" cy="3323987"/>
          </a:xfrm>
          <a:prstGeom prst="rect">
            <a:avLst/>
          </a:prstGeom>
          <a:noFill/>
        </p:spPr>
        <p:txBody>
          <a:bodyPr wrap="square" rtlCol="0">
            <a:spAutoFit/>
          </a:bodyPr>
          <a:lstStyle/>
          <a:p>
            <a:r>
              <a:rPr lang="en-US" sz="1600" dirty="0"/>
              <a:t>Figure 10.7 shows the data visualized for insufficient food consumption across the globe. Fourteen countries have 40% of their population experiencing insufficient food consumption: Afghanistan (87.63%), Benin (42.82%), Burkina Faso (57.37%), Chad (57.92%), the Democratic Republic of Congo (40.44%), Guinea (54.36%), Haiti (60.57%), Mali (70.24%), Niger (82.20%), Nigeria (40.44%), Sierra Leone (56.86%), Somalia (93.26%), the Syrian Arab Republic (68.42%), and Yemen (52.70%). All but one of the fourteen countries have updated information for August 2023. Benin’s data was last collected on January 10, 2022. Most countries’ data were collected via surveys but Afghanistan's data was based on predictive modeling. Source: World Food Programme, 2023b.</a:t>
            </a:r>
          </a:p>
          <a:p>
            <a:r>
              <a:rPr lang="en-US" dirty="0"/>
              <a:t> </a:t>
            </a:r>
          </a:p>
        </p:txBody>
      </p:sp>
    </p:spTree>
    <p:extLst>
      <p:ext uri="{BB962C8B-B14F-4D97-AF65-F5344CB8AC3E}">
        <p14:creationId xmlns:p14="http://schemas.microsoft.com/office/powerpoint/2010/main" val="4149682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5708A3-E3AB-4581-BDD1-9C374385B261}"/>
              </a:ext>
            </a:extLst>
          </p:cNvPr>
          <p:cNvSpPr>
            <a:spLocks noGrp="1"/>
          </p:cNvSpPr>
          <p:nvPr>
            <p:ph idx="1"/>
          </p:nvPr>
        </p:nvSpPr>
        <p:spPr>
          <a:xfrm>
            <a:off x="318082" y="310393"/>
            <a:ext cx="10515600" cy="6291743"/>
          </a:xfrm>
        </p:spPr>
        <p:txBody>
          <a:bodyPr>
            <a:normAutofit/>
          </a:bodyPr>
          <a:lstStyle/>
          <a:p>
            <a:pPr>
              <a:buClr>
                <a:schemeClr val="tx1"/>
              </a:buClr>
            </a:pPr>
            <a:r>
              <a:rPr lang="en-US" sz="2400" b="1" dirty="0">
                <a:solidFill>
                  <a:schemeClr val="accent2">
                    <a:lumMod val="75000"/>
                  </a:schemeClr>
                </a:solidFill>
              </a:rPr>
              <a:t>Starvation</a:t>
            </a:r>
            <a:r>
              <a:rPr lang="en-US" sz="2400" dirty="0"/>
              <a:t>, the most extreme form of malnutrition, refers to severe scarcity in caloric energy intake that is insufficient to meet an individual’s energy and nutritional needs. Starvation is a crisis typically occurring in developing countries. Women and children are the most vulnerable populations. </a:t>
            </a:r>
          </a:p>
          <a:p>
            <a:pPr>
              <a:buClr>
                <a:schemeClr val="tx1"/>
              </a:buClr>
            </a:pPr>
            <a:endParaRPr lang="en-US" sz="2400" dirty="0"/>
          </a:p>
          <a:p>
            <a:pPr>
              <a:buClr>
                <a:schemeClr val="tx1"/>
              </a:buClr>
            </a:pPr>
            <a:r>
              <a:rPr lang="en-US" sz="2400" dirty="0"/>
              <a:t>The </a:t>
            </a:r>
            <a:r>
              <a:rPr lang="en-US" sz="2400" dirty="0">
                <a:solidFill>
                  <a:schemeClr val="accent2">
                    <a:lumMod val="75000"/>
                  </a:schemeClr>
                </a:solidFill>
              </a:rPr>
              <a:t>World Food Programme </a:t>
            </a:r>
            <a:r>
              <a:rPr lang="en-US" sz="2400" dirty="0"/>
              <a:t>(WFP) is a humanitarian organization in over 120 countries and territories dedicated to food assistance and nutritional education. According to the WFP, 783 million people experience food insecurity. </a:t>
            </a:r>
          </a:p>
          <a:p>
            <a:pPr>
              <a:buClr>
                <a:schemeClr val="tx1"/>
              </a:buClr>
            </a:pPr>
            <a:endParaRPr lang="en-US" sz="2400" dirty="0"/>
          </a:p>
          <a:p>
            <a:pPr>
              <a:buClr>
                <a:schemeClr val="tx1"/>
              </a:buClr>
            </a:pPr>
            <a:r>
              <a:rPr lang="en-US" sz="2400" dirty="0"/>
              <a:t>Different factors contribute to global starvation: familial socioeconomic factors that limit financial resources, the country’s economic status (high-income, newly emerging, and low-income), conflict within regions that lead to a severe disruption of the economy and the functioning and infrastructure of civilization in affected regions, access to nutritional foods and beverages, medical conditions that affect the body’s ability to absorb nutrients such as </a:t>
            </a:r>
            <a:r>
              <a:rPr lang="en-US" sz="2400" dirty="0">
                <a:solidFill>
                  <a:schemeClr val="accent2">
                    <a:lumMod val="75000"/>
                  </a:schemeClr>
                </a:solidFill>
              </a:rPr>
              <a:t>irritable bowel syndrome</a:t>
            </a:r>
            <a:r>
              <a:rPr lang="en-US" sz="2400" dirty="0"/>
              <a:t> (IBS), climate change impacts on crop yield, and mental health conditions.</a:t>
            </a:r>
          </a:p>
          <a:p>
            <a:pPr marL="0" indent="0">
              <a:buClr>
                <a:schemeClr val="tx1"/>
              </a:buClr>
              <a:buNone/>
            </a:pPr>
            <a:endParaRPr lang="en-US" sz="2200" dirty="0"/>
          </a:p>
        </p:txBody>
      </p:sp>
    </p:spTree>
    <p:extLst>
      <p:ext uri="{BB962C8B-B14F-4D97-AF65-F5344CB8AC3E}">
        <p14:creationId xmlns:p14="http://schemas.microsoft.com/office/powerpoint/2010/main" val="4079138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C425ED-3587-4CA2-B5DF-7AB39D9172D0}"/>
              </a:ext>
            </a:extLst>
          </p:cNvPr>
          <p:cNvSpPr>
            <a:spLocks noGrp="1"/>
          </p:cNvSpPr>
          <p:nvPr>
            <p:ph idx="1"/>
          </p:nvPr>
        </p:nvSpPr>
        <p:spPr>
          <a:xfrm>
            <a:off x="250969" y="315606"/>
            <a:ext cx="10515600" cy="5925803"/>
          </a:xfrm>
        </p:spPr>
        <p:txBody>
          <a:bodyPr/>
          <a:lstStyle/>
          <a:p>
            <a:r>
              <a:rPr lang="en-US" dirty="0"/>
              <a:t>Complications from </a:t>
            </a:r>
            <a:r>
              <a:rPr lang="en-US" dirty="0">
                <a:solidFill>
                  <a:schemeClr val="accent2">
                    <a:lumMod val="75000"/>
                  </a:schemeClr>
                </a:solidFill>
              </a:rPr>
              <a:t>starvation</a:t>
            </a:r>
            <a:r>
              <a:rPr lang="en-US" dirty="0"/>
              <a:t> include:</a:t>
            </a:r>
          </a:p>
          <a:p>
            <a:pPr marL="0" indent="0">
              <a:buNone/>
            </a:pPr>
            <a:r>
              <a:rPr lang="en-US" dirty="0"/>
              <a:t>	1.  Immune system failures increase susceptibility to illness, </a:t>
            </a:r>
          </a:p>
          <a:p>
            <a:pPr marL="0" lvl="0" indent="0">
              <a:spcBef>
                <a:spcPts val="0"/>
              </a:spcBef>
              <a:buNone/>
            </a:pPr>
            <a:r>
              <a:rPr lang="en-US" dirty="0"/>
              <a:t>	2.  Cardiovascular system issues (low heart rate, inability to   </a:t>
            </a:r>
          </a:p>
          <a:p>
            <a:pPr marL="0" lvl="0" indent="0">
              <a:spcBef>
                <a:spcPts val="0"/>
              </a:spcBef>
              <a:buNone/>
            </a:pPr>
            <a:r>
              <a:rPr lang="en-US" dirty="0"/>
              <a:t>  	     maintain body temperature and low blood pressure),                      	3.  Digestion system deterioration, and </a:t>
            </a:r>
          </a:p>
          <a:p>
            <a:pPr marL="0" lvl="0" indent="0">
              <a:buNone/>
            </a:pPr>
            <a:r>
              <a:rPr lang="en-US" dirty="0"/>
              <a:t>	4.  Vision issues. </a:t>
            </a:r>
          </a:p>
          <a:p>
            <a:pPr marL="0" indent="0">
              <a:buNone/>
            </a:pPr>
            <a:endParaRPr lang="en-US" dirty="0"/>
          </a:p>
        </p:txBody>
      </p:sp>
      <p:pic>
        <p:nvPicPr>
          <p:cNvPr id="5" name="Graphic 4" descr="Heart organ">
            <a:extLst>
              <a:ext uri="{FF2B5EF4-FFF2-40B4-BE49-F238E27FC236}">
                <a16:creationId xmlns:a16="http://schemas.microsoft.com/office/drawing/2014/main" id="{43CFB757-81A3-451A-A6FA-FAABD44C05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9074" y="3505294"/>
            <a:ext cx="1807035" cy="1807035"/>
          </a:xfrm>
          <a:prstGeom prst="rect">
            <a:avLst/>
          </a:prstGeom>
        </p:spPr>
      </p:pic>
      <p:pic>
        <p:nvPicPr>
          <p:cNvPr id="11" name="Graphic 10" descr="Kidneys">
            <a:extLst>
              <a:ext uri="{FF2B5EF4-FFF2-40B4-BE49-F238E27FC236}">
                <a16:creationId xmlns:a16="http://schemas.microsoft.com/office/drawing/2014/main" id="{878AEF77-7FBE-493A-A16C-EFDFAA121F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75402" y="3870821"/>
            <a:ext cx="1441508" cy="1441508"/>
          </a:xfrm>
          <a:prstGeom prst="rect">
            <a:avLst/>
          </a:prstGeom>
        </p:spPr>
      </p:pic>
      <p:pic>
        <p:nvPicPr>
          <p:cNvPr id="13" name="Graphic 12" descr="Stomach">
            <a:extLst>
              <a:ext uri="{FF2B5EF4-FFF2-40B4-BE49-F238E27FC236}">
                <a16:creationId xmlns:a16="http://schemas.microsoft.com/office/drawing/2014/main" id="{CD6BFC12-0261-47B0-9EDD-16FAA6467D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7441">
            <a:off x="7627338" y="4085439"/>
            <a:ext cx="1197879" cy="963336"/>
          </a:xfrm>
          <a:prstGeom prst="rect">
            <a:avLst/>
          </a:prstGeom>
        </p:spPr>
      </p:pic>
    </p:spTree>
    <p:extLst>
      <p:ext uri="{BB962C8B-B14F-4D97-AF65-F5344CB8AC3E}">
        <p14:creationId xmlns:p14="http://schemas.microsoft.com/office/powerpoint/2010/main" val="3680554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A44F9-DA98-4587-8A1B-CBD8E5956A35}"/>
              </a:ext>
            </a:extLst>
          </p:cNvPr>
          <p:cNvSpPr>
            <a:spLocks noGrp="1"/>
          </p:cNvSpPr>
          <p:nvPr>
            <p:ph type="title"/>
          </p:nvPr>
        </p:nvSpPr>
        <p:spPr>
          <a:xfrm>
            <a:off x="183859" y="272846"/>
            <a:ext cx="3960303" cy="1111337"/>
          </a:xfrm>
        </p:spPr>
        <p:txBody>
          <a:bodyPr>
            <a:normAutofit fontScale="90000"/>
          </a:bodyPr>
          <a:lstStyle/>
          <a:p>
            <a:r>
              <a:rPr lang="en-US" sz="3600" dirty="0">
                <a:effectLst>
                  <a:outerShdw blurRad="38100" dist="38100" dir="2700000" algn="tl">
                    <a:srgbClr val="000000">
                      <a:alpha val="43137"/>
                    </a:srgbClr>
                  </a:outerShdw>
                </a:effectLst>
              </a:rPr>
              <a:t>Domesticated Plants</a:t>
            </a:r>
            <a:br>
              <a:rPr lang="en-US" b="1" dirty="0"/>
            </a:br>
            <a:endParaRPr lang="en-US" dirty="0"/>
          </a:p>
        </p:txBody>
      </p:sp>
      <p:sp>
        <p:nvSpPr>
          <p:cNvPr id="3" name="Content Placeholder 2">
            <a:extLst>
              <a:ext uri="{FF2B5EF4-FFF2-40B4-BE49-F238E27FC236}">
                <a16:creationId xmlns:a16="http://schemas.microsoft.com/office/drawing/2014/main" id="{2DE658C2-8D5C-4011-8A71-219923FFEF91}"/>
              </a:ext>
            </a:extLst>
          </p:cNvPr>
          <p:cNvSpPr>
            <a:spLocks noGrp="1"/>
          </p:cNvSpPr>
          <p:nvPr>
            <p:ph idx="1"/>
          </p:nvPr>
        </p:nvSpPr>
        <p:spPr>
          <a:xfrm>
            <a:off x="183859" y="828514"/>
            <a:ext cx="10956721" cy="5539909"/>
          </a:xfrm>
        </p:spPr>
        <p:txBody>
          <a:bodyPr>
            <a:normAutofit/>
          </a:bodyPr>
          <a:lstStyle/>
          <a:p>
            <a:pPr>
              <a:buClr>
                <a:schemeClr val="tx1"/>
              </a:buClr>
            </a:pPr>
            <a:r>
              <a:rPr lang="en-US" sz="2400" b="1" dirty="0">
                <a:solidFill>
                  <a:schemeClr val="accent6">
                    <a:lumMod val="75000"/>
                  </a:schemeClr>
                </a:solidFill>
              </a:rPr>
              <a:t>Domestication</a:t>
            </a:r>
            <a:r>
              <a:rPr lang="en-US" sz="2400" dirty="0"/>
              <a:t> refers to the progressive modification of crops through the selective breeding of cultivated races (or cultivars), which are now genetically, anatomically, and physiologically different from their wild ancestors. </a:t>
            </a:r>
          </a:p>
          <a:p>
            <a:pPr>
              <a:buClr>
                <a:schemeClr val="tx1"/>
              </a:buClr>
            </a:pPr>
            <a:endParaRPr lang="en-US" sz="2400" dirty="0"/>
          </a:p>
          <a:p>
            <a:pPr>
              <a:buClr>
                <a:schemeClr val="tx1"/>
              </a:buClr>
            </a:pPr>
            <a:r>
              <a:rPr lang="en-US" sz="2400" dirty="0">
                <a:solidFill>
                  <a:schemeClr val="accent6">
                    <a:lumMod val="75000"/>
                  </a:schemeClr>
                </a:solidFill>
              </a:rPr>
              <a:t>Crop plants </a:t>
            </a:r>
            <a:r>
              <a:rPr lang="en-US" sz="2400" dirty="0"/>
              <a:t>have been selectively bred to increase their yield and response to management practices and to enhance their taste. </a:t>
            </a:r>
          </a:p>
          <a:p>
            <a:pPr>
              <a:buClr>
                <a:schemeClr val="tx1"/>
              </a:buClr>
            </a:pPr>
            <a:endParaRPr lang="en-US" sz="2400" dirty="0"/>
          </a:p>
          <a:p>
            <a:pPr>
              <a:buClr>
                <a:schemeClr val="tx1"/>
              </a:buClr>
            </a:pPr>
            <a:r>
              <a:rPr lang="en-US" sz="2400" dirty="0"/>
              <a:t>Most </a:t>
            </a:r>
            <a:r>
              <a:rPr lang="en-US" sz="2400" dirty="0">
                <a:solidFill>
                  <a:schemeClr val="accent6">
                    <a:lumMod val="75000"/>
                  </a:schemeClr>
                </a:solidFill>
              </a:rPr>
              <a:t>crop plants are grown as food</a:t>
            </a:r>
            <a:r>
              <a:rPr lang="en-US" sz="2400" dirty="0"/>
              <a:t>, while others are fiber sources, fuel, or medicine. Important domesticated food plants include the following: small grains, legumes, sweet fruits, vegetable fruits, roots and tubers, vegetables, edible oils, sugar crops, herbs and spices, beverages, and recreational drugs.</a:t>
            </a:r>
          </a:p>
          <a:p>
            <a:pPr>
              <a:buClr>
                <a:schemeClr val="tx1"/>
              </a:buClr>
            </a:pPr>
            <a:endParaRPr lang="en-US" sz="2400" dirty="0"/>
          </a:p>
          <a:p>
            <a:pPr>
              <a:buClr>
                <a:schemeClr val="tx1"/>
              </a:buClr>
            </a:pPr>
            <a:r>
              <a:rPr lang="en-US" sz="2400" dirty="0"/>
              <a:t> </a:t>
            </a:r>
            <a:r>
              <a:rPr lang="en-US" sz="2400" dirty="0">
                <a:solidFill>
                  <a:schemeClr val="accent6">
                    <a:lumMod val="75000"/>
                  </a:schemeClr>
                </a:solidFill>
              </a:rPr>
              <a:t>Domesticated plants</a:t>
            </a:r>
            <a:r>
              <a:rPr lang="en-US" sz="2400" dirty="0"/>
              <a:t>—cotton, flax, and hemp—cultivated as sources of fiber can manufacture thread, woven textiles, rope, and paper. </a:t>
            </a:r>
          </a:p>
        </p:txBody>
      </p:sp>
      <p:pic>
        <p:nvPicPr>
          <p:cNvPr id="5" name="Graphic 4" descr="Fruit bowl">
            <a:extLst>
              <a:ext uri="{FF2B5EF4-FFF2-40B4-BE49-F238E27FC236}">
                <a16:creationId xmlns:a16="http://schemas.microsoft.com/office/drawing/2014/main" id="{245E002A-1E09-48FB-B2A1-9E6982922A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56753" y="5379440"/>
            <a:ext cx="914400" cy="914400"/>
          </a:xfrm>
          <a:prstGeom prst="rect">
            <a:avLst/>
          </a:prstGeom>
        </p:spPr>
      </p:pic>
    </p:spTree>
    <p:extLst>
      <p:ext uri="{BB962C8B-B14F-4D97-AF65-F5344CB8AC3E}">
        <p14:creationId xmlns:p14="http://schemas.microsoft.com/office/powerpoint/2010/main" val="3417973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09EF27-C2FD-4A2D-901E-D23CF8722B1A}"/>
              </a:ext>
            </a:extLst>
          </p:cNvPr>
          <p:cNvSpPr>
            <a:spLocks noGrp="1"/>
          </p:cNvSpPr>
          <p:nvPr>
            <p:ph idx="1"/>
          </p:nvPr>
        </p:nvSpPr>
        <p:spPr>
          <a:xfrm>
            <a:off x="5213759" y="358290"/>
            <a:ext cx="6756632" cy="6227067"/>
          </a:xfrm>
        </p:spPr>
        <p:txBody>
          <a:bodyPr/>
          <a:lstStyle/>
          <a:p>
            <a:r>
              <a:rPr lang="en-US" sz="2400" dirty="0"/>
              <a:t>There is a rich diversity of crop species. However, the inventory of cultivated plants is only a tiny fraction of the species potentially useful as foods or for other purposes that have not yet been investigated for their usefulness.</a:t>
            </a:r>
          </a:p>
          <a:p>
            <a:endParaRPr lang="en-US" sz="2400" dirty="0"/>
          </a:p>
          <a:p>
            <a:r>
              <a:rPr lang="en-US" sz="2400" dirty="0"/>
              <a:t>Only a tiny fraction of the 250,000 species of vascular plants have been investigated for their usefulness. </a:t>
            </a:r>
          </a:p>
          <a:p>
            <a:endParaRPr lang="en-US" sz="2400" dirty="0"/>
          </a:p>
          <a:p>
            <a:r>
              <a:rPr lang="en-US" sz="2400" dirty="0"/>
              <a:t>Overall, people eat several thousand species of plants, of which about 200 have been domesticated. Of these, only 12 species account for about 80% of global food production (Diamond, 1999).</a:t>
            </a:r>
          </a:p>
          <a:p>
            <a:endParaRPr lang="en-US" dirty="0"/>
          </a:p>
        </p:txBody>
      </p:sp>
      <p:pic>
        <p:nvPicPr>
          <p:cNvPr id="4" name="Picture 3">
            <a:extLst>
              <a:ext uri="{FF2B5EF4-FFF2-40B4-BE49-F238E27FC236}">
                <a16:creationId xmlns:a16="http://schemas.microsoft.com/office/drawing/2014/main" id="{F35EC27F-B23E-460A-BF4A-2CFA6FE9456D}"/>
              </a:ext>
            </a:extLst>
          </p:cNvPr>
          <p:cNvPicPr/>
          <p:nvPr/>
        </p:nvPicPr>
        <p:blipFill>
          <a:blip r:embed="rId2">
            <a:extLst>
              <a:ext uri="{28A0092B-C50C-407E-A947-70E740481C1C}">
                <a14:useLocalDpi xmlns:a14="http://schemas.microsoft.com/office/drawing/2010/main" val="0"/>
              </a:ext>
            </a:extLst>
          </a:blip>
          <a:stretch>
            <a:fillRect/>
          </a:stretch>
        </p:blipFill>
        <p:spPr>
          <a:xfrm>
            <a:off x="221609" y="358291"/>
            <a:ext cx="4652395" cy="3752314"/>
          </a:xfrm>
          <a:prstGeom prst="rect">
            <a:avLst/>
          </a:prstGeom>
        </p:spPr>
      </p:pic>
      <p:sp>
        <p:nvSpPr>
          <p:cNvPr id="5" name="Rectangle 4">
            <a:extLst>
              <a:ext uri="{FF2B5EF4-FFF2-40B4-BE49-F238E27FC236}">
                <a16:creationId xmlns:a16="http://schemas.microsoft.com/office/drawing/2014/main" id="{0154716C-9A51-4E55-AF27-F7EBDA578C19}"/>
              </a:ext>
            </a:extLst>
          </p:cNvPr>
          <p:cNvSpPr/>
          <p:nvPr/>
        </p:nvSpPr>
        <p:spPr>
          <a:xfrm>
            <a:off x="86686" y="4210677"/>
            <a:ext cx="5131266" cy="1477328"/>
          </a:xfrm>
          <a:prstGeom prst="rect">
            <a:avLst/>
          </a:prstGeom>
        </p:spPr>
        <p:txBody>
          <a:bodyPr wrap="square">
            <a:spAutoFit/>
          </a:bodyPr>
          <a:lstStyle/>
          <a:p>
            <a:pPr>
              <a:spcBef>
                <a:spcPts val="1900"/>
              </a:spcBef>
              <a:spcAft>
                <a:spcPts val="1900"/>
              </a:spcAft>
            </a:pPr>
            <a:r>
              <a:rPr lang="en-US" dirty="0">
                <a:solidFill>
                  <a:srgbClr val="373D3F"/>
                </a:solidFill>
                <a:latin typeface="Calibri" panose="020F0502020204030204" pitchFamily="34" charset="0"/>
                <a:ea typeface="Arial" panose="020B0604020202020204" pitchFamily="34" charset="0"/>
                <a:cs typeface="Calibri" panose="020F0502020204030204" pitchFamily="34" charset="0"/>
              </a:rPr>
              <a:t>Figure 10.2 shows the 12 species (left top to bottom, left to right) as wheat, maize, rice, barley, sorghum, soybean, potato, cassava, sweet potato, sugar cane, sugar beet, and banana. Source: See endnotes for each image source.</a:t>
            </a:r>
            <a:endParaRPr lang="en-US" dirty="0">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4146733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07422-AAB6-40A4-A45B-3A4E4109CA2C}"/>
              </a:ext>
            </a:extLst>
          </p:cNvPr>
          <p:cNvSpPr>
            <a:spLocks noGrp="1"/>
          </p:cNvSpPr>
          <p:nvPr>
            <p:ph idx="1"/>
          </p:nvPr>
        </p:nvSpPr>
        <p:spPr>
          <a:xfrm>
            <a:off x="343250" y="508553"/>
            <a:ext cx="10515600" cy="5615410"/>
          </a:xfrm>
        </p:spPr>
        <p:txBody>
          <a:bodyPr>
            <a:normAutofit fontScale="92500" lnSpcReduction="20000"/>
          </a:bodyPr>
          <a:lstStyle/>
          <a:p>
            <a:pPr marL="0" indent="0">
              <a:buNone/>
            </a:pPr>
            <a:r>
              <a:rPr lang="en-US" sz="3500" b="1" dirty="0">
                <a:effectLst>
                  <a:outerShdw blurRad="38100" dist="38100" dir="2700000" algn="tl">
                    <a:srgbClr val="000000">
                      <a:alpha val="43137"/>
                    </a:srgbClr>
                  </a:outerShdw>
                </a:effectLst>
                <a:latin typeface="+mj-lt"/>
              </a:rPr>
              <a:t>Domesticated Animals</a:t>
            </a:r>
          </a:p>
          <a:p>
            <a:r>
              <a:rPr lang="en-US" dirty="0">
                <a:solidFill>
                  <a:schemeClr val="accent2">
                    <a:lumMod val="75000"/>
                  </a:schemeClr>
                </a:solidFill>
              </a:rPr>
              <a:t>Domesticated animals </a:t>
            </a:r>
            <a:r>
              <a:rPr lang="en-US" dirty="0"/>
              <a:t>raised in agricultural settings primarily as sources of food are livestock. According to the United States Department of Agriculture (USDA), the United States has the largest fed-cattle industry and is the largest beef producer in the world. </a:t>
            </a:r>
          </a:p>
          <a:p>
            <a:endParaRPr lang="en-US" dirty="0"/>
          </a:p>
          <a:p>
            <a:r>
              <a:rPr lang="en-US" dirty="0"/>
              <a:t>The United States is the third-largest global producer and consumer of pork after China and the European Union. The USDA provides statistical data on vital livestock in the United States: </a:t>
            </a:r>
            <a:r>
              <a:rPr lang="en-US" dirty="0">
                <a:solidFill>
                  <a:schemeClr val="accent2">
                    <a:lumMod val="75000"/>
                  </a:schemeClr>
                </a:solidFill>
              </a:rPr>
              <a:t>cattle, hogs, chicken, sheep, lamb, and mutton</a:t>
            </a:r>
            <a:r>
              <a:rPr lang="en-US" dirty="0"/>
              <a:t>. In addition to livestock, commodities are also significant to the economy. </a:t>
            </a:r>
          </a:p>
          <a:p>
            <a:pPr marL="0" indent="0">
              <a:buNone/>
            </a:pPr>
            <a:endParaRPr lang="en-US" dirty="0"/>
          </a:p>
          <a:p>
            <a:r>
              <a:rPr lang="en-US" dirty="0"/>
              <a:t>According to the </a:t>
            </a:r>
            <a:r>
              <a:rPr lang="en-US" dirty="0">
                <a:solidFill>
                  <a:schemeClr val="accent2">
                    <a:lumMod val="75000"/>
                  </a:schemeClr>
                </a:solidFill>
              </a:rPr>
              <a:t>Louisiana Department of Agriculture and Forestry</a:t>
            </a:r>
            <a:r>
              <a:rPr lang="en-US" dirty="0"/>
              <a:t>, the top 10 commodities in Louisiana are soybeans, beef cattle, aquaculture, feed grains, horses, sugarcane, forestry, poultry, rice, and marine fisheries. As mentioned in Chapter 1, several distinct management practices in agriculture benefit the commodities.</a:t>
            </a:r>
          </a:p>
        </p:txBody>
      </p:sp>
      <p:pic>
        <p:nvPicPr>
          <p:cNvPr id="5" name="Graphic 4" descr="Cow">
            <a:extLst>
              <a:ext uri="{FF2B5EF4-FFF2-40B4-BE49-F238E27FC236}">
                <a16:creationId xmlns:a16="http://schemas.microsoft.com/office/drawing/2014/main" id="{30AF2E89-93AC-47AB-8B1D-D09A681477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51650" y="5379440"/>
            <a:ext cx="914400" cy="914400"/>
          </a:xfrm>
          <a:prstGeom prst="rect">
            <a:avLst/>
          </a:prstGeom>
        </p:spPr>
      </p:pic>
      <p:pic>
        <p:nvPicPr>
          <p:cNvPr id="7" name="Graphic 6" descr="Pig">
            <a:extLst>
              <a:ext uri="{FF2B5EF4-FFF2-40B4-BE49-F238E27FC236}">
                <a16:creationId xmlns:a16="http://schemas.microsoft.com/office/drawing/2014/main" id="{95275D0D-99A3-433D-9F18-E1E150A1A2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58850" y="5666763"/>
            <a:ext cx="914400" cy="914400"/>
          </a:xfrm>
          <a:prstGeom prst="rect">
            <a:avLst/>
          </a:prstGeom>
        </p:spPr>
      </p:pic>
    </p:spTree>
    <p:extLst>
      <p:ext uri="{BB962C8B-B14F-4D97-AF65-F5344CB8AC3E}">
        <p14:creationId xmlns:p14="http://schemas.microsoft.com/office/powerpoint/2010/main" val="2122665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F475E-4A72-46B6-9D5B-B10A56520972}"/>
              </a:ext>
            </a:extLst>
          </p:cNvPr>
          <p:cNvSpPr>
            <a:spLocks noGrp="1"/>
          </p:cNvSpPr>
          <p:nvPr>
            <p:ph idx="1"/>
          </p:nvPr>
        </p:nvSpPr>
        <p:spPr>
          <a:xfrm>
            <a:off x="259358" y="142614"/>
            <a:ext cx="11644619" cy="6182686"/>
          </a:xfrm>
        </p:spPr>
        <p:txBody>
          <a:bodyPr>
            <a:normAutofit lnSpcReduction="10000"/>
          </a:bodyPr>
          <a:lstStyle/>
          <a:p>
            <a:pPr marL="0" indent="0">
              <a:buNone/>
            </a:pPr>
            <a:r>
              <a:rPr lang="en-US" dirty="0">
                <a:effectLst>
                  <a:outerShdw blurRad="38100" dist="38100" dir="2700000" algn="tl">
                    <a:srgbClr val="000000">
                      <a:alpha val="43137"/>
                    </a:srgbClr>
                  </a:outerShdw>
                </a:effectLst>
              </a:rPr>
              <a:t>Management Systems</a:t>
            </a:r>
          </a:p>
          <a:p>
            <a:r>
              <a:rPr lang="en-US" sz="2400" dirty="0"/>
              <a:t>Various management practices and systems apply to cultivating any crop plant (or livestock). The most intensive systems may involve cultivating a monoculture (</a:t>
            </a:r>
            <a:r>
              <a:rPr lang="en-US" sz="2400" dirty="0">
                <a:solidFill>
                  <a:srgbClr val="FF9B09"/>
                </a:solidFill>
              </a:rPr>
              <a:t>only one crop species</a:t>
            </a:r>
            <a:r>
              <a:rPr lang="en-US" sz="2400" dirty="0"/>
              <a:t>) using a series of such practices as tilling the soil, planting, applying fertilizer and pesticide, and harvesting ripe crops. </a:t>
            </a:r>
          </a:p>
          <a:p>
            <a:endParaRPr lang="en-US" sz="2400" dirty="0"/>
          </a:p>
          <a:p>
            <a:r>
              <a:rPr lang="en-US" sz="2400" dirty="0"/>
              <a:t>Intensive agricultural systems are typically used on relatively large farms that rely on specialized, fossil-fueled machinery (known as </a:t>
            </a:r>
            <a:r>
              <a:rPr lang="en-US" sz="2400" dirty="0">
                <a:solidFill>
                  <a:srgbClr val="FF9B09"/>
                </a:solidFill>
              </a:rPr>
              <a:t>mechanization</a:t>
            </a:r>
            <a:r>
              <a:rPr lang="en-US" sz="2400" dirty="0"/>
              <a:t>). Intensive systems may also be used on smaller farms to achieve higher production on a limited area of land.</a:t>
            </a:r>
          </a:p>
          <a:p>
            <a:endParaRPr lang="en-US" sz="2400" dirty="0"/>
          </a:p>
          <a:p>
            <a:r>
              <a:rPr lang="en-US" sz="2500" dirty="0"/>
              <a:t>Using </a:t>
            </a:r>
            <a:r>
              <a:rPr lang="en-US" sz="2500" b="1" dirty="0">
                <a:solidFill>
                  <a:srgbClr val="FF9B09"/>
                </a:solidFill>
              </a:rPr>
              <a:t>intensive agricultural systems </a:t>
            </a:r>
            <a:r>
              <a:rPr lang="en-US" sz="2500" dirty="0"/>
              <a:t>is common in relatively developed countries, such as Canada and the United States. </a:t>
            </a:r>
          </a:p>
          <a:p>
            <a:endParaRPr lang="en-US" sz="2500" dirty="0"/>
          </a:p>
          <a:p>
            <a:r>
              <a:rPr lang="en-US" sz="2500" dirty="0"/>
              <a:t>It also occurs in plantation-style agriculture in less-developed countries, where commodities are primarily grown for an export market. In contrast, subsistence farming, as commonly practiced by impoverished communities in less-developed countries, involves little or no use of fertilizer or pesticide and no mechanization. </a:t>
            </a:r>
          </a:p>
          <a:p>
            <a:endParaRPr lang="en-US" sz="2400" dirty="0"/>
          </a:p>
        </p:txBody>
      </p:sp>
      <p:pic>
        <p:nvPicPr>
          <p:cNvPr id="5" name="Graphic 4" descr="Business Growth">
            <a:extLst>
              <a:ext uri="{FF2B5EF4-FFF2-40B4-BE49-F238E27FC236}">
                <a16:creationId xmlns:a16="http://schemas.microsoft.com/office/drawing/2014/main" id="{F9961EE6-0B29-4D7B-9FB9-3F15DC6351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89577" y="4414707"/>
            <a:ext cx="914400" cy="914400"/>
          </a:xfrm>
          <a:prstGeom prst="rect">
            <a:avLst/>
          </a:prstGeom>
        </p:spPr>
      </p:pic>
    </p:spTree>
    <p:extLst>
      <p:ext uri="{BB962C8B-B14F-4D97-AF65-F5344CB8AC3E}">
        <p14:creationId xmlns:p14="http://schemas.microsoft.com/office/powerpoint/2010/main" val="3645035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60BF56-35FD-4C6B-BC66-3ADCDEA3E10E}"/>
              </a:ext>
            </a:extLst>
          </p:cNvPr>
          <p:cNvSpPr>
            <a:spLocks noGrp="1"/>
          </p:cNvSpPr>
          <p:nvPr>
            <p:ph idx="1"/>
          </p:nvPr>
        </p:nvSpPr>
        <p:spPr>
          <a:xfrm>
            <a:off x="259360" y="125835"/>
            <a:ext cx="11309058" cy="6585358"/>
          </a:xfrm>
        </p:spPr>
        <p:txBody>
          <a:bodyPr>
            <a:normAutofit lnSpcReduction="10000"/>
          </a:bodyPr>
          <a:lstStyle/>
          <a:p>
            <a:pPr marL="0" indent="0">
              <a:buNone/>
            </a:pPr>
            <a:r>
              <a:rPr lang="en-US" sz="3600" dirty="0">
                <a:effectLst>
                  <a:outerShdw blurRad="38100" dist="38100" dir="2700000" algn="tl">
                    <a:srgbClr val="000000">
                      <a:alpha val="43137"/>
                    </a:srgbClr>
                  </a:outerShdw>
                </a:effectLst>
                <a:latin typeface="+mj-lt"/>
              </a:rPr>
              <a:t>Environmental Impacts of Agriculture</a:t>
            </a:r>
          </a:p>
          <a:p>
            <a:pPr marL="0" indent="0">
              <a:buNone/>
            </a:pPr>
            <a:r>
              <a:rPr lang="en-US" b="1" dirty="0">
                <a:solidFill>
                  <a:srgbClr val="7030A0"/>
                </a:solidFill>
              </a:rPr>
              <a:t>Agricultural chemicals </a:t>
            </a:r>
          </a:p>
          <a:p>
            <a:r>
              <a:rPr lang="en-US" sz="2400" dirty="0"/>
              <a:t>The most notable agricultural pollutant of groundwater is nitrate, which originates from manure applications to farmland and fertilizer. This problem occurs because the nitrate ion (</a:t>
            </a:r>
            <a:r>
              <a:rPr lang="en-US" sz="2400" dirty="0">
                <a:solidFill>
                  <a:srgbClr val="7030A0"/>
                </a:solidFill>
              </a:rPr>
              <a:t>NO</a:t>
            </a:r>
            <a:r>
              <a:rPr lang="en-US" sz="2400" baseline="-25000" dirty="0">
                <a:solidFill>
                  <a:srgbClr val="7030A0"/>
                </a:solidFill>
              </a:rPr>
              <a:t>3</a:t>
            </a:r>
            <a:r>
              <a:rPr lang="en-US" sz="2400" baseline="30000" dirty="0">
                <a:solidFill>
                  <a:srgbClr val="7030A0"/>
                </a:solidFill>
              </a:rPr>
              <a:t>–</a:t>
            </a:r>
            <a:r>
              <a:rPr lang="en-US" sz="2400" dirty="0"/>
              <a:t>) drains readily with water that percolates through the soil to groundwater. </a:t>
            </a:r>
          </a:p>
          <a:p>
            <a:endParaRPr lang="en-US" sz="2400" dirty="0"/>
          </a:p>
          <a:p>
            <a:r>
              <a:rPr lang="en-US" sz="2400" dirty="0">
                <a:solidFill>
                  <a:srgbClr val="7030A0"/>
                </a:solidFill>
              </a:rPr>
              <a:t>Nitrate</a:t>
            </a:r>
            <a:r>
              <a:rPr lang="en-US" sz="2400" dirty="0"/>
              <a:t> is highly soluble in water and not retained by ion-exchange reactions in soil. </a:t>
            </a:r>
            <a:r>
              <a:rPr lang="en-US" sz="2400" b="1" dirty="0">
                <a:solidFill>
                  <a:srgbClr val="7030A0"/>
                </a:solidFill>
              </a:rPr>
              <a:t>Nitrate pollution </a:t>
            </a:r>
            <a:r>
              <a:rPr lang="en-US" sz="2400" dirty="0"/>
              <a:t>is a hazard for people who use groundwater as a source of drinking water. Although nitrate is not very toxic, nitrate-to-nitrite conversion occurs in the human gut by microbial organisms, including bacteria.</a:t>
            </a:r>
          </a:p>
          <a:p>
            <a:endParaRPr lang="en-US" sz="2400" dirty="0"/>
          </a:p>
          <a:p>
            <a:r>
              <a:rPr lang="en-US" sz="2400" dirty="0"/>
              <a:t>When nitrite is absorbed into the blood, it strongly binds with hemoglobin (forming a compound known </a:t>
            </a:r>
            <a:r>
              <a:rPr lang="en-US" sz="2400" dirty="0">
                <a:solidFill>
                  <a:srgbClr val="7030A0"/>
                </a:solidFill>
              </a:rPr>
              <a:t>as methemoglobin</a:t>
            </a:r>
            <a:r>
              <a:rPr lang="en-US" sz="2400" dirty="0"/>
              <a:t>), thereby reducing the capacity to carry oxygen. Children are especially vulnerable to this effect; the so-called “</a:t>
            </a:r>
            <a:r>
              <a:rPr lang="en-US" sz="2400" dirty="0">
                <a:solidFill>
                  <a:srgbClr val="7030A0"/>
                </a:solidFill>
              </a:rPr>
              <a:t>blue-baby syndrome</a:t>
            </a:r>
            <a:r>
              <a:rPr lang="en-US" sz="2400" dirty="0"/>
              <a:t>” refers to oxygen-starved infants poisoned by nitrate in their drinking water or food.</a:t>
            </a:r>
          </a:p>
          <a:p>
            <a:pPr marL="0" indent="0">
              <a:buNone/>
            </a:pPr>
            <a:endParaRPr lang="en-US" sz="2400" dirty="0"/>
          </a:p>
          <a:p>
            <a:r>
              <a:rPr lang="en-US" sz="2400" dirty="0">
                <a:solidFill>
                  <a:srgbClr val="7030A0"/>
                </a:solidFill>
              </a:rPr>
              <a:t>Nitrate pollution </a:t>
            </a:r>
            <a:r>
              <a:rPr lang="en-US" sz="2400" dirty="0"/>
              <a:t>of groundwater is a widespread problem since groundwater and surface water contamination stems from using agricultural pesticides.</a:t>
            </a:r>
          </a:p>
          <a:p>
            <a:endParaRPr lang="en-US" sz="2400" dirty="0"/>
          </a:p>
          <a:p>
            <a:pPr marL="0" indent="0">
              <a:buNone/>
            </a:pPr>
            <a:endParaRPr lang="en-US" sz="2400" dirty="0">
              <a:effectLst>
                <a:outerShdw blurRad="38100" dist="38100" dir="2700000" algn="tl">
                  <a:srgbClr val="000000">
                    <a:alpha val="43137"/>
                  </a:srgbClr>
                </a:outerShdw>
              </a:effectLst>
              <a:latin typeface="+mj-lt"/>
            </a:endParaRPr>
          </a:p>
          <a:p>
            <a:pPr marL="0" indent="0">
              <a:buNone/>
            </a:pPr>
            <a:endParaRPr lang="en-US" sz="2400" dirty="0">
              <a:effectLst>
                <a:outerShdw blurRad="38100" dist="38100" dir="2700000" algn="tl">
                  <a:srgbClr val="000000">
                    <a:alpha val="43137"/>
                  </a:srgbClr>
                </a:outerShdw>
              </a:effectLst>
              <a:latin typeface="+mj-lt"/>
            </a:endParaRPr>
          </a:p>
          <a:p>
            <a:pPr marL="0" indent="0">
              <a:buNone/>
            </a:pPr>
            <a:endParaRPr lang="en-US" dirty="0"/>
          </a:p>
        </p:txBody>
      </p:sp>
      <p:pic>
        <p:nvPicPr>
          <p:cNvPr id="5" name="Graphic 4" descr="Bubbles">
            <a:extLst>
              <a:ext uri="{FF2B5EF4-FFF2-40B4-BE49-F238E27FC236}">
                <a16:creationId xmlns:a16="http://schemas.microsoft.com/office/drawing/2014/main" id="{BEDDA741-E3DF-4028-94C4-F6EAEB3C65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18240" y="5337496"/>
            <a:ext cx="914400" cy="914400"/>
          </a:xfrm>
          <a:prstGeom prst="rect">
            <a:avLst/>
          </a:prstGeom>
        </p:spPr>
      </p:pic>
    </p:spTree>
    <p:extLst>
      <p:ext uri="{BB962C8B-B14F-4D97-AF65-F5344CB8AC3E}">
        <p14:creationId xmlns:p14="http://schemas.microsoft.com/office/powerpoint/2010/main" val="959893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07AF2-1C71-4053-A9A4-C65897C2F6CE}"/>
              </a:ext>
            </a:extLst>
          </p:cNvPr>
          <p:cNvSpPr>
            <a:spLocks noGrp="1"/>
          </p:cNvSpPr>
          <p:nvPr>
            <p:ph idx="1"/>
          </p:nvPr>
        </p:nvSpPr>
        <p:spPr>
          <a:xfrm>
            <a:off x="5863904" y="1501630"/>
            <a:ext cx="6082019" cy="4236440"/>
          </a:xfrm>
        </p:spPr>
        <p:txBody>
          <a:bodyPr>
            <a:normAutofit/>
          </a:bodyPr>
          <a:lstStyle/>
          <a:p>
            <a:pPr marL="0" indent="0">
              <a:buNone/>
            </a:pPr>
            <a:r>
              <a:rPr lang="en-US" sz="1800" dirty="0"/>
              <a:t>Figure 10.4 shows two images depicting the dead zones and levels of hypoxia. The top image shows the dead zone in the Gulf of Mexico. Data collection occurred from July 23 to July 28, 2023. At 3,058 square miles, the 2023 hypoxic zone in the Gulf of Mexico is the 7th smallest ever measured in the 37-year record. The bright red area denotes 2 milligrams per liter of oxygen or lower, the level that is considered hypoxic (low oxygen availability), at the bottom of the seafloor. The bottom image shows the bottom-water area of hypoxia over 38 years. Long-term measured the size of the hypoxic zone (green bars) measured during the ship surveys since 1985, including the target goal established by the Mississippi River/Gulf of Mexico Watershed Nutrient Task Force and the five-year average size (black dashed lines). Source: National Oceanic and Atmospheric Administration, 2023.</a:t>
            </a:r>
          </a:p>
          <a:p>
            <a:pPr marL="0" indent="0">
              <a:buNone/>
            </a:pPr>
            <a:endParaRPr lang="en-US" dirty="0"/>
          </a:p>
        </p:txBody>
      </p:sp>
      <p:pic>
        <p:nvPicPr>
          <p:cNvPr id="4" name="image4.jpg">
            <a:extLst>
              <a:ext uri="{FF2B5EF4-FFF2-40B4-BE49-F238E27FC236}">
                <a16:creationId xmlns:a16="http://schemas.microsoft.com/office/drawing/2014/main" id="{D1DC9C28-1DA7-40F3-8D99-0A7C0F63D11D}"/>
              </a:ext>
            </a:extLst>
          </p:cNvPr>
          <p:cNvPicPr/>
          <p:nvPr/>
        </p:nvPicPr>
        <p:blipFill>
          <a:blip r:embed="rId2"/>
          <a:srcRect/>
          <a:stretch>
            <a:fillRect/>
          </a:stretch>
        </p:blipFill>
        <p:spPr>
          <a:xfrm>
            <a:off x="339054" y="402672"/>
            <a:ext cx="5231235" cy="5863904"/>
          </a:xfrm>
          <a:prstGeom prst="rect">
            <a:avLst/>
          </a:prstGeom>
          <a:ln/>
        </p:spPr>
      </p:pic>
    </p:spTree>
    <p:extLst>
      <p:ext uri="{BB962C8B-B14F-4D97-AF65-F5344CB8AC3E}">
        <p14:creationId xmlns:p14="http://schemas.microsoft.com/office/powerpoint/2010/main" val="3209581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BB7533-E1B6-4BDF-A2B3-F858002C03F0}"/>
              </a:ext>
            </a:extLst>
          </p:cNvPr>
          <p:cNvSpPr>
            <a:spLocks noGrp="1"/>
          </p:cNvSpPr>
          <p:nvPr>
            <p:ph idx="1"/>
          </p:nvPr>
        </p:nvSpPr>
        <p:spPr>
          <a:xfrm>
            <a:off x="221871" y="896865"/>
            <a:ext cx="11309059" cy="5461989"/>
          </a:xfrm>
        </p:spPr>
        <p:txBody>
          <a:bodyPr>
            <a:normAutofit/>
          </a:bodyPr>
          <a:lstStyle/>
          <a:p>
            <a:r>
              <a:rPr lang="en-US" sz="2400" dirty="0"/>
              <a:t>Too much </a:t>
            </a:r>
            <a:r>
              <a:rPr lang="en-US" sz="2400" dirty="0">
                <a:solidFill>
                  <a:schemeClr val="accent2">
                    <a:lumMod val="75000"/>
                  </a:schemeClr>
                </a:solidFill>
              </a:rPr>
              <a:t>decaying organic matter </a:t>
            </a:r>
            <a:r>
              <a:rPr lang="en-US" sz="2400" dirty="0"/>
              <a:t>in water is a pollutant because it removes oxygen from water, which can kill fish, shellfish, and aquatic insects. The amount of oxygen used by aerobic (</a:t>
            </a:r>
            <a:r>
              <a:rPr lang="en-US" sz="2400" dirty="0">
                <a:solidFill>
                  <a:schemeClr val="accent2">
                    <a:lumMod val="75000"/>
                  </a:schemeClr>
                </a:solidFill>
              </a:rPr>
              <a:t>in the presence of oxygen</a:t>
            </a:r>
            <a:r>
              <a:rPr lang="en-US" sz="2400" dirty="0"/>
              <a:t>) bacterial decomposition of organic matter is called biochemical oxygen demand (</a:t>
            </a:r>
            <a:r>
              <a:rPr lang="en-US" sz="2400" dirty="0">
                <a:solidFill>
                  <a:schemeClr val="accent2">
                    <a:lumMod val="75000"/>
                  </a:schemeClr>
                </a:solidFill>
              </a:rPr>
              <a:t>BOD</a:t>
            </a:r>
            <a:r>
              <a:rPr lang="en-US" sz="2400" dirty="0"/>
              <a:t>). </a:t>
            </a:r>
          </a:p>
          <a:p>
            <a:endParaRPr lang="en-US" sz="2400" dirty="0"/>
          </a:p>
          <a:p>
            <a:r>
              <a:rPr lang="en-US" sz="2400" dirty="0"/>
              <a:t>The primary source of dead organic matter in many natural waters is sewage, whereas grass and leaves are minor sources of dead organic matter. Excessive plant nutrients, particularly nitrogen (N) and phosphorus (P) are </a:t>
            </a:r>
            <a:r>
              <a:rPr lang="en-US" sz="2400" dirty="0">
                <a:solidFill>
                  <a:schemeClr val="accent2">
                    <a:lumMod val="75000"/>
                  </a:schemeClr>
                </a:solidFill>
              </a:rPr>
              <a:t>pollutants</a:t>
            </a:r>
            <a:r>
              <a:rPr lang="en-US" sz="2400" dirty="0"/>
              <a:t> closely related to oxygen-demanding waste. </a:t>
            </a:r>
          </a:p>
          <a:p>
            <a:endParaRPr lang="en-US" sz="2400" dirty="0"/>
          </a:p>
          <a:p>
            <a:r>
              <a:rPr lang="en-US" sz="2400" dirty="0"/>
              <a:t>Nitrogen and phosphorus are limiting nutrients, however, because they are usually present in water at low concentrations, restricting the total amount of plant growth. Their limiting ability explains why N and P are prominent ingredients in most fertilizers. </a:t>
            </a:r>
          </a:p>
          <a:p>
            <a:endParaRPr lang="en-US" sz="2400" dirty="0"/>
          </a:p>
        </p:txBody>
      </p:sp>
      <p:sp>
        <p:nvSpPr>
          <p:cNvPr id="4" name="Rectangle 3">
            <a:extLst>
              <a:ext uri="{FF2B5EF4-FFF2-40B4-BE49-F238E27FC236}">
                <a16:creationId xmlns:a16="http://schemas.microsoft.com/office/drawing/2014/main" id="{AA90A16E-A4E5-405F-A965-4E1115E2A68F}"/>
              </a:ext>
            </a:extLst>
          </p:cNvPr>
          <p:cNvSpPr/>
          <p:nvPr/>
        </p:nvSpPr>
        <p:spPr>
          <a:xfrm>
            <a:off x="221871" y="161954"/>
            <a:ext cx="6682268" cy="558743"/>
          </a:xfrm>
          <a:prstGeom prst="rect">
            <a:avLst/>
          </a:prstGeom>
        </p:spPr>
        <p:txBody>
          <a:bodyPr wrap="square">
            <a:spAutoFit/>
          </a:bodyPr>
          <a:lstStyle/>
          <a:p>
            <a:pPr>
              <a:lnSpc>
                <a:spcPct val="115000"/>
              </a:lnSpc>
              <a:spcBef>
                <a:spcPts val="1400"/>
              </a:spcBef>
              <a:spcAft>
                <a:spcPts val="400"/>
              </a:spcAft>
            </a:pPr>
            <a:r>
              <a:rPr lang="en-US" sz="2800" dirty="0">
                <a:effectLst>
                  <a:outerShdw blurRad="38100" dist="38100" dir="2700000" algn="tl">
                    <a:srgbClr val="000000">
                      <a:alpha val="43137"/>
                    </a:srgbClr>
                  </a:outerShdw>
                </a:effectLst>
                <a:latin typeface="+mj-lt"/>
              </a:rPr>
              <a:t>Impact of Agriculture on Aquatic Ecosystems</a:t>
            </a:r>
          </a:p>
        </p:txBody>
      </p:sp>
      <p:pic>
        <p:nvPicPr>
          <p:cNvPr id="6" name="Graphic 5" descr="Grain">
            <a:extLst>
              <a:ext uri="{FF2B5EF4-FFF2-40B4-BE49-F238E27FC236}">
                <a16:creationId xmlns:a16="http://schemas.microsoft.com/office/drawing/2014/main" id="{2EB15A7D-2188-4DA6-BCBA-C16F5ABD20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39213" y="5796791"/>
            <a:ext cx="914400" cy="914400"/>
          </a:xfrm>
          <a:prstGeom prst="rect">
            <a:avLst/>
          </a:prstGeom>
        </p:spPr>
      </p:pic>
      <p:pic>
        <p:nvPicPr>
          <p:cNvPr id="7" name="Graphic 6" descr="Grain">
            <a:extLst>
              <a:ext uri="{FF2B5EF4-FFF2-40B4-BE49-F238E27FC236}">
                <a16:creationId xmlns:a16="http://schemas.microsoft.com/office/drawing/2014/main" id="{96775AC3-0EE0-438E-AAE7-8F8D8E4ABB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7523580">
            <a:off x="11073730" y="3766101"/>
            <a:ext cx="914400" cy="914400"/>
          </a:xfrm>
          <a:prstGeom prst="rect">
            <a:avLst/>
          </a:prstGeom>
        </p:spPr>
      </p:pic>
    </p:spTree>
    <p:extLst>
      <p:ext uri="{BB962C8B-B14F-4D97-AF65-F5344CB8AC3E}">
        <p14:creationId xmlns:p14="http://schemas.microsoft.com/office/powerpoint/2010/main" val="595995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4228</Words>
  <Application>Microsoft Macintosh PowerPoint</Application>
  <PresentationFormat>Widescreen</PresentationFormat>
  <Paragraphs>260</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PowerPoint Presentation</vt:lpstr>
      <vt:lpstr>Domesticated Plants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Organic vs. Conventional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Waneene Dorsey</dc:creator>
  <cp:lastModifiedBy>Adronisha T Frazier</cp:lastModifiedBy>
  <cp:revision>43</cp:revision>
  <dcterms:created xsi:type="dcterms:W3CDTF">2023-08-15T21:48:40Z</dcterms:created>
  <dcterms:modified xsi:type="dcterms:W3CDTF">2023-09-12T20:37:31Z</dcterms:modified>
</cp:coreProperties>
</file>