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notesMasterIdLst>
    <p:notesMasterId r:id="rId66"/>
  </p:notesMasterIdLst>
  <p:handoutMasterIdLst>
    <p:handoutMasterId r:id="rId67"/>
  </p:handoutMasterIdLst>
  <p:sldIdLst>
    <p:sldId id="256" r:id="rId2"/>
    <p:sldId id="315" r:id="rId3"/>
    <p:sldId id="280" r:id="rId4"/>
    <p:sldId id="279" r:id="rId5"/>
    <p:sldId id="348" r:id="rId6"/>
    <p:sldId id="316" r:id="rId7"/>
    <p:sldId id="317" r:id="rId8"/>
    <p:sldId id="342" r:id="rId9"/>
    <p:sldId id="282" r:id="rId10"/>
    <p:sldId id="281" r:id="rId11"/>
    <p:sldId id="284" r:id="rId12"/>
    <p:sldId id="285" r:id="rId13"/>
    <p:sldId id="286" r:id="rId14"/>
    <p:sldId id="318" r:id="rId15"/>
    <p:sldId id="273" r:id="rId16"/>
    <p:sldId id="283" r:id="rId17"/>
    <p:sldId id="288" r:id="rId18"/>
    <p:sldId id="290" r:id="rId19"/>
    <p:sldId id="343" r:id="rId20"/>
    <p:sldId id="278" r:id="rId21"/>
    <p:sldId id="344" r:id="rId22"/>
    <p:sldId id="289" r:id="rId23"/>
    <p:sldId id="292" r:id="rId24"/>
    <p:sldId id="294" r:id="rId25"/>
    <p:sldId id="293" r:id="rId26"/>
    <p:sldId id="295" r:id="rId27"/>
    <p:sldId id="312" r:id="rId28"/>
    <p:sldId id="345" r:id="rId29"/>
    <p:sldId id="296" r:id="rId30"/>
    <p:sldId id="291" r:id="rId31"/>
    <p:sldId id="346" r:id="rId32"/>
    <p:sldId id="319" r:id="rId33"/>
    <p:sldId id="320" r:id="rId34"/>
    <p:sldId id="321" r:id="rId35"/>
    <p:sldId id="298" r:id="rId36"/>
    <p:sldId id="287" r:id="rId37"/>
    <p:sldId id="347" r:id="rId38"/>
    <p:sldId id="322" r:id="rId39"/>
    <p:sldId id="300" r:id="rId40"/>
    <p:sldId id="323" r:id="rId41"/>
    <p:sldId id="349" r:id="rId42"/>
    <p:sldId id="324" r:id="rId43"/>
    <p:sldId id="303" r:id="rId44"/>
    <p:sldId id="325" r:id="rId45"/>
    <p:sldId id="304" r:id="rId46"/>
    <p:sldId id="305" r:id="rId47"/>
    <p:sldId id="326" r:id="rId48"/>
    <p:sldId id="306" r:id="rId49"/>
    <p:sldId id="327" r:id="rId50"/>
    <p:sldId id="307" r:id="rId51"/>
    <p:sldId id="328" r:id="rId52"/>
    <p:sldId id="308" r:id="rId53"/>
    <p:sldId id="329" r:id="rId54"/>
    <p:sldId id="330" r:id="rId55"/>
    <p:sldId id="331" r:id="rId56"/>
    <p:sldId id="332" r:id="rId57"/>
    <p:sldId id="301" r:id="rId58"/>
    <p:sldId id="302" r:id="rId59"/>
    <p:sldId id="310" r:id="rId60"/>
    <p:sldId id="333" r:id="rId61"/>
    <p:sldId id="334" r:id="rId62"/>
    <p:sldId id="311" r:id="rId63"/>
    <p:sldId id="335" r:id="rId64"/>
    <p:sldId id="336"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D419"/>
    <a:srgbClr val="6CB255"/>
    <a:srgbClr val="212F62"/>
    <a:srgbClr val="72A510"/>
    <a:srgbClr val="A4EC1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6" autoAdjust="0"/>
    <p:restoredTop sz="93548" autoAdjust="0"/>
  </p:normalViewPr>
  <p:slideViewPr>
    <p:cSldViewPr snapToGrid="0" snapToObjects="1">
      <p:cViewPr varScale="1">
        <p:scale>
          <a:sx n="105" d="100"/>
          <a:sy n="105" d="100"/>
        </p:scale>
        <p:origin x="632" y="184"/>
      </p:cViewPr>
      <p:guideLst>
        <p:guide orient="horz" pos="2160"/>
        <p:guide pos="2880"/>
      </p:guideLst>
    </p:cSldViewPr>
  </p:slideViewPr>
  <p:outlineViewPr>
    <p:cViewPr>
      <p:scale>
        <a:sx n="33" d="100"/>
        <a:sy n="33" d="100"/>
      </p:scale>
      <p:origin x="8" y="3576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48D041A-73BB-E643-A8C7-50D88C2F22F5}" type="datetimeFigureOut">
              <a:rPr lang="en-US" smtClean="0"/>
              <a:t>6/29/21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6EFEC5-3018-A548-B247-453C6EC1EC1A}" type="slidenum">
              <a:rPr lang="en-US" smtClean="0"/>
              <a:t>‹#›</a:t>
            </a:fld>
            <a:endParaRPr lang="en-US"/>
          </a:p>
        </p:txBody>
      </p:sp>
    </p:spTree>
    <p:extLst>
      <p:ext uri="{BB962C8B-B14F-4D97-AF65-F5344CB8AC3E}">
        <p14:creationId xmlns:p14="http://schemas.microsoft.com/office/powerpoint/2010/main" val="13300572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0072C9-3767-E14A-8F16-0772154013D3}" type="datetimeFigureOut">
              <a:rPr lang="en-US" smtClean="0"/>
              <a:t>6/29/21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871F05-4D8A-494B-9A20-37D689E6B726}" type="slidenum">
              <a:rPr lang="en-US" smtClean="0"/>
              <a:t>‹#›</a:t>
            </a:fld>
            <a:endParaRPr lang="en-US"/>
          </a:p>
        </p:txBody>
      </p:sp>
    </p:spTree>
    <p:extLst>
      <p:ext uri="{BB962C8B-B14F-4D97-AF65-F5344CB8AC3E}">
        <p14:creationId xmlns:p14="http://schemas.microsoft.com/office/powerpoint/2010/main" val="282876948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871F05-4D8A-494B-9A20-37D689E6B726}" type="slidenum">
              <a:rPr lang="en-US" smtClean="0"/>
              <a:t>1</a:t>
            </a:fld>
            <a:endParaRPr lang="en-US"/>
          </a:p>
        </p:txBody>
      </p:sp>
    </p:spTree>
    <p:extLst>
      <p:ext uri="{BB962C8B-B14F-4D97-AF65-F5344CB8AC3E}">
        <p14:creationId xmlns:p14="http://schemas.microsoft.com/office/powerpoint/2010/main" val="1083824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Parasite 2013, </a:t>
            </a:r>
            <a:r>
              <a:rPr lang="en-US" sz="1200" b="1" kern="1200" dirty="0">
                <a:solidFill>
                  <a:schemeClr val="tx1"/>
                </a:solidFill>
                <a:effectLst/>
                <a:latin typeface="+mn-lt"/>
                <a:ea typeface="+mn-ea"/>
                <a:cs typeface="+mn-cs"/>
              </a:rPr>
              <a:t>20</a:t>
            </a:r>
            <a:r>
              <a:rPr lang="en-US" sz="1200" kern="1200" dirty="0">
                <a:solidFill>
                  <a:schemeClr val="tx1"/>
                </a:solidFill>
                <a:effectLst/>
                <a:latin typeface="+mn-lt"/>
                <a:ea typeface="+mn-ea"/>
                <a:cs typeface="+mn-cs"/>
              </a:rPr>
              <a:t>, 28</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3871F05-4D8A-494B-9A20-37D689E6B726}" type="slidenum">
              <a:rPr lang="en-US" smtClean="0"/>
              <a:t>14</a:t>
            </a:fld>
            <a:endParaRPr lang="en-US"/>
          </a:p>
        </p:txBody>
      </p:sp>
    </p:spTree>
    <p:extLst>
      <p:ext uri="{BB962C8B-B14F-4D97-AF65-F5344CB8AC3E}">
        <p14:creationId xmlns:p14="http://schemas.microsoft.com/office/powerpoint/2010/main" val="707856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Amylose and amylopectin are two different forms of starch. Amylose is composed of </a:t>
            </a:r>
            <a:r>
              <a:rPr lang="en-US" sz="1200" dirty="0" err="1">
                <a:solidFill>
                  <a:schemeClr val="tx1"/>
                </a:solidFill>
              </a:rPr>
              <a:t>unbranched</a:t>
            </a:r>
            <a:r>
              <a:rPr lang="en-US" sz="1200" dirty="0">
                <a:solidFill>
                  <a:schemeClr val="tx1"/>
                </a:solidFill>
              </a:rPr>
              <a:t> chains of glucose monomers connected by </a:t>
            </a:r>
            <a:r>
              <a:rPr lang="en-US" sz="1200" i="1" dirty="0">
                <a:solidFill>
                  <a:schemeClr val="tx1"/>
                </a:solidFill>
              </a:rPr>
              <a:t>α </a:t>
            </a:r>
            <a:r>
              <a:rPr lang="en-US" sz="1200" dirty="0">
                <a:solidFill>
                  <a:schemeClr val="tx1"/>
                </a:solidFill>
              </a:rPr>
              <a:t>1,4 </a:t>
            </a:r>
            <a:r>
              <a:rPr lang="en-US" sz="1200" dirty="0" err="1">
                <a:solidFill>
                  <a:schemeClr val="tx1"/>
                </a:solidFill>
              </a:rPr>
              <a:t>glycosidic</a:t>
            </a:r>
            <a:r>
              <a:rPr lang="en-US" sz="1200" dirty="0">
                <a:solidFill>
                  <a:schemeClr val="tx1"/>
                </a:solidFill>
              </a:rPr>
              <a:t> linkages. Amylopectin is composed of branched chains of glucose monomers connected by </a:t>
            </a:r>
            <a:r>
              <a:rPr lang="en-US" sz="1200" i="1" dirty="0">
                <a:solidFill>
                  <a:schemeClr val="tx1"/>
                </a:solidFill>
              </a:rPr>
              <a:t>α </a:t>
            </a:r>
            <a:r>
              <a:rPr lang="en-US" sz="1200" dirty="0">
                <a:solidFill>
                  <a:schemeClr val="tx1"/>
                </a:solidFill>
              </a:rPr>
              <a:t>1,4 and </a:t>
            </a:r>
            <a:r>
              <a:rPr lang="en-US" sz="1200" i="1" dirty="0">
                <a:solidFill>
                  <a:schemeClr val="tx1"/>
                </a:solidFill>
              </a:rPr>
              <a:t>α </a:t>
            </a:r>
            <a:r>
              <a:rPr lang="en-US" sz="1200" dirty="0">
                <a:solidFill>
                  <a:schemeClr val="tx1"/>
                </a:solidFill>
              </a:rPr>
              <a:t>1,6 </a:t>
            </a:r>
            <a:r>
              <a:rPr lang="en-US" sz="1200" dirty="0" err="1">
                <a:solidFill>
                  <a:schemeClr val="tx1"/>
                </a:solidFill>
              </a:rPr>
              <a:t>glycosidic</a:t>
            </a:r>
            <a:r>
              <a:rPr lang="en-US" sz="1200" dirty="0">
                <a:solidFill>
                  <a:schemeClr val="tx1"/>
                </a:solidFill>
              </a:rPr>
              <a:t> linkages. Because of the way the subunits are joined, the glucose chains have a helical structure. Glycogen (not shown) is similar in structure to amylopectin but more highly branched.</a:t>
            </a:r>
          </a:p>
        </p:txBody>
      </p:sp>
      <p:sp>
        <p:nvSpPr>
          <p:cNvPr id="4" name="Slide Number Placeholder 3"/>
          <p:cNvSpPr>
            <a:spLocks noGrp="1"/>
          </p:cNvSpPr>
          <p:nvPr>
            <p:ph type="sldNum" sz="quarter" idx="10"/>
          </p:nvPr>
        </p:nvSpPr>
        <p:spPr/>
        <p:txBody>
          <a:bodyPr/>
          <a:lstStyle/>
          <a:p>
            <a:fld id="{93871F05-4D8A-494B-9A20-37D689E6B726}" type="slidenum">
              <a:rPr lang="en-US" smtClean="0"/>
              <a:t>15</a:t>
            </a:fld>
            <a:endParaRPr lang="en-US"/>
          </a:p>
        </p:txBody>
      </p:sp>
    </p:spTree>
    <p:extLst>
      <p:ext uri="{BB962C8B-B14F-4D97-AF65-F5344CB8AC3E}">
        <p14:creationId xmlns:p14="http://schemas.microsoft.com/office/powerpoint/2010/main" val="3190914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000000"/>
                </a:solidFill>
              </a:rPr>
              <a:t>Saturated fatty acids have hydrocarbon chains connected by single bonds only. Unsaturated fatty acids have one or more double bonds. Each double bond may be in a </a:t>
            </a:r>
            <a:r>
              <a:rPr lang="en-US" sz="1200" i="1" dirty="0" err="1">
                <a:solidFill>
                  <a:srgbClr val="000000"/>
                </a:solidFill>
              </a:rPr>
              <a:t>cis</a:t>
            </a:r>
            <a:r>
              <a:rPr lang="en-US" sz="1200" i="1" dirty="0">
                <a:solidFill>
                  <a:srgbClr val="000000"/>
                </a:solidFill>
              </a:rPr>
              <a:t> </a:t>
            </a:r>
            <a:r>
              <a:rPr lang="en-US" sz="1200" dirty="0">
                <a:solidFill>
                  <a:srgbClr val="000000"/>
                </a:solidFill>
              </a:rPr>
              <a:t>or </a:t>
            </a:r>
            <a:r>
              <a:rPr lang="en-US" sz="1200" i="1" dirty="0">
                <a:solidFill>
                  <a:srgbClr val="000000"/>
                </a:solidFill>
              </a:rPr>
              <a:t>trans </a:t>
            </a:r>
            <a:r>
              <a:rPr lang="en-US" sz="1200" dirty="0">
                <a:solidFill>
                  <a:srgbClr val="000000"/>
                </a:solidFill>
              </a:rPr>
              <a:t>configuration. In the </a:t>
            </a:r>
            <a:r>
              <a:rPr lang="en-US" sz="1200" i="1" dirty="0" err="1">
                <a:solidFill>
                  <a:srgbClr val="000000"/>
                </a:solidFill>
              </a:rPr>
              <a:t>cis</a:t>
            </a:r>
            <a:r>
              <a:rPr lang="en-US" sz="1200" i="1" dirty="0">
                <a:solidFill>
                  <a:srgbClr val="000000"/>
                </a:solidFill>
              </a:rPr>
              <a:t> </a:t>
            </a:r>
            <a:r>
              <a:rPr lang="en-US" sz="1200" dirty="0">
                <a:solidFill>
                  <a:srgbClr val="000000"/>
                </a:solidFill>
              </a:rPr>
              <a:t>configuration, both </a:t>
            </a:r>
            <a:r>
              <a:rPr lang="en-US" sz="1200" dirty="0" err="1">
                <a:solidFill>
                  <a:srgbClr val="000000"/>
                </a:solidFill>
              </a:rPr>
              <a:t>hydrogens</a:t>
            </a:r>
            <a:r>
              <a:rPr lang="en-US" sz="1200" dirty="0">
                <a:solidFill>
                  <a:srgbClr val="000000"/>
                </a:solidFill>
              </a:rPr>
              <a:t> are on the same side of the hydrocarbon chain. In the </a:t>
            </a:r>
            <a:r>
              <a:rPr lang="en-US" sz="1200" i="1" dirty="0">
                <a:solidFill>
                  <a:srgbClr val="000000"/>
                </a:solidFill>
              </a:rPr>
              <a:t>trans </a:t>
            </a:r>
            <a:r>
              <a:rPr lang="en-US" sz="1200" dirty="0">
                <a:solidFill>
                  <a:srgbClr val="000000"/>
                </a:solidFill>
              </a:rPr>
              <a:t>configuration, the </a:t>
            </a:r>
            <a:r>
              <a:rPr lang="en-US" sz="1200" dirty="0" err="1">
                <a:solidFill>
                  <a:srgbClr val="000000"/>
                </a:solidFill>
              </a:rPr>
              <a:t>hydrogens</a:t>
            </a:r>
            <a:r>
              <a:rPr lang="en-US" sz="1200" dirty="0">
                <a:solidFill>
                  <a:srgbClr val="000000"/>
                </a:solidFill>
              </a:rPr>
              <a:t> are on opposite sides. A </a:t>
            </a:r>
            <a:r>
              <a:rPr lang="en-US" sz="1200" i="1" dirty="0" err="1">
                <a:solidFill>
                  <a:srgbClr val="000000"/>
                </a:solidFill>
              </a:rPr>
              <a:t>cis</a:t>
            </a:r>
            <a:r>
              <a:rPr lang="en-US" sz="1200" i="1" dirty="0">
                <a:solidFill>
                  <a:srgbClr val="000000"/>
                </a:solidFill>
              </a:rPr>
              <a:t> </a:t>
            </a:r>
            <a:r>
              <a:rPr lang="en-US" sz="1200" dirty="0">
                <a:solidFill>
                  <a:srgbClr val="000000"/>
                </a:solidFill>
              </a:rPr>
              <a:t>double bond causes a kink in the chain.</a:t>
            </a:r>
          </a:p>
          <a:p>
            <a:endParaRPr lang="en-US" dirty="0"/>
          </a:p>
        </p:txBody>
      </p:sp>
      <p:sp>
        <p:nvSpPr>
          <p:cNvPr id="4" name="Slide Number Placeholder 3"/>
          <p:cNvSpPr>
            <a:spLocks noGrp="1"/>
          </p:cNvSpPr>
          <p:nvPr>
            <p:ph type="sldNum" sz="quarter" idx="10"/>
          </p:nvPr>
        </p:nvSpPr>
        <p:spPr/>
        <p:txBody>
          <a:bodyPr/>
          <a:lstStyle/>
          <a:p>
            <a:fld id="{93871F05-4D8A-494B-9A20-37D689E6B726}" type="slidenum">
              <a:rPr lang="en-US" smtClean="0"/>
              <a:t>24</a:t>
            </a:fld>
            <a:endParaRPr lang="en-US"/>
          </a:p>
        </p:txBody>
      </p:sp>
    </p:spTree>
    <p:extLst>
      <p:ext uri="{BB962C8B-B14F-4D97-AF65-F5344CB8AC3E}">
        <p14:creationId xmlns:p14="http://schemas.microsoft.com/office/powerpoint/2010/main" val="2026270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Alpha-</a:t>
            </a:r>
            <a:r>
              <a:rPr lang="en-US" sz="1200" dirty="0" err="1"/>
              <a:t>linolenic</a:t>
            </a:r>
            <a:r>
              <a:rPr lang="en-US" sz="1200" dirty="0"/>
              <a:t> acid is an example of an omega-3 fatty acid. It has three </a:t>
            </a:r>
            <a:r>
              <a:rPr lang="en-US" sz="1200" i="1" dirty="0" err="1"/>
              <a:t>cis</a:t>
            </a:r>
            <a:r>
              <a:rPr lang="en-US" sz="1200" i="1" dirty="0"/>
              <a:t> </a:t>
            </a:r>
            <a:r>
              <a:rPr lang="en-US" sz="1200" dirty="0"/>
              <a:t>double bonds and, as a result, a curved shape. For clarity, the carbons are not shown. Each singly bonded carbon has two </a:t>
            </a:r>
            <a:r>
              <a:rPr lang="en-US" sz="1200" dirty="0" err="1"/>
              <a:t>hydrogens</a:t>
            </a:r>
            <a:r>
              <a:rPr lang="en-US" sz="1200" dirty="0"/>
              <a:t> associated with it, also not shown.</a:t>
            </a:r>
          </a:p>
          <a:p>
            <a:endParaRPr lang="en-US" dirty="0"/>
          </a:p>
        </p:txBody>
      </p:sp>
      <p:sp>
        <p:nvSpPr>
          <p:cNvPr id="4" name="Slide Number Placeholder 3"/>
          <p:cNvSpPr>
            <a:spLocks noGrp="1"/>
          </p:cNvSpPr>
          <p:nvPr>
            <p:ph type="sldNum" sz="quarter" idx="10"/>
          </p:nvPr>
        </p:nvSpPr>
        <p:spPr/>
        <p:txBody>
          <a:bodyPr/>
          <a:lstStyle/>
          <a:p>
            <a:fld id="{93871F05-4D8A-494B-9A20-37D689E6B726}" type="slidenum">
              <a:rPr lang="en-US" smtClean="0"/>
              <a:t>25</a:t>
            </a:fld>
            <a:endParaRPr lang="en-US"/>
          </a:p>
        </p:txBody>
      </p:sp>
    </p:spTree>
    <p:extLst>
      <p:ext uri="{BB962C8B-B14F-4D97-AF65-F5344CB8AC3E}">
        <p14:creationId xmlns:p14="http://schemas.microsoft.com/office/powerpoint/2010/main" val="1444197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Bovine serum insulin is a protein hormone made of two peptide chains, A (21 amino acids long) and B (30 amino acids long). In each chain, primary structure is indicated by three-letter abbreviations that represent the names of the amino acids in the order they are present. The amino acid cysteine (</a:t>
            </a:r>
            <a:r>
              <a:rPr lang="en-US" sz="1200" dirty="0" err="1"/>
              <a:t>cys</a:t>
            </a:r>
            <a:r>
              <a:rPr lang="en-US" sz="1200" dirty="0"/>
              <a:t>) has a sulfhydryl (SH) group as a side chain. Two sulfhydryl groups can react in the presence of oxygen to form a disulfide (S-S) bond. Two disulfide bonds connect the A and B chains together, and a third helps the A chain fold into the correct shape. Note that all disulfide bonds are the same length, but are drawn different sizes for clarity.</a:t>
            </a:r>
          </a:p>
          <a:p>
            <a:endParaRPr lang="en-US" dirty="0"/>
          </a:p>
        </p:txBody>
      </p:sp>
      <p:sp>
        <p:nvSpPr>
          <p:cNvPr id="4" name="Slide Number Placeholder 3"/>
          <p:cNvSpPr>
            <a:spLocks noGrp="1"/>
          </p:cNvSpPr>
          <p:nvPr>
            <p:ph type="sldNum" sz="quarter" idx="10"/>
          </p:nvPr>
        </p:nvSpPr>
        <p:spPr/>
        <p:txBody>
          <a:bodyPr/>
          <a:lstStyle/>
          <a:p>
            <a:fld id="{93871F05-4D8A-494B-9A20-37D689E6B726}" type="slidenum">
              <a:rPr lang="en-US" smtClean="0"/>
              <a:t>43</a:t>
            </a:fld>
            <a:endParaRPr lang="en-US"/>
          </a:p>
        </p:txBody>
      </p:sp>
    </p:spTree>
    <p:extLst>
      <p:ext uri="{BB962C8B-B14F-4D97-AF65-F5344CB8AC3E}">
        <p14:creationId xmlns:p14="http://schemas.microsoft.com/office/powerpoint/2010/main" val="2065445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beta chain of hemoglobin is 147 residues in length, yet a single amino acid substitution leads to sickle cell anemia. </a:t>
            </a:r>
            <a:endParaRPr lang="en-US" dirty="0"/>
          </a:p>
        </p:txBody>
      </p:sp>
      <p:sp>
        <p:nvSpPr>
          <p:cNvPr id="4" name="Slide Number Placeholder 3"/>
          <p:cNvSpPr>
            <a:spLocks noGrp="1"/>
          </p:cNvSpPr>
          <p:nvPr>
            <p:ph type="sldNum" sz="quarter" idx="10"/>
          </p:nvPr>
        </p:nvSpPr>
        <p:spPr/>
        <p:txBody>
          <a:bodyPr/>
          <a:lstStyle/>
          <a:p>
            <a:fld id="{93871F05-4D8A-494B-9A20-37D689E6B726}" type="slidenum">
              <a:rPr lang="en-US" smtClean="0"/>
              <a:t>45</a:t>
            </a:fld>
            <a:endParaRPr lang="en-US"/>
          </a:p>
        </p:txBody>
      </p:sp>
    </p:spTree>
    <p:extLst>
      <p:ext uri="{BB962C8B-B14F-4D97-AF65-F5344CB8AC3E}">
        <p14:creationId xmlns:p14="http://schemas.microsoft.com/office/powerpoint/2010/main" val="351494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000000"/>
                </a:solidFill>
              </a:rPr>
              <a:t>A nucleotide is made up of three components: a nitrogenous base, a pentose sugar, and one or more phosphate groups. Carbon residues in the pentose are numbered 1′ through 5′ (the prime distinguishes these residues from those in the base, which are numbered without using a prime notation). The base is attached to the 1′ position of the ribose, and the phosphate is attached to the 5′ position. When a polynucleotide is formed, the 5′ phosphate of the incoming nucleotide attaches to the 3′ hydroxyl group at the end of the growing chain. Two types of pentose are found in nucleotides, </a:t>
            </a:r>
            <a:r>
              <a:rPr lang="en-US" sz="1200" dirty="0" err="1">
                <a:solidFill>
                  <a:srgbClr val="000000"/>
                </a:solidFill>
              </a:rPr>
              <a:t>deoxyribose</a:t>
            </a:r>
            <a:r>
              <a:rPr lang="en-US" sz="1200" dirty="0">
                <a:solidFill>
                  <a:srgbClr val="000000"/>
                </a:solidFill>
              </a:rPr>
              <a:t> (found in DNA) and ribose (found in RNA). </a:t>
            </a:r>
            <a:r>
              <a:rPr lang="en-US" sz="1200" dirty="0" err="1">
                <a:solidFill>
                  <a:srgbClr val="000000"/>
                </a:solidFill>
              </a:rPr>
              <a:t>Deoxyribose</a:t>
            </a:r>
            <a:r>
              <a:rPr lang="en-US" sz="1200" dirty="0">
                <a:solidFill>
                  <a:srgbClr val="000000"/>
                </a:solidFill>
              </a:rPr>
              <a:t> is similar in structure to ribose, but it has an H instead of an OH at the 2′ position. Bases can be divided into two categories: purines and </a:t>
            </a:r>
            <a:r>
              <a:rPr lang="en-US" sz="1200" dirty="0" err="1">
                <a:solidFill>
                  <a:srgbClr val="000000"/>
                </a:solidFill>
              </a:rPr>
              <a:t>pyrimidines</a:t>
            </a:r>
            <a:r>
              <a:rPr lang="en-US" sz="1200" dirty="0">
                <a:solidFill>
                  <a:srgbClr val="000000"/>
                </a:solidFill>
              </a:rPr>
              <a:t>. Purines have a double ring structure, and </a:t>
            </a:r>
            <a:r>
              <a:rPr lang="en-US" sz="1200" dirty="0" err="1">
                <a:solidFill>
                  <a:srgbClr val="000000"/>
                </a:solidFill>
              </a:rPr>
              <a:t>pyrimidines</a:t>
            </a:r>
            <a:r>
              <a:rPr lang="en-US" sz="1200" dirty="0">
                <a:solidFill>
                  <a:srgbClr val="000000"/>
                </a:solidFill>
              </a:rPr>
              <a:t> have a </a:t>
            </a:r>
            <a:r>
              <a:rPr lang="da-DK" sz="1200" dirty="0">
                <a:solidFill>
                  <a:srgbClr val="000000"/>
                </a:solidFill>
              </a:rPr>
              <a:t>single ring.</a:t>
            </a:r>
            <a:endParaRPr lang="en-US" sz="1200" dirty="0">
              <a:solidFill>
                <a:srgbClr val="000000"/>
              </a:solidFill>
            </a:endParaRPr>
          </a:p>
          <a:p>
            <a:endParaRPr lang="en-US" dirty="0"/>
          </a:p>
        </p:txBody>
      </p:sp>
      <p:sp>
        <p:nvSpPr>
          <p:cNvPr id="4" name="Slide Number Placeholder 3"/>
          <p:cNvSpPr>
            <a:spLocks noGrp="1"/>
          </p:cNvSpPr>
          <p:nvPr>
            <p:ph type="sldNum" sz="quarter" idx="10"/>
          </p:nvPr>
        </p:nvSpPr>
        <p:spPr/>
        <p:txBody>
          <a:bodyPr/>
          <a:lstStyle/>
          <a:p>
            <a:fld id="{93871F05-4D8A-494B-9A20-37D689E6B726}" type="slidenum">
              <a:rPr lang="en-US" smtClean="0"/>
              <a:t>57</a:t>
            </a:fld>
            <a:endParaRPr lang="en-US"/>
          </a:p>
        </p:txBody>
      </p:sp>
    </p:spTree>
    <p:extLst>
      <p:ext uri="{BB962C8B-B14F-4D97-AF65-F5344CB8AC3E}">
        <p14:creationId xmlns:p14="http://schemas.microsoft.com/office/powerpoint/2010/main" val="2831341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062912" cy="659535"/>
          </a:xfrm>
        </p:spPr>
        <p:txBody>
          <a:bodyPr/>
          <a:lstStyle/>
          <a:p>
            <a:r>
              <a:rPr lang="en-US" dirty="0"/>
              <a:t>Click to edit</a:t>
            </a:r>
          </a:p>
        </p:txBody>
      </p:sp>
      <p:sp>
        <p:nvSpPr>
          <p:cNvPr id="5" name="Date Placeholder 4"/>
          <p:cNvSpPr>
            <a:spLocks noGrp="1"/>
          </p:cNvSpPr>
          <p:nvPr>
            <p:ph type="dt" sz="half" idx="10"/>
          </p:nvPr>
        </p:nvSpPr>
        <p:spPr/>
        <p:txBody>
          <a:bodyPr/>
          <a:lstStyle/>
          <a:p>
            <a:fld id="{79B19C71-EC74-44AF-B27E-FC7DC3C3A61D}" type="datetime4">
              <a:rPr lang="en-US" smtClean="0"/>
              <a:pPr/>
              <a:t>June 29, 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Picture Placeholder 8"/>
          <p:cNvSpPr>
            <a:spLocks noGrp="1"/>
          </p:cNvSpPr>
          <p:nvPr>
            <p:ph type="pic" sz="quarter" idx="13"/>
          </p:nvPr>
        </p:nvSpPr>
        <p:spPr>
          <a:xfrm>
            <a:off x="457199" y="1107618"/>
            <a:ext cx="4031619" cy="4607689"/>
          </a:xfrm>
        </p:spPr>
        <p:txBody>
          <a:bodyPr/>
          <a:lstStyle/>
          <a:p>
            <a:endParaRPr lang="en-US" dirty="0"/>
          </a:p>
        </p:txBody>
      </p:sp>
      <p:sp>
        <p:nvSpPr>
          <p:cNvPr id="11" name="Text Placeholder 10"/>
          <p:cNvSpPr>
            <a:spLocks noGrp="1"/>
          </p:cNvSpPr>
          <p:nvPr>
            <p:ph type="body" sz="quarter" idx="14"/>
          </p:nvPr>
        </p:nvSpPr>
        <p:spPr>
          <a:xfrm>
            <a:off x="4606925" y="1107618"/>
            <a:ext cx="3913188"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June 29, 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457200" y="241326"/>
            <a:ext cx="8062912" cy="659535"/>
          </a:xfrm>
        </p:spPr>
        <p:txBody>
          <a:bodyPr/>
          <a:lstStyle/>
          <a:p>
            <a:r>
              <a:rPr lang="en-US" dirty="0"/>
              <a:t>Click to edit</a:t>
            </a:r>
          </a:p>
        </p:txBody>
      </p:sp>
      <p:sp>
        <p:nvSpPr>
          <p:cNvPr id="8" name="Picture Placeholder 8"/>
          <p:cNvSpPr>
            <a:spLocks noGrp="1"/>
          </p:cNvSpPr>
          <p:nvPr>
            <p:ph type="pic" sz="quarter" idx="13"/>
          </p:nvPr>
        </p:nvSpPr>
        <p:spPr>
          <a:xfrm>
            <a:off x="457199" y="1122386"/>
            <a:ext cx="8062913" cy="3500071"/>
          </a:xfrm>
        </p:spPr>
        <p:txBody>
          <a:bodyPr/>
          <a:lstStyle/>
          <a:p>
            <a:endParaRPr lang="en-US" dirty="0"/>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marL="788670" indent="-514350">
              <a:buFont typeface="+mj-lt"/>
              <a:buAutoNum type="alphaLcParenR"/>
              <a:defRPr sz="2800"/>
            </a:lvl2pPr>
            <a:lvl3pPr marL="1371600" indent="-457200">
              <a:buFont typeface="+mj-lt"/>
              <a:buAutoNum type="alphaLcParenR"/>
              <a:defRPr sz="2400"/>
            </a:lvl3pPr>
            <a:lvl4pPr marL="1828800" indent="-457200">
              <a:buFont typeface="+mj-lt"/>
              <a:buAutoNum type="alphaLcParenR"/>
              <a:defRPr sz="2000"/>
            </a:lvl4pPr>
            <a:lvl5pPr marL="2286000" indent="-457200">
              <a:buFont typeface="+mj-lt"/>
              <a:buAutoNum type="alphaLcParen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AD5615-7F4F-4584-84D5-CC95918C321F}" type="datetime4">
              <a:rPr lang="en-US" smtClean="0"/>
              <a:pPr/>
              <a:t>June 29, 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Title 1"/>
          <p:cNvSpPr>
            <a:spLocks noGrp="1"/>
          </p:cNvSpPr>
          <p:nvPr>
            <p:ph type="title"/>
          </p:nvPr>
        </p:nvSpPr>
        <p:spPr>
          <a:xfrm>
            <a:off x="457200" y="241326"/>
            <a:ext cx="8062912" cy="659535"/>
          </a:xfrm>
        </p:spPr>
        <p:txBody>
          <a:bodyPr/>
          <a:lstStyle/>
          <a:p>
            <a:r>
              <a:rPr lang="en-US" dirty="0"/>
              <a:t>Click to edit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51DEABC-D766-4322-8E78-B830FAE35C72}" type="datetime4">
              <a:rPr lang="en-US" smtClean="0"/>
              <a:pPr/>
              <a:t>June 29, 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Title 1"/>
          <p:cNvSpPr txBox="1">
            <a:spLocks/>
          </p:cNvSpPr>
          <p:nvPr userDrawn="1"/>
        </p:nvSpPr>
        <p:spPr>
          <a:xfrm>
            <a:off x="0" y="789677"/>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3500" dirty="0"/>
              <a:t>College Physics</a:t>
            </a:r>
          </a:p>
          <a:p>
            <a:pPr algn="ctr"/>
            <a:endParaRPr lang="en-US" sz="1800" cap="none" dirty="0">
              <a:solidFill>
                <a:schemeClr val="accent3">
                  <a:lumMod val="20000"/>
                  <a:lumOff val="80000"/>
                </a:schemeClr>
              </a:solidFill>
              <a:latin typeface="+mn-lt"/>
            </a:endParaRPr>
          </a:p>
          <a:p>
            <a:pPr algn="ctr"/>
            <a:r>
              <a:rPr lang="en-US" sz="2000" b="1" cap="none" dirty="0">
                <a:solidFill>
                  <a:srgbClr val="212F62"/>
                </a:solidFill>
                <a:latin typeface="+mn-lt"/>
              </a:rPr>
              <a:t>Chapter # Chapter Title</a:t>
            </a:r>
          </a:p>
          <a:p>
            <a:pPr algn="ctr"/>
            <a:r>
              <a:rPr lang="en-US" sz="1600" cap="none" dirty="0">
                <a:solidFill>
                  <a:schemeClr val="tx1"/>
                </a:solidFill>
                <a:latin typeface="+mn-lt"/>
              </a:rPr>
              <a:t>PowerPoint Image Slideshow</a:t>
            </a:r>
          </a:p>
        </p:txBody>
      </p:sp>
      <p:pic>
        <p:nvPicPr>
          <p:cNvPr id="9" name="Picture 8" descr="medium_covers_Page_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2758" y="2517424"/>
            <a:ext cx="2010682" cy="2603836"/>
          </a:xfrm>
          <a:prstGeom prst="rect">
            <a:avLst/>
          </a:prstGeom>
          <a:effectLst>
            <a:reflection blurRad="6350" stA="52000" endA="300" endPos="35000" dir="5400000" sy="-100000" algn="bl" rotWithShape="0"/>
          </a:effectLst>
          <a:scene3d>
            <a:camera prst="obliqueTopLeft"/>
            <a:lightRig rig="threePt" dir="t"/>
          </a:scene3d>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17D0EFEE-2756-4A20-BF2A-63F0A94F99AC}" type="datetime4">
              <a:rPr lang="en-US" smtClean="0"/>
              <a:pPr/>
              <a:t>June 29, 2021</a:t>
            </a:fld>
            <a:endParaRPr lang="en-US" dirty="0"/>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rot="16200000">
            <a:off x="8044814" y="683895"/>
            <a:ext cx="1315721" cy="365125"/>
          </a:xfrm>
          <a:prstGeom prst="rect">
            <a:avLst/>
          </a:prstGeom>
        </p:spPr>
        <p:txBody>
          <a:bodyPr vert="horz" lIns="91440" tIns="45720" rIns="91440" bIns="45720" rtlCol="0" anchor="ctr"/>
          <a:lstStyle>
            <a:lvl1pPr algn="r">
              <a:defRPr sz="2400" b="1">
                <a:solidFill>
                  <a:srgbClr val="FFFFFF"/>
                </a:solidFill>
              </a:defRPr>
            </a:lvl1pPr>
          </a:lstStyle>
          <a:p>
            <a:fld id="{F38DF745-7D3F-47F4-83A3-874385CFAA6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16" r:id="rId1"/>
    <p:sldLayoutId id="2147483914" r:id="rId2"/>
    <p:sldLayoutId id="2147483920" r:id="rId3"/>
    <p:sldLayoutId id="2147483913" r:id="rId4"/>
  </p:sldLayoutIdLst>
  <p:hf sldNum="0" hdr="0" ftr="0" dt="0"/>
  <p:txStyles>
    <p:titleStyle>
      <a:lvl1pPr algn="l" defTabSz="914400" rtl="0" eaLnBrk="1" latinLnBrk="0" hangingPunct="1">
        <a:spcBef>
          <a:spcPct val="0"/>
        </a:spcBef>
        <a:buNone/>
        <a:defRPr sz="2400" kern="1200" cap="all" spc="-60" baseline="0">
          <a:solidFill>
            <a:srgbClr val="6CB255"/>
          </a:solidFill>
          <a:latin typeface="+mj-lt"/>
          <a:ea typeface="+mj-ea"/>
          <a:cs typeface="+mj-cs"/>
        </a:defRPr>
      </a:lvl1pPr>
    </p:titleStyle>
    <p:body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chemeClr val="tx1"/>
          </a:solidFill>
          <a:latin typeface="+mn-lt"/>
          <a:ea typeface="+mn-ea"/>
          <a:cs typeface="+mn-cs"/>
        </a:defRPr>
      </a:lvl1pPr>
      <a:lvl2pPr marL="457200" indent="-182880" algn="l" defTabSz="914400" rtl="0" eaLnBrk="1" latinLnBrk="0" hangingPunct="1">
        <a:spcBef>
          <a:spcPct val="20000"/>
        </a:spcBef>
        <a:buClr>
          <a:srgbClr val="6CB255"/>
        </a:buClr>
        <a:buFont typeface="Arial" pitchFamily="34" charset="0"/>
        <a:buChar char="•"/>
        <a:defRPr sz="2000" kern="1200">
          <a:solidFill>
            <a:srgbClr val="000000"/>
          </a:solidFill>
          <a:latin typeface="+mn-lt"/>
          <a:ea typeface="+mn-ea"/>
          <a:cs typeface="+mn-cs"/>
        </a:defRPr>
      </a:lvl2pPr>
      <a:lvl3pPr marL="11430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3pPr>
      <a:lvl4pPr marL="16002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4pPr>
      <a:lvl5pPr marL="2057400" indent="-228600" algn="l" defTabSz="914400" rtl="0" eaLnBrk="1" latinLnBrk="0" hangingPunct="1">
        <a:spcBef>
          <a:spcPct val="20000"/>
        </a:spcBef>
        <a:buClr>
          <a:srgbClr val="6CB255"/>
        </a:buClr>
        <a:buFont typeface="Arial" pitchFamily="34" charset="0"/>
        <a:buChar char="•"/>
        <a:defRPr sz="1800" kern="1200" baseline="0">
          <a:solidFill>
            <a:srgbClr val="000000"/>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hyperlink" Target="http://creativecommons.org/licenses/by-nc-sa/4.0/" TargetMode="External"/><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hyperlink" Target="https://commons.wikimedia.org/wiki/File:Chitin.svg"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dnalc.org/resources/3d/TranslationBasic_withFX0.html"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resource.rockyview.ab.ca/t4t/bio20/mm/m7/hydrolysis/Bio20_Hydrolysis_Final.swf"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txBox="1">
            <a:spLocks/>
          </p:cNvSpPr>
          <p:nvPr/>
        </p:nvSpPr>
        <p:spPr>
          <a:xfrm>
            <a:off x="0" y="789677"/>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dirty="0"/>
              <a:t>BIOLOGY 2e</a:t>
            </a:r>
          </a:p>
          <a:p>
            <a:pPr algn="ctr"/>
            <a:endParaRPr lang="en-US" sz="1800" cap="none" dirty="0">
              <a:solidFill>
                <a:schemeClr val="accent3">
                  <a:lumMod val="20000"/>
                  <a:lumOff val="80000"/>
                </a:schemeClr>
              </a:solidFill>
              <a:latin typeface="+mn-lt"/>
            </a:endParaRPr>
          </a:p>
          <a:p>
            <a:pPr algn="ctr"/>
            <a:r>
              <a:rPr lang="en-US" sz="2000" b="1" cap="none" dirty="0">
                <a:solidFill>
                  <a:srgbClr val="212F62"/>
                </a:solidFill>
                <a:latin typeface="+mn-lt"/>
              </a:rPr>
              <a:t>Chapter 3 BIOLOGICAL MACROMOLECULES</a:t>
            </a:r>
          </a:p>
          <a:p>
            <a:pPr algn="ctr"/>
            <a:r>
              <a:rPr lang="en-US" sz="1600" cap="none" dirty="0">
                <a:solidFill>
                  <a:schemeClr val="tx1"/>
                </a:solidFill>
                <a:latin typeface="+mn-lt"/>
              </a:rPr>
              <a:t>PowerPoint Image Slideshow</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67720" t="27325" r="-702" b="8101"/>
          <a:stretch/>
        </p:blipFill>
        <p:spPr>
          <a:xfrm>
            <a:off x="3064042" y="2502569"/>
            <a:ext cx="3015916" cy="3609474"/>
          </a:xfrm>
          <a:prstGeom prst="rect">
            <a:avLst/>
          </a:prstGeom>
        </p:spPr>
      </p:pic>
      <p:pic>
        <p:nvPicPr>
          <p:cNvPr id="7" name="Picture 6" descr="OSX-Horiz-TM-RGB-2015.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600" y="5878757"/>
            <a:ext cx="2034556" cy="466571"/>
          </a:xfrm>
          <a:prstGeom prst="rect">
            <a:avLst/>
          </a:prstGeom>
        </p:spPr>
      </p:pic>
      <p:sp>
        <p:nvSpPr>
          <p:cNvPr id="8" name="TextBox 7"/>
          <p:cNvSpPr txBox="1"/>
          <p:nvPr/>
        </p:nvSpPr>
        <p:spPr>
          <a:xfrm>
            <a:off x="257174" y="5661919"/>
            <a:ext cx="1957388" cy="900246"/>
          </a:xfrm>
          <a:prstGeom prst="rect">
            <a:avLst/>
          </a:prstGeom>
          <a:noFill/>
        </p:spPr>
        <p:txBody>
          <a:bodyPr wrap="square" rtlCol="0">
            <a:spAutoFit/>
          </a:bodyPr>
          <a:lstStyle/>
          <a:p>
            <a:r>
              <a:rPr lang="en-US" sz="1050" dirty="0"/>
              <a:t>This work is licensed under a </a:t>
            </a:r>
            <a:r>
              <a:rPr lang="en-US" sz="1050" dirty="0">
                <a:hlinkClick r:id="rId5"/>
              </a:rPr>
              <a:t>Creative Commons Attribution-NonCommercial-ShareAlike 4.0 International License</a:t>
            </a:r>
            <a:r>
              <a:rPr lang="en-US" sz="1050" dirty="0"/>
              <a:t>.</a:t>
            </a: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326" y="5089207"/>
            <a:ext cx="1257300" cy="440055"/>
          </a:xfrm>
          <a:prstGeom prst="rect">
            <a:avLst/>
          </a:prstGeom>
        </p:spPr>
      </p:pic>
    </p:spTree>
    <p:extLst>
      <p:ext uri="{BB962C8B-B14F-4D97-AF65-F5344CB8AC3E}">
        <p14:creationId xmlns:p14="http://schemas.microsoft.com/office/powerpoint/2010/main" val="1322443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5385" y="241326"/>
            <a:ext cx="8062912" cy="659535"/>
          </a:xfrm>
        </p:spPr>
        <p:txBody>
          <a:bodyPr>
            <a:normAutofit fontScale="90000"/>
          </a:bodyPr>
          <a:lstStyle/>
          <a:p>
            <a:pPr algn="ctr"/>
            <a:r>
              <a:rPr lang="en-US" dirty="0"/>
              <a:t>Three structural isomers </a:t>
            </a:r>
            <a:br>
              <a:rPr lang="en-US" dirty="0"/>
            </a:br>
            <a:r>
              <a:rPr lang="en-US" dirty="0"/>
              <a:t>of a hexose monosaccharide</a:t>
            </a:r>
          </a:p>
        </p:txBody>
      </p:sp>
      <p:pic>
        <p:nvPicPr>
          <p:cNvPr id="2" name="Picture Placeholder 1" descr="Figure_03_02_02.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7380" r="-37380"/>
          <a:stretch>
            <a:fillRect/>
          </a:stretch>
        </p:blipFill>
        <p:spPr>
          <a:xfrm>
            <a:off x="50188" y="993035"/>
            <a:ext cx="8208109" cy="3563100"/>
          </a:xfrm>
        </p:spPr>
      </p:pic>
      <p:sp>
        <p:nvSpPr>
          <p:cNvPr id="6" name="TextBox 5"/>
          <p:cNvSpPr txBox="1"/>
          <p:nvPr/>
        </p:nvSpPr>
        <p:spPr>
          <a:xfrm>
            <a:off x="517769" y="4831282"/>
            <a:ext cx="8306652" cy="1569660"/>
          </a:xfrm>
          <a:prstGeom prst="rect">
            <a:avLst/>
          </a:prstGeom>
          <a:noFill/>
        </p:spPr>
        <p:txBody>
          <a:bodyPr wrap="square" rtlCol="0">
            <a:spAutoFit/>
          </a:bodyPr>
          <a:lstStyle/>
          <a:p>
            <a:r>
              <a:rPr lang="en-US" sz="2400" b="1" dirty="0"/>
              <a:t>Structural isomers/formula (C</a:t>
            </a:r>
            <a:r>
              <a:rPr lang="en-US" sz="2400" b="1" baseline="-25000" dirty="0"/>
              <a:t>6</a:t>
            </a:r>
            <a:r>
              <a:rPr lang="en-US" sz="2400" b="1" dirty="0"/>
              <a:t>H</a:t>
            </a:r>
            <a:r>
              <a:rPr lang="en-US" sz="2400" b="1" baseline="-25000" dirty="0"/>
              <a:t>12</a:t>
            </a:r>
            <a:r>
              <a:rPr lang="en-US" sz="2400" b="1" dirty="0"/>
              <a:t>O</a:t>
            </a:r>
            <a:r>
              <a:rPr lang="en-US" sz="2400" b="1" baseline="-25000" dirty="0"/>
              <a:t>6</a:t>
            </a:r>
            <a:r>
              <a:rPr lang="en-US" sz="2400" b="1" dirty="0"/>
              <a:t>)</a:t>
            </a:r>
          </a:p>
          <a:p>
            <a:pPr marL="342900" indent="-342900">
              <a:buFont typeface="+mj-lt"/>
              <a:buAutoNum type="arabicPeriod"/>
            </a:pPr>
            <a:r>
              <a:rPr lang="en-US" sz="2400" dirty="0"/>
              <a:t>Glucose – important source of energy</a:t>
            </a:r>
          </a:p>
          <a:p>
            <a:pPr marL="342900" indent="-342900">
              <a:buFont typeface="+mj-lt"/>
              <a:buAutoNum type="arabicPeriod"/>
            </a:pPr>
            <a:r>
              <a:rPr lang="en-US" sz="2400" dirty="0" err="1"/>
              <a:t>Galactose</a:t>
            </a:r>
            <a:r>
              <a:rPr lang="en-US" sz="2400" dirty="0"/>
              <a:t> – part of lactose/milk sugar</a:t>
            </a:r>
          </a:p>
          <a:p>
            <a:pPr marL="342900" indent="-342900">
              <a:buFont typeface="+mj-lt"/>
              <a:buAutoNum type="arabicPeriod"/>
            </a:pPr>
            <a:r>
              <a:rPr lang="en-US" sz="2400" dirty="0"/>
              <a:t>Fructose  - part of sucrose/fruit</a:t>
            </a:r>
          </a:p>
        </p:txBody>
      </p:sp>
    </p:spTree>
    <p:extLst>
      <p:ext uri="{BB962C8B-B14F-4D97-AF65-F5344CB8AC3E}">
        <p14:creationId xmlns:p14="http://schemas.microsoft.com/office/powerpoint/2010/main" val="2232952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a:spLocks noGrp="1"/>
          </p:cNvSpPr>
          <p:nvPr>
            <p:ph type="title"/>
          </p:nvPr>
        </p:nvSpPr>
        <p:spPr>
          <a:xfrm>
            <a:off x="818661" y="241326"/>
            <a:ext cx="8062912" cy="659535"/>
          </a:xfrm>
        </p:spPr>
        <p:txBody>
          <a:bodyPr>
            <a:normAutofit fontScale="90000"/>
          </a:bodyPr>
          <a:lstStyle/>
          <a:p>
            <a:pPr algn="ctr"/>
            <a:r>
              <a:rPr lang="en-US" sz="2400" dirty="0" err="1">
                <a:solidFill>
                  <a:srgbClr val="6CB255"/>
                </a:solidFill>
              </a:rPr>
              <a:t>Monosaccharides</a:t>
            </a:r>
            <a:r>
              <a:rPr lang="en-US" sz="2400" dirty="0">
                <a:solidFill>
                  <a:srgbClr val="6CB255"/>
                </a:solidFill>
              </a:rPr>
              <a:t> exist as </a:t>
            </a:r>
            <a:br>
              <a:rPr lang="en-US" sz="2400" dirty="0">
                <a:solidFill>
                  <a:srgbClr val="6CB255"/>
                </a:solidFill>
              </a:rPr>
            </a:br>
            <a:r>
              <a:rPr lang="en-US" sz="2400" dirty="0">
                <a:solidFill>
                  <a:srgbClr val="6CB255"/>
                </a:solidFill>
              </a:rPr>
              <a:t>linear chain  or ring-shaped molecules</a:t>
            </a:r>
          </a:p>
        </p:txBody>
      </p:sp>
      <p:pic>
        <p:nvPicPr>
          <p:cNvPr id="2" name="Picture Placeholder 1" descr="Figure_03_02_03.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4792" b="-4792"/>
          <a:stretch>
            <a:fillRect/>
          </a:stretch>
        </p:blipFill>
        <p:spPr>
          <a:xfrm>
            <a:off x="4953001" y="1078835"/>
            <a:ext cx="4045806" cy="5275961"/>
          </a:xfrm>
        </p:spPr>
      </p:pic>
      <p:sp>
        <p:nvSpPr>
          <p:cNvPr id="14" name="Text Placeholder 13"/>
          <p:cNvSpPr>
            <a:spLocks noGrp="1"/>
          </p:cNvSpPr>
          <p:nvPr>
            <p:ph type="body" sz="quarter" idx="14"/>
          </p:nvPr>
        </p:nvSpPr>
        <p:spPr>
          <a:xfrm>
            <a:off x="97693" y="1296924"/>
            <a:ext cx="4855308" cy="5256973"/>
          </a:xfrm>
        </p:spPr>
        <p:txBody>
          <a:bodyPr>
            <a:noAutofit/>
          </a:bodyPr>
          <a:lstStyle/>
          <a:p>
            <a:r>
              <a:rPr lang="en-US" sz="2400" b="1" dirty="0">
                <a:solidFill>
                  <a:srgbClr val="000000"/>
                </a:solidFill>
              </a:rPr>
              <a:t>Assume ring structure in aqueous solutions</a:t>
            </a:r>
          </a:p>
          <a:p>
            <a:pPr marL="285750" indent="-285750">
              <a:buFont typeface="Arial"/>
              <a:buChar char="•"/>
            </a:pPr>
            <a:r>
              <a:rPr lang="en-US" dirty="0">
                <a:solidFill>
                  <a:srgbClr val="000000"/>
                </a:solidFill>
              </a:rPr>
              <a:t>Five- and six-carbon monosaccharides exist in equilibrium between linear and ring forms</a:t>
            </a:r>
          </a:p>
          <a:p>
            <a:pPr marL="285750" indent="-285750">
              <a:buFont typeface="Arial"/>
              <a:buChar char="•"/>
            </a:pPr>
            <a:r>
              <a:rPr lang="en-US" dirty="0">
                <a:solidFill>
                  <a:srgbClr val="000000"/>
                </a:solidFill>
              </a:rPr>
              <a:t>Ring forms and the side chain it closes on is locked into an </a:t>
            </a:r>
            <a:r>
              <a:rPr lang="en-US" i="1" dirty="0">
                <a:solidFill>
                  <a:srgbClr val="000000"/>
                </a:solidFill>
              </a:rPr>
              <a:t>α </a:t>
            </a:r>
            <a:r>
              <a:rPr lang="en-US" dirty="0">
                <a:solidFill>
                  <a:srgbClr val="000000"/>
                </a:solidFill>
              </a:rPr>
              <a:t>or </a:t>
            </a:r>
            <a:r>
              <a:rPr lang="en-US" i="1" dirty="0">
                <a:solidFill>
                  <a:srgbClr val="000000"/>
                </a:solidFill>
              </a:rPr>
              <a:t>β </a:t>
            </a:r>
            <a:r>
              <a:rPr lang="en-US" dirty="0">
                <a:solidFill>
                  <a:srgbClr val="000000"/>
                </a:solidFill>
              </a:rPr>
              <a:t>position</a:t>
            </a:r>
          </a:p>
          <a:p>
            <a:pPr marL="285750" indent="-285750">
              <a:buFont typeface="Arial"/>
              <a:buChar char="•"/>
            </a:pPr>
            <a:r>
              <a:rPr lang="en-US" dirty="0">
                <a:solidFill>
                  <a:srgbClr val="000000"/>
                </a:solidFill>
              </a:rPr>
              <a:t>Fructose and ribose also form rings</a:t>
            </a:r>
          </a:p>
          <a:p>
            <a:pPr marL="285750" indent="-285750">
              <a:buFont typeface="Arial"/>
              <a:buChar char="•"/>
            </a:pPr>
            <a:r>
              <a:rPr lang="en-US" dirty="0">
                <a:solidFill>
                  <a:srgbClr val="000000"/>
                </a:solidFill>
              </a:rPr>
              <a:t>they form five-membered rings as opposed to the six-membered ring of glucose</a:t>
            </a:r>
          </a:p>
        </p:txBody>
      </p:sp>
    </p:spTree>
    <p:extLst>
      <p:ext uri="{BB962C8B-B14F-4D97-AF65-F5344CB8AC3E}">
        <p14:creationId xmlns:p14="http://schemas.microsoft.com/office/powerpoint/2010/main" val="19391844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a:spLocks noGrp="1"/>
          </p:cNvSpPr>
          <p:nvPr>
            <p:ph type="title"/>
          </p:nvPr>
        </p:nvSpPr>
        <p:spPr>
          <a:xfrm>
            <a:off x="255889" y="133864"/>
            <a:ext cx="8062912" cy="659535"/>
          </a:xfrm>
        </p:spPr>
        <p:txBody>
          <a:bodyPr>
            <a:normAutofit/>
          </a:bodyPr>
          <a:lstStyle/>
          <a:p>
            <a:r>
              <a:rPr lang="en-US" sz="2400" dirty="0">
                <a:solidFill>
                  <a:srgbClr val="6CB255"/>
                </a:solidFill>
              </a:rPr>
              <a:t>Disaccharide formation</a:t>
            </a:r>
          </a:p>
        </p:txBody>
      </p:sp>
      <p:pic>
        <p:nvPicPr>
          <p:cNvPr id="2" name="Picture Placeholder 1" descr="Figure_03_02_04.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9963" b="-9963"/>
          <a:stretch>
            <a:fillRect/>
          </a:stretch>
        </p:blipFill>
        <p:spPr>
          <a:xfrm>
            <a:off x="457200" y="1280160"/>
            <a:ext cx="3552031" cy="4630226"/>
          </a:xfrm>
        </p:spPr>
      </p:pic>
      <p:sp>
        <p:nvSpPr>
          <p:cNvPr id="14" name="Text Placeholder 13"/>
          <p:cNvSpPr>
            <a:spLocks noGrp="1"/>
          </p:cNvSpPr>
          <p:nvPr>
            <p:ph type="body" sz="quarter" idx="14"/>
          </p:nvPr>
        </p:nvSpPr>
        <p:spPr>
          <a:xfrm>
            <a:off x="4287345" y="900861"/>
            <a:ext cx="4661270" cy="5256973"/>
          </a:xfrm>
        </p:spPr>
        <p:txBody>
          <a:bodyPr>
            <a:noAutofit/>
          </a:bodyPr>
          <a:lstStyle/>
          <a:p>
            <a:r>
              <a:rPr lang="en-US" sz="1800" b="1" dirty="0">
                <a:solidFill>
                  <a:srgbClr val="000000"/>
                </a:solidFill>
              </a:rPr>
              <a:t>Disaccharides form when two </a:t>
            </a:r>
            <a:r>
              <a:rPr lang="en-US" sz="1800" b="1" dirty="0" err="1">
                <a:solidFill>
                  <a:srgbClr val="000000"/>
                </a:solidFill>
              </a:rPr>
              <a:t>monosaccharides</a:t>
            </a:r>
            <a:r>
              <a:rPr lang="en-US" sz="1800" b="1" dirty="0">
                <a:solidFill>
                  <a:srgbClr val="000000"/>
                </a:solidFill>
              </a:rPr>
              <a:t> are linked in a dehydration reaction</a:t>
            </a:r>
          </a:p>
          <a:p>
            <a:endParaRPr lang="en-US" sz="1600" b="1" dirty="0">
              <a:solidFill>
                <a:srgbClr val="000000"/>
              </a:solidFill>
            </a:endParaRPr>
          </a:p>
          <a:p>
            <a:r>
              <a:rPr lang="en-US" sz="1600" b="1" u="sng" dirty="0">
                <a:solidFill>
                  <a:srgbClr val="000000"/>
                </a:solidFill>
              </a:rPr>
              <a:t>Example of disaccharide formation</a:t>
            </a:r>
          </a:p>
          <a:p>
            <a:pPr marL="285750" indent="-285750">
              <a:buFont typeface="Arial"/>
              <a:buChar char="•"/>
            </a:pPr>
            <a:r>
              <a:rPr lang="en-US" sz="1800" dirty="0">
                <a:solidFill>
                  <a:srgbClr val="000000"/>
                </a:solidFill>
              </a:rPr>
              <a:t>Glucose + Fructose = Sucrose (disaccharide)</a:t>
            </a:r>
          </a:p>
          <a:p>
            <a:pPr marL="285750" indent="-285750">
              <a:buFont typeface="Arial"/>
              <a:buChar char="•"/>
            </a:pPr>
            <a:r>
              <a:rPr lang="en-US" sz="1800" dirty="0">
                <a:solidFill>
                  <a:srgbClr val="000000"/>
                </a:solidFill>
              </a:rPr>
              <a:t>Two monomers are joined by </a:t>
            </a:r>
            <a:r>
              <a:rPr lang="en-US" sz="1800" b="1" dirty="0" err="1">
                <a:solidFill>
                  <a:srgbClr val="000000"/>
                </a:solidFill>
              </a:rPr>
              <a:t>glycosidic</a:t>
            </a:r>
            <a:r>
              <a:rPr lang="en-US" sz="1800" b="1" dirty="0">
                <a:solidFill>
                  <a:srgbClr val="000000"/>
                </a:solidFill>
              </a:rPr>
              <a:t> bond</a:t>
            </a:r>
          </a:p>
          <a:p>
            <a:pPr marL="285750" indent="-285750">
              <a:buFont typeface="Arial"/>
              <a:buChar char="•"/>
            </a:pPr>
            <a:r>
              <a:rPr lang="en-US" sz="1800" dirty="0">
                <a:solidFill>
                  <a:srgbClr val="000000"/>
                </a:solidFill>
              </a:rPr>
              <a:t>Water is also released</a:t>
            </a:r>
          </a:p>
          <a:p>
            <a:pPr marL="285750" indent="-285750">
              <a:buFont typeface="Arial"/>
              <a:buChar char="•"/>
            </a:pPr>
            <a:r>
              <a:rPr lang="en-US" sz="1800" dirty="0">
                <a:solidFill>
                  <a:srgbClr val="000000"/>
                </a:solidFill>
              </a:rPr>
              <a:t>carbon atoms in a monosaccharide are numbered from the terminal carbon closest to the carbonyl group</a:t>
            </a:r>
          </a:p>
          <a:p>
            <a:pPr marL="285750" indent="-285750">
              <a:buFont typeface="Arial"/>
              <a:buChar char="•"/>
            </a:pPr>
            <a:r>
              <a:rPr lang="en-US" sz="1800" dirty="0" err="1">
                <a:solidFill>
                  <a:srgbClr val="000000"/>
                </a:solidFill>
              </a:rPr>
              <a:t>glycosidic</a:t>
            </a:r>
            <a:r>
              <a:rPr lang="en-US" sz="1800" dirty="0">
                <a:solidFill>
                  <a:srgbClr val="000000"/>
                </a:solidFill>
              </a:rPr>
              <a:t> linkage is formed between carbon 1 in glucose and </a:t>
            </a:r>
            <a:r>
              <a:rPr lang="es-ES_tradnl" sz="1800" dirty="0" err="1">
                <a:solidFill>
                  <a:srgbClr val="000000"/>
                </a:solidFill>
              </a:rPr>
              <a:t>carbon</a:t>
            </a:r>
            <a:r>
              <a:rPr lang="es-ES_tradnl" sz="1800" dirty="0">
                <a:solidFill>
                  <a:srgbClr val="000000"/>
                </a:solidFill>
              </a:rPr>
              <a:t> 2 in </a:t>
            </a:r>
            <a:r>
              <a:rPr lang="es-ES_tradnl" sz="1800" dirty="0" err="1">
                <a:solidFill>
                  <a:srgbClr val="000000"/>
                </a:solidFill>
              </a:rPr>
              <a:t>fructose</a:t>
            </a:r>
            <a:endParaRPr lang="es-ES_tradnl" sz="1800" dirty="0">
              <a:solidFill>
                <a:srgbClr val="000000"/>
              </a:solidFill>
            </a:endParaRPr>
          </a:p>
          <a:p>
            <a:pPr marL="285750" indent="-285750">
              <a:buFont typeface="Arial"/>
              <a:buChar char="•"/>
            </a:pPr>
            <a:r>
              <a:rPr lang="es-ES_tradnl" b="1" dirty="0" err="1">
                <a:solidFill>
                  <a:srgbClr val="000000"/>
                </a:solidFill>
              </a:rPr>
              <a:t>Results</a:t>
            </a:r>
            <a:r>
              <a:rPr lang="es-ES_tradnl" b="1" dirty="0">
                <a:solidFill>
                  <a:srgbClr val="000000"/>
                </a:solidFill>
              </a:rPr>
              <a:t> in 1,2 </a:t>
            </a:r>
            <a:r>
              <a:rPr lang="es-ES_tradnl" b="1" dirty="0" err="1">
                <a:solidFill>
                  <a:srgbClr val="000000"/>
                </a:solidFill>
              </a:rPr>
              <a:t>glycosidic</a:t>
            </a:r>
            <a:r>
              <a:rPr lang="es-ES_tradnl" b="1" dirty="0">
                <a:solidFill>
                  <a:srgbClr val="000000"/>
                </a:solidFill>
              </a:rPr>
              <a:t> </a:t>
            </a:r>
            <a:r>
              <a:rPr lang="es-ES_tradnl" b="1" dirty="0" err="1">
                <a:solidFill>
                  <a:srgbClr val="000000"/>
                </a:solidFill>
              </a:rPr>
              <a:t>linkage</a:t>
            </a:r>
            <a:endParaRPr lang="en-US" b="1" dirty="0">
              <a:solidFill>
                <a:srgbClr val="000000"/>
              </a:solidFill>
            </a:endParaRPr>
          </a:p>
        </p:txBody>
      </p:sp>
    </p:spTree>
    <p:extLst>
      <p:ext uri="{BB962C8B-B14F-4D97-AF65-F5344CB8AC3E}">
        <p14:creationId xmlns:p14="http://schemas.microsoft.com/office/powerpoint/2010/main" val="1202051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41326"/>
            <a:ext cx="5157216" cy="659535"/>
          </a:xfrm>
        </p:spPr>
        <p:txBody>
          <a:bodyPr>
            <a:normAutofit fontScale="90000"/>
          </a:bodyPr>
          <a:lstStyle/>
          <a:p>
            <a:r>
              <a:rPr lang="en-US" sz="2400" dirty="0">
                <a:solidFill>
                  <a:srgbClr val="6CB255"/>
                </a:solidFill>
              </a:rPr>
              <a:t>Other common disaccharides</a:t>
            </a:r>
          </a:p>
        </p:txBody>
      </p:sp>
      <p:pic>
        <p:nvPicPr>
          <p:cNvPr id="2" name="Picture Placeholder 1" descr="Figure_03_02_05.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6554" r="-6554"/>
          <a:stretch>
            <a:fillRect/>
          </a:stretch>
        </p:blipFill>
        <p:spPr>
          <a:xfrm>
            <a:off x="4150932" y="571093"/>
            <a:ext cx="4407852" cy="5748089"/>
          </a:xfrm>
        </p:spPr>
      </p:pic>
      <p:sp>
        <p:nvSpPr>
          <p:cNvPr id="14" name="Text Placeholder 13"/>
          <p:cNvSpPr>
            <a:spLocks noGrp="1"/>
          </p:cNvSpPr>
          <p:nvPr>
            <p:ph type="body" sz="quarter" idx="14"/>
          </p:nvPr>
        </p:nvSpPr>
        <p:spPr>
          <a:xfrm>
            <a:off x="237744" y="1601027"/>
            <a:ext cx="3913188" cy="5256973"/>
          </a:xfrm>
        </p:spPr>
        <p:txBody>
          <a:bodyPr>
            <a:noAutofit/>
          </a:bodyPr>
          <a:lstStyle/>
          <a:p>
            <a:r>
              <a:rPr lang="en-US" sz="2400" dirty="0">
                <a:solidFill>
                  <a:schemeClr val="tx1"/>
                </a:solidFill>
              </a:rPr>
              <a:t>Common disaccharides</a:t>
            </a:r>
            <a:endParaRPr lang="en-US" sz="1600" dirty="0">
              <a:solidFill>
                <a:schemeClr val="tx1"/>
              </a:solidFill>
            </a:endParaRPr>
          </a:p>
          <a:p>
            <a:pPr marL="285750" indent="-285750">
              <a:buFont typeface="Arial"/>
              <a:buChar char="•"/>
            </a:pPr>
            <a:r>
              <a:rPr lang="en-US" dirty="0">
                <a:solidFill>
                  <a:schemeClr val="tx1"/>
                </a:solidFill>
              </a:rPr>
              <a:t>maltose (grain sugar)</a:t>
            </a:r>
          </a:p>
          <a:p>
            <a:pPr marL="285750" indent="-285750">
              <a:buFont typeface="Arial"/>
              <a:buChar char="•"/>
            </a:pPr>
            <a:r>
              <a:rPr lang="en-US" dirty="0">
                <a:solidFill>
                  <a:schemeClr val="tx1"/>
                </a:solidFill>
              </a:rPr>
              <a:t>lactose (milk sugar)</a:t>
            </a:r>
          </a:p>
          <a:p>
            <a:pPr marL="285750" indent="-285750">
              <a:buFont typeface="Arial"/>
              <a:buChar char="•"/>
            </a:pPr>
            <a:r>
              <a:rPr lang="en-US" dirty="0">
                <a:solidFill>
                  <a:schemeClr val="tx1"/>
                </a:solidFill>
              </a:rPr>
              <a:t>sucrose </a:t>
            </a:r>
            <a:r>
              <a:rPr lang="es-ES_tradnl" dirty="0">
                <a:solidFill>
                  <a:schemeClr val="tx1"/>
                </a:solidFill>
              </a:rPr>
              <a:t>(</a:t>
            </a:r>
            <a:r>
              <a:rPr lang="es-ES_tradnl" dirty="0" err="1">
                <a:solidFill>
                  <a:schemeClr val="tx1"/>
                </a:solidFill>
              </a:rPr>
              <a:t>table</a:t>
            </a:r>
            <a:r>
              <a:rPr lang="es-ES_tradnl" dirty="0">
                <a:solidFill>
                  <a:schemeClr val="tx1"/>
                </a:solidFill>
              </a:rPr>
              <a:t> </a:t>
            </a:r>
            <a:r>
              <a:rPr lang="es-ES_tradnl" dirty="0" err="1">
                <a:solidFill>
                  <a:schemeClr val="tx1"/>
                </a:solidFill>
              </a:rPr>
              <a:t>sugar</a:t>
            </a:r>
            <a:r>
              <a:rPr lang="es-ES_tradnl" dirty="0">
                <a:solidFill>
                  <a:schemeClr val="tx1"/>
                </a:solidFill>
              </a:rPr>
              <a:t>)</a:t>
            </a:r>
          </a:p>
          <a:p>
            <a:pPr marL="285750" indent="-285750">
              <a:buFont typeface="Arial"/>
              <a:buChar char="•"/>
            </a:pPr>
            <a:endParaRPr lang="es-ES_tradnl" dirty="0">
              <a:solidFill>
                <a:schemeClr val="tx1"/>
              </a:solidFill>
            </a:endParaRPr>
          </a:p>
          <a:p>
            <a:r>
              <a:rPr lang="en-US" b="1" dirty="0">
                <a:solidFill>
                  <a:schemeClr val="tx1"/>
                </a:solidFill>
              </a:rPr>
              <a:t>All are created via formation of covalent </a:t>
            </a:r>
            <a:r>
              <a:rPr lang="en-US" b="1" dirty="0" err="1">
                <a:solidFill>
                  <a:schemeClr val="tx1"/>
                </a:solidFill>
              </a:rPr>
              <a:t>glycosidic</a:t>
            </a:r>
            <a:r>
              <a:rPr lang="en-US" b="1" dirty="0">
                <a:solidFill>
                  <a:schemeClr val="tx1"/>
                </a:solidFill>
              </a:rPr>
              <a:t> linkages</a:t>
            </a:r>
          </a:p>
        </p:txBody>
      </p:sp>
    </p:spTree>
    <p:extLst>
      <p:ext uri="{BB962C8B-B14F-4D97-AF65-F5344CB8AC3E}">
        <p14:creationId xmlns:p14="http://schemas.microsoft.com/office/powerpoint/2010/main" val="1120646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91624" y="1392076"/>
            <a:ext cx="5111750" cy="5326184"/>
          </a:xfrm>
        </p:spPr>
        <p:txBody>
          <a:bodyPr>
            <a:normAutofit/>
          </a:bodyPr>
          <a:lstStyle/>
          <a:p>
            <a:r>
              <a:rPr lang="en-US" sz="2200" b="1" dirty="0"/>
              <a:t>Polysaccharides – </a:t>
            </a:r>
            <a:r>
              <a:rPr lang="en-US" sz="2200" dirty="0"/>
              <a:t>long chain of monosaccharides joined by </a:t>
            </a:r>
            <a:r>
              <a:rPr lang="en-US" sz="2200" dirty="0" err="1"/>
              <a:t>glycosidic</a:t>
            </a:r>
            <a:r>
              <a:rPr lang="en-US" sz="2200" dirty="0"/>
              <a:t> linkages</a:t>
            </a:r>
          </a:p>
          <a:p>
            <a:endParaRPr lang="en-US" sz="2200" dirty="0"/>
          </a:p>
          <a:p>
            <a:pPr marL="285750" indent="-285750">
              <a:buFont typeface="Arial"/>
              <a:buChar char="•"/>
            </a:pPr>
            <a:r>
              <a:rPr lang="en-US" sz="2200" dirty="0"/>
              <a:t>May be branched or </a:t>
            </a:r>
            <a:r>
              <a:rPr lang="en-US" sz="2200" dirty="0" err="1"/>
              <a:t>unbranched</a:t>
            </a:r>
            <a:endParaRPr lang="en-US" sz="2200" dirty="0"/>
          </a:p>
          <a:p>
            <a:pPr marL="285750" indent="-285750">
              <a:buFont typeface="Arial"/>
              <a:buChar char="•"/>
            </a:pPr>
            <a:r>
              <a:rPr lang="en-US" sz="2200" dirty="0"/>
              <a:t>May consist of multiple types of </a:t>
            </a:r>
            <a:r>
              <a:rPr lang="en-US" sz="2200" dirty="0" err="1"/>
              <a:t>monosaccharides</a:t>
            </a:r>
            <a:endParaRPr lang="en-US" sz="2200" dirty="0"/>
          </a:p>
          <a:p>
            <a:pPr marL="285750" indent="-285750">
              <a:buFont typeface="Arial"/>
              <a:buChar char="•"/>
            </a:pPr>
            <a:r>
              <a:rPr lang="en-US" sz="2200" dirty="0"/>
              <a:t>Molecular weight could be &gt; 10,000 </a:t>
            </a:r>
            <a:r>
              <a:rPr lang="en-US" sz="2200" dirty="0" err="1"/>
              <a:t>daltons</a:t>
            </a:r>
            <a:endParaRPr lang="en-US" sz="2200" dirty="0"/>
          </a:p>
          <a:p>
            <a:pPr marL="285750" indent="-285750">
              <a:buFont typeface="Arial"/>
              <a:buChar char="•"/>
            </a:pPr>
            <a:endParaRPr lang="en-US" sz="2200" dirty="0"/>
          </a:p>
          <a:p>
            <a:endParaRPr lang="en-US" sz="2200" dirty="0"/>
          </a:p>
          <a:p>
            <a:endParaRPr lang="en-US" sz="2200" dirty="0"/>
          </a:p>
          <a:p>
            <a:endParaRPr lang="en-US" dirty="0"/>
          </a:p>
        </p:txBody>
      </p:sp>
      <p:sp>
        <p:nvSpPr>
          <p:cNvPr id="5" name="Title 4"/>
          <p:cNvSpPr>
            <a:spLocks noGrp="1"/>
          </p:cNvSpPr>
          <p:nvPr>
            <p:ph type="title"/>
          </p:nvPr>
        </p:nvSpPr>
        <p:spPr/>
        <p:txBody>
          <a:bodyPr/>
          <a:lstStyle/>
          <a:p>
            <a:r>
              <a:rPr lang="en-US" dirty="0"/>
              <a:t>Polysaccharides</a:t>
            </a:r>
          </a:p>
        </p:txBody>
      </p:sp>
      <p:sp>
        <p:nvSpPr>
          <p:cNvPr id="10" name="TextBox 9"/>
          <p:cNvSpPr txBox="1"/>
          <p:nvPr/>
        </p:nvSpPr>
        <p:spPr>
          <a:xfrm>
            <a:off x="5237798" y="2190211"/>
            <a:ext cx="3779245" cy="584775"/>
          </a:xfrm>
          <a:prstGeom prst="rect">
            <a:avLst/>
          </a:prstGeom>
          <a:noFill/>
        </p:spPr>
        <p:txBody>
          <a:bodyPr wrap="square" rtlCol="0">
            <a:spAutoFit/>
          </a:bodyPr>
          <a:lstStyle/>
          <a:p>
            <a:r>
              <a:rPr lang="en-US" sz="1600" dirty="0"/>
              <a:t>Glycogen stores (black granules) in </a:t>
            </a:r>
            <a:r>
              <a:rPr lang="en-US" sz="1600" dirty="0" err="1"/>
              <a:t>spermatazoa</a:t>
            </a:r>
            <a:r>
              <a:rPr lang="en-US" sz="1600" dirty="0"/>
              <a:t> of flatworm</a:t>
            </a:r>
          </a:p>
        </p:txBody>
      </p:sp>
      <p:pic>
        <p:nvPicPr>
          <p:cNvPr id="11" name="Picture 10"/>
          <p:cNvPicPr>
            <a:picLocks noChangeAspect="1"/>
          </p:cNvPicPr>
          <p:nvPr/>
        </p:nvPicPr>
        <p:blipFill>
          <a:blip r:embed="rId3"/>
          <a:stretch>
            <a:fillRect/>
          </a:stretch>
        </p:blipFill>
        <p:spPr>
          <a:xfrm>
            <a:off x="5237798" y="241327"/>
            <a:ext cx="3810446" cy="1948884"/>
          </a:xfrm>
          <a:prstGeom prst="rect">
            <a:avLst/>
          </a:prstGeom>
        </p:spPr>
      </p:pic>
    </p:spTree>
    <p:extLst>
      <p:ext uri="{BB962C8B-B14F-4D97-AF65-F5344CB8AC3E}">
        <p14:creationId xmlns:p14="http://schemas.microsoft.com/office/powerpoint/2010/main" val="3929077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a:spLocks noGrp="1"/>
          </p:cNvSpPr>
          <p:nvPr>
            <p:ph type="title"/>
          </p:nvPr>
        </p:nvSpPr>
        <p:spPr>
          <a:xfrm>
            <a:off x="183662" y="357222"/>
            <a:ext cx="7315487" cy="659535"/>
          </a:xfrm>
        </p:spPr>
        <p:txBody>
          <a:bodyPr>
            <a:normAutofit fontScale="90000"/>
          </a:bodyPr>
          <a:lstStyle/>
          <a:p>
            <a:r>
              <a:rPr lang="en-US" dirty="0"/>
              <a:t>Polysaccharides can be distinguished by their </a:t>
            </a:r>
            <a:r>
              <a:rPr lang="en-US" dirty="0" err="1"/>
              <a:t>glycosidic</a:t>
            </a:r>
            <a:r>
              <a:rPr lang="en-US" dirty="0"/>
              <a:t> linkages</a:t>
            </a:r>
            <a:endParaRPr lang="en-US" sz="2400" dirty="0">
              <a:solidFill>
                <a:srgbClr val="6CB255"/>
              </a:solidFill>
            </a:endParaRPr>
          </a:p>
        </p:txBody>
      </p:sp>
      <p:pic>
        <p:nvPicPr>
          <p:cNvPr id="2" name="Picture Placeholder 1" descr="Figure_03_02_06.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3001" r="-13001"/>
          <a:stretch>
            <a:fillRect/>
          </a:stretch>
        </p:blipFill>
        <p:spPr>
          <a:xfrm>
            <a:off x="12212" y="1107618"/>
            <a:ext cx="3834281" cy="4998152"/>
          </a:xfrm>
        </p:spPr>
      </p:pic>
      <p:sp>
        <p:nvSpPr>
          <p:cNvPr id="14" name="Text Placeholder 13"/>
          <p:cNvSpPr>
            <a:spLocks noGrp="1"/>
          </p:cNvSpPr>
          <p:nvPr>
            <p:ph type="body" sz="quarter" idx="14"/>
          </p:nvPr>
        </p:nvSpPr>
        <p:spPr>
          <a:xfrm>
            <a:off x="3578344" y="1107617"/>
            <a:ext cx="5099538" cy="5256973"/>
          </a:xfrm>
        </p:spPr>
        <p:txBody>
          <a:bodyPr>
            <a:noAutofit/>
          </a:bodyPr>
          <a:lstStyle/>
          <a:p>
            <a:pPr marL="285750" indent="-285750">
              <a:buFont typeface="Arial"/>
              <a:buChar char="•"/>
            </a:pPr>
            <a:endParaRPr lang="en-US" sz="1600" dirty="0">
              <a:solidFill>
                <a:schemeClr val="tx1"/>
              </a:solidFill>
            </a:endParaRPr>
          </a:p>
          <a:p>
            <a:endParaRPr lang="en-US" sz="1600" dirty="0">
              <a:solidFill>
                <a:schemeClr val="tx1"/>
              </a:solidFill>
            </a:endParaRPr>
          </a:p>
          <a:p>
            <a:endParaRPr lang="en-US" sz="1600" dirty="0">
              <a:solidFill>
                <a:schemeClr val="tx1"/>
              </a:solidFill>
            </a:endParaRPr>
          </a:p>
        </p:txBody>
      </p:sp>
      <p:sp>
        <p:nvSpPr>
          <p:cNvPr id="3" name="TextBox 2"/>
          <p:cNvSpPr txBox="1"/>
          <p:nvPr/>
        </p:nvSpPr>
        <p:spPr>
          <a:xfrm>
            <a:off x="3751034" y="1155110"/>
            <a:ext cx="5228696" cy="5663089"/>
          </a:xfrm>
          <a:prstGeom prst="rect">
            <a:avLst/>
          </a:prstGeom>
          <a:noFill/>
        </p:spPr>
        <p:txBody>
          <a:bodyPr wrap="square" rtlCol="0">
            <a:spAutoFit/>
          </a:bodyPr>
          <a:lstStyle/>
          <a:p>
            <a:r>
              <a:rPr lang="en-US" sz="2200" b="1" dirty="0"/>
              <a:t>Starch is composed of Amylose and </a:t>
            </a:r>
          </a:p>
          <a:p>
            <a:r>
              <a:rPr lang="en-US" sz="2200" b="1" dirty="0"/>
              <a:t>Amylopectin</a:t>
            </a:r>
          </a:p>
          <a:p>
            <a:endParaRPr lang="en-US" sz="2200" b="1" dirty="0"/>
          </a:p>
          <a:p>
            <a:r>
              <a:rPr lang="en-US" sz="2200" b="1" dirty="0"/>
              <a:t>The monomers are joined in two </a:t>
            </a:r>
          </a:p>
          <a:p>
            <a:r>
              <a:rPr lang="en-US" sz="2200" b="1" dirty="0"/>
              <a:t>linkage types</a:t>
            </a:r>
          </a:p>
          <a:p>
            <a:pPr marL="800100" lvl="1" indent="-342900">
              <a:buFont typeface="+mj-lt"/>
              <a:buAutoNum type="arabicPeriod"/>
            </a:pPr>
            <a:r>
              <a:rPr lang="en-US" sz="2200" i="1" dirty="0"/>
              <a:t>α</a:t>
            </a:r>
            <a:r>
              <a:rPr lang="en-US" sz="2200" dirty="0"/>
              <a:t> 1-4 </a:t>
            </a:r>
            <a:r>
              <a:rPr lang="en-US" sz="2200" dirty="0" err="1"/>
              <a:t>glycosidic</a:t>
            </a:r>
            <a:r>
              <a:rPr lang="en-US" sz="2200" dirty="0"/>
              <a:t> bonds</a:t>
            </a:r>
          </a:p>
          <a:p>
            <a:pPr marL="800100" lvl="1" indent="-342900">
              <a:buFont typeface="+mj-lt"/>
              <a:buAutoNum type="arabicPeriod"/>
            </a:pPr>
            <a:r>
              <a:rPr lang="en-US" sz="2200" i="1" dirty="0"/>
              <a:t>α</a:t>
            </a:r>
            <a:r>
              <a:rPr lang="en-US" sz="2200" dirty="0"/>
              <a:t> 1-6 </a:t>
            </a:r>
            <a:r>
              <a:rPr lang="en-US" sz="2200" dirty="0" err="1"/>
              <a:t>glycosidic</a:t>
            </a:r>
            <a:r>
              <a:rPr lang="en-US" sz="2200" dirty="0"/>
              <a:t> bonds</a:t>
            </a:r>
          </a:p>
          <a:p>
            <a:endParaRPr lang="en-US" sz="2200" b="1" dirty="0"/>
          </a:p>
          <a:p>
            <a:r>
              <a:rPr lang="en-US" sz="2200" dirty="0"/>
              <a:t>Amylose = unbranched glucose monomers in </a:t>
            </a:r>
            <a:r>
              <a:rPr lang="en-US" sz="2200" i="1" dirty="0"/>
              <a:t>α</a:t>
            </a:r>
            <a:r>
              <a:rPr lang="en-US" sz="2200" dirty="0"/>
              <a:t> 1-4 </a:t>
            </a:r>
            <a:r>
              <a:rPr lang="en-US" sz="2200" dirty="0" err="1"/>
              <a:t>glycosidic</a:t>
            </a:r>
            <a:r>
              <a:rPr lang="en-US" sz="2200" dirty="0"/>
              <a:t> bonds</a:t>
            </a:r>
          </a:p>
          <a:p>
            <a:endParaRPr lang="en-US" sz="2200" dirty="0"/>
          </a:p>
          <a:p>
            <a:r>
              <a:rPr lang="en-US" sz="2200" dirty="0"/>
              <a:t>Amylopectin = branched glucose monomers in </a:t>
            </a:r>
            <a:r>
              <a:rPr lang="en-US" sz="2200" i="1" dirty="0"/>
              <a:t>α</a:t>
            </a:r>
            <a:r>
              <a:rPr lang="en-US" sz="2200" dirty="0"/>
              <a:t> 1-4 and </a:t>
            </a:r>
            <a:r>
              <a:rPr lang="en-US" sz="2200" i="1" dirty="0"/>
              <a:t>α</a:t>
            </a:r>
            <a:r>
              <a:rPr lang="en-US" sz="2200" dirty="0"/>
              <a:t> 1-6 </a:t>
            </a:r>
            <a:r>
              <a:rPr lang="en-US" sz="2200" dirty="0" err="1"/>
              <a:t>glycosidic</a:t>
            </a:r>
            <a:r>
              <a:rPr lang="en-US" sz="2200" dirty="0"/>
              <a:t> bonds</a:t>
            </a:r>
          </a:p>
          <a:p>
            <a:endParaRPr lang="en-US" dirty="0"/>
          </a:p>
          <a:p>
            <a:endParaRPr lang="en-US" dirty="0"/>
          </a:p>
          <a:p>
            <a:endParaRPr lang="en-US" b="1" dirty="0"/>
          </a:p>
        </p:txBody>
      </p:sp>
    </p:spTree>
    <p:extLst>
      <p:ext uri="{BB962C8B-B14F-4D97-AF65-F5344CB8AC3E}">
        <p14:creationId xmlns:p14="http://schemas.microsoft.com/office/powerpoint/2010/main" val="3285096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err="1"/>
              <a:t>Celluose</a:t>
            </a:r>
            <a:r>
              <a:rPr lang="en-US" dirty="0"/>
              <a:t> – a polysaccharide found in the cell wall of plants</a:t>
            </a:r>
          </a:p>
        </p:txBody>
      </p:sp>
      <p:sp>
        <p:nvSpPr>
          <p:cNvPr id="7" name="Text Placeholder 6"/>
          <p:cNvSpPr>
            <a:spLocks noGrp="1"/>
          </p:cNvSpPr>
          <p:nvPr>
            <p:ph type="body" sz="quarter" idx="14"/>
          </p:nvPr>
        </p:nvSpPr>
        <p:spPr>
          <a:xfrm>
            <a:off x="457200" y="4843982"/>
            <a:ext cx="8159262" cy="1711172"/>
          </a:xfrm>
        </p:spPr>
        <p:txBody>
          <a:bodyPr>
            <a:noAutofit/>
          </a:bodyPr>
          <a:lstStyle/>
          <a:p>
            <a:r>
              <a:rPr lang="en-US" dirty="0"/>
              <a:t>Cellulose - glucose monomers are linked in </a:t>
            </a:r>
            <a:r>
              <a:rPr lang="en-US" dirty="0" err="1"/>
              <a:t>unbranched</a:t>
            </a:r>
            <a:r>
              <a:rPr lang="en-US" dirty="0"/>
              <a:t> chains by </a:t>
            </a:r>
            <a:r>
              <a:rPr lang="en-US" i="1" dirty="0"/>
              <a:t>β </a:t>
            </a:r>
            <a:r>
              <a:rPr lang="en-US" dirty="0"/>
              <a:t>1-4 </a:t>
            </a:r>
            <a:r>
              <a:rPr lang="en-US" dirty="0" err="1"/>
              <a:t>glycosidic</a:t>
            </a:r>
            <a:r>
              <a:rPr lang="en-US" dirty="0"/>
              <a:t> linkages</a:t>
            </a:r>
          </a:p>
          <a:p>
            <a:r>
              <a:rPr lang="en-US" dirty="0"/>
              <a:t>Every glucose monomer is flipped relative to the next one resulting in a linear, fibrous structure</a:t>
            </a:r>
          </a:p>
        </p:txBody>
      </p:sp>
      <p:pic>
        <p:nvPicPr>
          <p:cNvPr id="8" name="Picture 7" descr="Diagram, schematic&#10;&#10;Description automatically generated">
            <a:extLst>
              <a:ext uri="{FF2B5EF4-FFF2-40B4-BE49-F238E27FC236}">
                <a16:creationId xmlns:a16="http://schemas.microsoft.com/office/drawing/2014/main" id="{CB906CCF-FCBB-DA4A-B240-7177686D67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0112" y="1326082"/>
            <a:ext cx="4572000" cy="3517900"/>
          </a:xfrm>
          <a:prstGeom prst="rect">
            <a:avLst/>
          </a:prstGeom>
        </p:spPr>
      </p:pic>
    </p:spTree>
    <p:extLst>
      <p:ext uri="{BB962C8B-B14F-4D97-AF65-F5344CB8AC3E}">
        <p14:creationId xmlns:p14="http://schemas.microsoft.com/office/powerpoint/2010/main" val="13491527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41326"/>
            <a:ext cx="1545492" cy="659535"/>
          </a:xfrm>
        </p:spPr>
        <p:txBody>
          <a:bodyPr/>
          <a:lstStyle/>
          <a:p>
            <a:r>
              <a:rPr lang="en-US" dirty="0"/>
              <a:t>Chitin  </a:t>
            </a:r>
          </a:p>
        </p:txBody>
      </p:sp>
      <p:pic>
        <p:nvPicPr>
          <p:cNvPr id="2" name="Picture Placeholder 1" descr="Figure_03_02_08.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48879" r="-48879"/>
          <a:stretch>
            <a:fillRect/>
          </a:stretch>
        </p:blipFill>
        <p:spPr>
          <a:xfrm>
            <a:off x="-1594339" y="1122386"/>
            <a:ext cx="8062913" cy="3500071"/>
          </a:xfrm>
        </p:spPr>
      </p:pic>
      <p:sp>
        <p:nvSpPr>
          <p:cNvPr id="7" name="Text Placeholder 6"/>
          <p:cNvSpPr>
            <a:spLocks noGrp="1"/>
          </p:cNvSpPr>
          <p:nvPr>
            <p:ph type="body" sz="quarter" idx="14"/>
          </p:nvPr>
        </p:nvSpPr>
        <p:spPr>
          <a:xfrm>
            <a:off x="388815" y="4622457"/>
            <a:ext cx="2297723" cy="353249"/>
          </a:xfrm>
        </p:spPr>
        <p:txBody>
          <a:bodyPr>
            <a:normAutofit/>
          </a:bodyPr>
          <a:lstStyle/>
          <a:p>
            <a:r>
              <a:rPr lang="en-US" sz="1600" dirty="0"/>
              <a:t>(credit: </a:t>
            </a:r>
            <a:r>
              <a:rPr lang="de-DE" sz="1600" dirty="0"/>
              <a:t>Louise Docker)</a:t>
            </a:r>
            <a:endParaRPr lang="en-US" sz="1600" dirty="0"/>
          </a:p>
        </p:txBody>
      </p:sp>
      <p:sp>
        <p:nvSpPr>
          <p:cNvPr id="3" name="TextBox 2"/>
          <p:cNvSpPr txBox="1"/>
          <p:nvPr/>
        </p:nvSpPr>
        <p:spPr>
          <a:xfrm>
            <a:off x="4601308" y="1269999"/>
            <a:ext cx="4324922" cy="2677656"/>
          </a:xfrm>
          <a:prstGeom prst="rect">
            <a:avLst/>
          </a:prstGeom>
          <a:noFill/>
        </p:spPr>
        <p:txBody>
          <a:bodyPr wrap="none" rtlCol="0">
            <a:spAutoFit/>
          </a:bodyPr>
          <a:lstStyle/>
          <a:p>
            <a:r>
              <a:rPr lang="en-US" sz="2400" dirty="0"/>
              <a:t>The hard exoskeleton of </a:t>
            </a:r>
          </a:p>
          <a:p>
            <a:r>
              <a:rPr lang="en-US" sz="2400" dirty="0"/>
              <a:t>arthropods is composed of the </a:t>
            </a:r>
          </a:p>
          <a:p>
            <a:r>
              <a:rPr lang="en-US" sz="2400" dirty="0"/>
              <a:t>polysaccharide </a:t>
            </a:r>
            <a:r>
              <a:rPr lang="en-US" sz="2400" b="1" dirty="0"/>
              <a:t>chitin</a:t>
            </a:r>
          </a:p>
          <a:p>
            <a:endParaRPr lang="en-US" sz="2400" b="1" dirty="0"/>
          </a:p>
          <a:p>
            <a:r>
              <a:rPr lang="en-US" sz="2400" b="1" dirty="0"/>
              <a:t>Chitin </a:t>
            </a:r>
            <a:r>
              <a:rPr lang="en-US" sz="2400" dirty="0"/>
              <a:t>also contains nitrogen</a:t>
            </a:r>
          </a:p>
          <a:p>
            <a:endParaRPr lang="en-US" sz="2400" b="1" dirty="0"/>
          </a:p>
          <a:p>
            <a:endParaRPr lang="en-US" sz="2400" b="1" dirty="0"/>
          </a:p>
        </p:txBody>
      </p:sp>
      <p:pic>
        <p:nvPicPr>
          <p:cNvPr id="4" name="Picture 3"/>
          <p:cNvPicPr>
            <a:picLocks noChangeAspect="1"/>
          </p:cNvPicPr>
          <p:nvPr/>
        </p:nvPicPr>
        <p:blipFill>
          <a:blip r:embed="rId3"/>
          <a:stretch>
            <a:fillRect/>
          </a:stretch>
        </p:blipFill>
        <p:spPr>
          <a:xfrm>
            <a:off x="4738081" y="3260629"/>
            <a:ext cx="3878384" cy="2723655"/>
          </a:xfrm>
          <a:prstGeom prst="rect">
            <a:avLst/>
          </a:prstGeom>
        </p:spPr>
      </p:pic>
      <p:sp>
        <p:nvSpPr>
          <p:cNvPr id="6" name="Rectangle 5"/>
          <p:cNvSpPr/>
          <p:nvPr/>
        </p:nvSpPr>
        <p:spPr>
          <a:xfrm>
            <a:off x="4933462" y="6032350"/>
            <a:ext cx="4572000" cy="461665"/>
          </a:xfrm>
          <a:prstGeom prst="rect">
            <a:avLst/>
          </a:prstGeom>
        </p:spPr>
        <p:txBody>
          <a:bodyPr>
            <a:spAutoFit/>
          </a:bodyPr>
          <a:lstStyle/>
          <a:p>
            <a:r>
              <a:rPr lang="en-US" sz="1200" dirty="0">
                <a:hlinkClick r:id="rId4"/>
              </a:rPr>
              <a:t>https://commons.wikimedia.org/wiki/File:Chitin.svg</a:t>
            </a:r>
            <a:endParaRPr lang="en-US" sz="1200" dirty="0"/>
          </a:p>
          <a:p>
            <a:endParaRPr lang="en-US" sz="1200" dirty="0"/>
          </a:p>
        </p:txBody>
      </p:sp>
    </p:spTree>
    <p:extLst>
      <p:ext uri="{BB962C8B-B14F-4D97-AF65-F5344CB8AC3E}">
        <p14:creationId xmlns:p14="http://schemas.microsoft.com/office/powerpoint/2010/main" val="1393085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92608" y="204751"/>
            <a:ext cx="8062912" cy="380466"/>
          </a:xfrm>
        </p:spPr>
        <p:txBody>
          <a:bodyPr>
            <a:normAutofit fontScale="90000"/>
          </a:bodyPr>
          <a:lstStyle/>
          <a:p>
            <a:r>
              <a:rPr lang="en-US" dirty="0"/>
              <a:t>LIPIDS</a:t>
            </a:r>
          </a:p>
        </p:txBody>
      </p:sp>
      <p:pic>
        <p:nvPicPr>
          <p:cNvPr id="2" name="Picture Placeholder 1" descr="Figure_03_03_01.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65182" r="-65182"/>
          <a:stretch>
            <a:fillRect/>
          </a:stretch>
        </p:blipFill>
        <p:spPr>
          <a:xfrm>
            <a:off x="-1682260" y="900861"/>
            <a:ext cx="6458882" cy="2803769"/>
          </a:xfrm>
        </p:spPr>
      </p:pic>
      <p:sp>
        <p:nvSpPr>
          <p:cNvPr id="7" name="Text Placeholder 6"/>
          <p:cNvSpPr>
            <a:spLocks noGrp="1"/>
          </p:cNvSpPr>
          <p:nvPr>
            <p:ph type="body" sz="quarter" idx="14"/>
          </p:nvPr>
        </p:nvSpPr>
        <p:spPr>
          <a:xfrm>
            <a:off x="154354" y="3704630"/>
            <a:ext cx="2756877" cy="1166382"/>
          </a:xfrm>
        </p:spPr>
        <p:txBody>
          <a:bodyPr>
            <a:normAutofit/>
          </a:bodyPr>
          <a:lstStyle/>
          <a:p>
            <a:r>
              <a:rPr lang="en-US" sz="1600" dirty="0"/>
              <a:t>Hydrophobic lipids in the fur of aquatic mammals protect them from the elements (credit: Ken </a:t>
            </a:r>
            <a:r>
              <a:rPr lang="en-US" sz="1600" dirty="0" err="1"/>
              <a:t>Bosma</a:t>
            </a:r>
            <a:r>
              <a:rPr lang="en-US" sz="1600" dirty="0"/>
              <a:t>)</a:t>
            </a:r>
          </a:p>
        </p:txBody>
      </p:sp>
      <p:sp>
        <p:nvSpPr>
          <p:cNvPr id="3" name="TextBox 2"/>
          <p:cNvSpPr txBox="1"/>
          <p:nvPr/>
        </p:nvSpPr>
        <p:spPr>
          <a:xfrm>
            <a:off x="3180784" y="1194749"/>
            <a:ext cx="5762048" cy="4001095"/>
          </a:xfrm>
          <a:prstGeom prst="rect">
            <a:avLst/>
          </a:prstGeom>
          <a:noFill/>
        </p:spPr>
        <p:txBody>
          <a:bodyPr wrap="square" rtlCol="0">
            <a:spAutoFit/>
          </a:bodyPr>
          <a:lstStyle/>
          <a:p>
            <a:r>
              <a:rPr lang="en-US" sz="3600" dirty="0"/>
              <a:t>Lipids are a diverse group of </a:t>
            </a:r>
            <a:r>
              <a:rPr lang="en-US" sz="3600" b="1" dirty="0"/>
              <a:t>non-polar</a:t>
            </a:r>
            <a:r>
              <a:rPr lang="en-US" sz="3600" dirty="0"/>
              <a:t> hydrocarbons</a:t>
            </a:r>
          </a:p>
          <a:p>
            <a:endParaRPr lang="en-US" sz="3600" dirty="0"/>
          </a:p>
          <a:p>
            <a:r>
              <a:rPr lang="en-US" sz="3600" dirty="0"/>
              <a:t>Non-polar hydrocarbons are </a:t>
            </a:r>
            <a:r>
              <a:rPr lang="en-US" sz="3600" b="1" dirty="0"/>
              <a:t>hydrophobic</a:t>
            </a:r>
            <a:r>
              <a:rPr lang="en-US" sz="3600" dirty="0"/>
              <a:t> (water-fearing)</a:t>
            </a:r>
          </a:p>
          <a:p>
            <a:endParaRPr lang="en-US" sz="2000" dirty="0"/>
          </a:p>
          <a:p>
            <a:endParaRPr lang="en-US" dirty="0"/>
          </a:p>
        </p:txBody>
      </p:sp>
    </p:spTree>
    <p:extLst>
      <p:ext uri="{BB962C8B-B14F-4D97-AF65-F5344CB8AC3E}">
        <p14:creationId xmlns:p14="http://schemas.microsoft.com/office/powerpoint/2010/main" val="24589394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92608" y="204751"/>
            <a:ext cx="8062912" cy="380466"/>
          </a:xfrm>
        </p:spPr>
        <p:txBody>
          <a:bodyPr>
            <a:normAutofit fontScale="90000"/>
          </a:bodyPr>
          <a:lstStyle/>
          <a:p>
            <a:r>
              <a:rPr lang="en-US" dirty="0"/>
              <a:t>LIPIDS</a:t>
            </a:r>
          </a:p>
        </p:txBody>
      </p:sp>
      <p:pic>
        <p:nvPicPr>
          <p:cNvPr id="2" name="Picture Placeholder 1" descr="Figure_03_03_01.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65182" r="-65182"/>
          <a:stretch>
            <a:fillRect/>
          </a:stretch>
        </p:blipFill>
        <p:spPr>
          <a:xfrm>
            <a:off x="-1682260" y="900861"/>
            <a:ext cx="6458882" cy="2803769"/>
          </a:xfrm>
        </p:spPr>
      </p:pic>
      <p:sp>
        <p:nvSpPr>
          <p:cNvPr id="7" name="Text Placeholder 6"/>
          <p:cNvSpPr>
            <a:spLocks noGrp="1"/>
          </p:cNvSpPr>
          <p:nvPr>
            <p:ph type="body" sz="quarter" idx="14"/>
          </p:nvPr>
        </p:nvSpPr>
        <p:spPr>
          <a:xfrm>
            <a:off x="154354" y="3704630"/>
            <a:ext cx="2756877" cy="1166382"/>
          </a:xfrm>
        </p:spPr>
        <p:txBody>
          <a:bodyPr>
            <a:normAutofit fontScale="92500"/>
          </a:bodyPr>
          <a:lstStyle/>
          <a:p>
            <a:r>
              <a:rPr lang="en-US" sz="1600" dirty="0"/>
              <a:t>Hydrophobic lipids in the fur of aquatic mammals - protect </a:t>
            </a:r>
            <a:r>
              <a:rPr lang="en-US" sz="1600" dirty="0" err="1"/>
              <a:t>sthem</a:t>
            </a:r>
            <a:r>
              <a:rPr lang="en-US" sz="1600" dirty="0"/>
              <a:t> from the elements (credit: Ken </a:t>
            </a:r>
            <a:r>
              <a:rPr lang="en-US" sz="1600" dirty="0" err="1"/>
              <a:t>Bosma</a:t>
            </a:r>
            <a:r>
              <a:rPr lang="en-US" sz="1600" dirty="0"/>
              <a:t>)</a:t>
            </a:r>
          </a:p>
        </p:txBody>
      </p:sp>
      <p:sp>
        <p:nvSpPr>
          <p:cNvPr id="3" name="TextBox 2"/>
          <p:cNvSpPr txBox="1"/>
          <p:nvPr/>
        </p:nvSpPr>
        <p:spPr>
          <a:xfrm>
            <a:off x="3235648" y="512898"/>
            <a:ext cx="5762048" cy="6217087"/>
          </a:xfrm>
          <a:prstGeom prst="rect">
            <a:avLst/>
          </a:prstGeom>
          <a:noFill/>
        </p:spPr>
        <p:txBody>
          <a:bodyPr wrap="square" rtlCol="0">
            <a:spAutoFit/>
          </a:bodyPr>
          <a:lstStyle/>
          <a:p>
            <a:endParaRPr lang="en-US" sz="2000" dirty="0"/>
          </a:p>
          <a:p>
            <a:r>
              <a:rPr lang="en-US" sz="2400" b="1" dirty="0"/>
              <a:t>Functions of lipids</a:t>
            </a:r>
          </a:p>
          <a:p>
            <a:pPr marL="342900" indent="-342900">
              <a:buFont typeface="Arial" charset="0"/>
              <a:buChar char="•"/>
            </a:pPr>
            <a:r>
              <a:rPr lang="en-US" sz="2400" dirty="0"/>
              <a:t>Long-term energy stores </a:t>
            </a:r>
          </a:p>
          <a:p>
            <a:pPr marL="342900" indent="-342900">
              <a:buFont typeface="Arial" charset="0"/>
              <a:buChar char="•"/>
            </a:pPr>
            <a:r>
              <a:rPr lang="en-US" sz="2400" dirty="0"/>
              <a:t>Provide insulation from environment for plants and animals</a:t>
            </a:r>
          </a:p>
          <a:p>
            <a:pPr marL="342900" indent="-342900">
              <a:buFont typeface="Arial" charset="0"/>
              <a:buChar char="•"/>
            </a:pPr>
            <a:r>
              <a:rPr lang="en-US" sz="2400" dirty="0"/>
              <a:t>Serve as building blocks for some hormones</a:t>
            </a:r>
          </a:p>
          <a:p>
            <a:pPr marL="342900" indent="-342900">
              <a:buFont typeface="Arial" charset="0"/>
              <a:buChar char="•"/>
            </a:pPr>
            <a:r>
              <a:rPr lang="en-US" sz="2400" dirty="0"/>
              <a:t>Important component of cellular membranes</a:t>
            </a:r>
          </a:p>
          <a:p>
            <a:endParaRPr lang="en-US" sz="2400" dirty="0"/>
          </a:p>
          <a:p>
            <a:r>
              <a:rPr lang="en-US" sz="2400" b="1" dirty="0"/>
              <a:t>Types of lipids</a:t>
            </a:r>
          </a:p>
          <a:p>
            <a:pPr marL="342900" indent="-342900">
              <a:buFont typeface="Arial" charset="0"/>
              <a:buChar char="•"/>
            </a:pPr>
            <a:r>
              <a:rPr lang="en-US" sz="2400" dirty="0"/>
              <a:t>Fats</a:t>
            </a:r>
          </a:p>
          <a:p>
            <a:pPr marL="342900" indent="-342900">
              <a:buFont typeface="Arial" charset="0"/>
              <a:buChar char="•"/>
            </a:pPr>
            <a:r>
              <a:rPr lang="en-US" sz="2400" dirty="0"/>
              <a:t>Oils</a:t>
            </a:r>
          </a:p>
          <a:p>
            <a:pPr marL="342900" indent="-342900">
              <a:buFont typeface="Arial" charset="0"/>
              <a:buChar char="•"/>
            </a:pPr>
            <a:r>
              <a:rPr lang="en-US" sz="2400" dirty="0"/>
              <a:t>Waxes</a:t>
            </a:r>
          </a:p>
          <a:p>
            <a:pPr marL="342900" indent="-342900">
              <a:buFont typeface="Arial" charset="0"/>
              <a:buChar char="•"/>
            </a:pPr>
            <a:r>
              <a:rPr lang="en-US" sz="2400" dirty="0"/>
              <a:t>Phospholipids</a:t>
            </a:r>
          </a:p>
          <a:p>
            <a:pPr marL="342900" indent="-342900">
              <a:buFont typeface="Arial" charset="0"/>
              <a:buChar char="•"/>
            </a:pPr>
            <a:r>
              <a:rPr lang="en-US" sz="2400" dirty="0"/>
              <a:t>Steroids</a:t>
            </a:r>
          </a:p>
          <a:p>
            <a:endParaRPr lang="en-US" dirty="0"/>
          </a:p>
        </p:txBody>
      </p:sp>
    </p:spTree>
    <p:extLst>
      <p:ext uri="{BB962C8B-B14F-4D97-AF65-F5344CB8AC3E}">
        <p14:creationId xmlns:p14="http://schemas.microsoft.com/office/powerpoint/2010/main" val="1135175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111737"/>
            <a:ext cx="8315569" cy="5277339"/>
          </a:xfrm>
        </p:spPr>
        <p:txBody>
          <a:bodyPr>
            <a:normAutofit fontScale="92500" lnSpcReduction="10000"/>
          </a:bodyPr>
          <a:lstStyle/>
          <a:p>
            <a:r>
              <a:rPr lang="en-US" b="1" u="sng" dirty="0">
                <a:solidFill>
                  <a:srgbClr val="000000"/>
                </a:solidFill>
              </a:rPr>
              <a:t>Four major classes of macromolecules</a:t>
            </a:r>
          </a:p>
          <a:p>
            <a:pPr marL="514350" indent="-514350">
              <a:buFont typeface="+mj-lt"/>
              <a:buAutoNum type="arabicPeriod"/>
            </a:pPr>
            <a:r>
              <a:rPr lang="en-US" dirty="0">
                <a:solidFill>
                  <a:srgbClr val="000000"/>
                </a:solidFill>
              </a:rPr>
              <a:t>Carbohydrates</a:t>
            </a:r>
          </a:p>
          <a:p>
            <a:pPr marL="514350" indent="-514350">
              <a:buFont typeface="+mj-lt"/>
              <a:buAutoNum type="arabicPeriod"/>
            </a:pPr>
            <a:r>
              <a:rPr lang="en-US" dirty="0">
                <a:solidFill>
                  <a:srgbClr val="000000"/>
                </a:solidFill>
              </a:rPr>
              <a:t>Lipids</a:t>
            </a:r>
          </a:p>
          <a:p>
            <a:pPr marL="514350" indent="-514350">
              <a:buFont typeface="+mj-lt"/>
              <a:buAutoNum type="arabicPeriod"/>
            </a:pPr>
            <a:r>
              <a:rPr lang="en-US" dirty="0">
                <a:solidFill>
                  <a:srgbClr val="000000"/>
                </a:solidFill>
              </a:rPr>
              <a:t>Proteins</a:t>
            </a:r>
          </a:p>
          <a:p>
            <a:pPr marL="514350" indent="-514350">
              <a:buFont typeface="+mj-lt"/>
              <a:buAutoNum type="arabicPeriod"/>
            </a:pPr>
            <a:r>
              <a:rPr lang="en-US" dirty="0">
                <a:solidFill>
                  <a:srgbClr val="000000"/>
                </a:solidFill>
              </a:rPr>
              <a:t>Nucleic Acids</a:t>
            </a:r>
          </a:p>
          <a:p>
            <a:pPr marL="514350" indent="-514350">
              <a:buFont typeface="+mj-lt"/>
              <a:buAutoNum type="arabicPeriod"/>
            </a:pPr>
            <a:endParaRPr lang="en-US" dirty="0">
              <a:solidFill>
                <a:srgbClr val="000000"/>
              </a:solidFill>
            </a:endParaRPr>
          </a:p>
          <a:p>
            <a:r>
              <a:rPr lang="en-US" b="1" dirty="0">
                <a:solidFill>
                  <a:srgbClr val="000000"/>
                </a:solidFill>
              </a:rPr>
              <a:t>Organic molecules – all contain carbon</a:t>
            </a:r>
          </a:p>
          <a:p>
            <a:r>
              <a:rPr lang="en-US" sz="2800" dirty="0">
                <a:solidFill>
                  <a:srgbClr val="000000"/>
                </a:solidFill>
              </a:rPr>
              <a:t>May also contain hydrogen, oxygen, nitrogen, and some other minor elements</a:t>
            </a:r>
          </a:p>
          <a:p>
            <a:endParaRPr lang="en-US" dirty="0">
              <a:solidFill>
                <a:srgbClr val="000000"/>
              </a:solidFill>
            </a:endParaRPr>
          </a:p>
        </p:txBody>
      </p:sp>
      <p:sp>
        <p:nvSpPr>
          <p:cNvPr id="2" name="Title 1"/>
          <p:cNvSpPr>
            <a:spLocks noGrp="1"/>
          </p:cNvSpPr>
          <p:nvPr>
            <p:ph type="title"/>
          </p:nvPr>
        </p:nvSpPr>
        <p:spPr/>
        <p:txBody>
          <a:bodyPr/>
          <a:lstStyle/>
          <a:p>
            <a:r>
              <a:rPr lang="en-US" dirty="0"/>
              <a:t>Biological macromolecules</a:t>
            </a:r>
          </a:p>
        </p:txBody>
      </p:sp>
    </p:spTree>
    <p:extLst>
      <p:ext uri="{BB962C8B-B14F-4D97-AF65-F5344CB8AC3E}">
        <p14:creationId xmlns:p14="http://schemas.microsoft.com/office/powerpoint/2010/main" val="1739190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a:spLocks noGrp="1"/>
          </p:cNvSpPr>
          <p:nvPr>
            <p:ph type="title"/>
          </p:nvPr>
        </p:nvSpPr>
        <p:spPr>
          <a:xfrm>
            <a:off x="324962" y="204750"/>
            <a:ext cx="8062912" cy="659535"/>
          </a:xfrm>
        </p:spPr>
        <p:txBody>
          <a:bodyPr>
            <a:normAutofit/>
          </a:bodyPr>
          <a:lstStyle/>
          <a:p>
            <a:r>
              <a:rPr lang="en-US" sz="2400" dirty="0">
                <a:solidFill>
                  <a:srgbClr val="6CB255"/>
                </a:solidFill>
              </a:rPr>
              <a:t>Fats and oils</a:t>
            </a:r>
          </a:p>
        </p:txBody>
      </p:sp>
      <p:sp>
        <p:nvSpPr>
          <p:cNvPr id="14" name="Text Placeholder 13"/>
          <p:cNvSpPr>
            <a:spLocks noGrp="1"/>
          </p:cNvSpPr>
          <p:nvPr>
            <p:ph type="body" sz="quarter" idx="14"/>
          </p:nvPr>
        </p:nvSpPr>
        <p:spPr>
          <a:xfrm>
            <a:off x="324962" y="1107617"/>
            <a:ext cx="8819038" cy="5256973"/>
          </a:xfrm>
        </p:spPr>
        <p:txBody>
          <a:bodyPr>
            <a:noAutofit/>
          </a:bodyPr>
          <a:lstStyle/>
          <a:p>
            <a:r>
              <a:rPr lang="en-US" sz="2400" b="1" dirty="0">
                <a:solidFill>
                  <a:srgbClr val="000000"/>
                </a:solidFill>
              </a:rPr>
              <a:t>Fats – Contain two main components</a:t>
            </a:r>
          </a:p>
          <a:p>
            <a:pPr marL="457200" indent="-457200">
              <a:buFont typeface="+mj-lt"/>
              <a:buAutoNum type="arabicPeriod"/>
            </a:pPr>
            <a:r>
              <a:rPr lang="en-US" sz="2400" b="1" dirty="0">
                <a:solidFill>
                  <a:srgbClr val="000000"/>
                </a:solidFill>
              </a:rPr>
              <a:t>Glycerol</a:t>
            </a:r>
          </a:p>
          <a:p>
            <a:pPr marL="457200" indent="-457200">
              <a:buFont typeface="+mj-lt"/>
              <a:buAutoNum type="arabicPeriod"/>
            </a:pPr>
            <a:r>
              <a:rPr lang="en-US" sz="2400" b="1" dirty="0">
                <a:solidFill>
                  <a:srgbClr val="000000"/>
                </a:solidFill>
              </a:rPr>
              <a:t>Fatty Acids</a:t>
            </a:r>
          </a:p>
          <a:p>
            <a:endParaRPr lang="en-US" sz="1800" dirty="0">
              <a:solidFill>
                <a:srgbClr val="000000"/>
              </a:solidFill>
            </a:endParaRPr>
          </a:p>
          <a:p>
            <a:r>
              <a:rPr lang="en-US" sz="2400" b="1" dirty="0">
                <a:solidFill>
                  <a:srgbClr val="000000"/>
                </a:solidFill>
              </a:rPr>
              <a:t>Triacylglycerol</a:t>
            </a:r>
            <a:r>
              <a:rPr lang="en-US" sz="2400" dirty="0">
                <a:solidFill>
                  <a:srgbClr val="000000"/>
                </a:solidFill>
              </a:rPr>
              <a:t> – formed by joining three fatty acids to a glycerol backbone</a:t>
            </a:r>
          </a:p>
          <a:p>
            <a:endParaRPr lang="en-US" sz="2400" dirty="0">
              <a:solidFill>
                <a:srgbClr val="000000"/>
              </a:solidFill>
            </a:endParaRPr>
          </a:p>
          <a:p>
            <a:r>
              <a:rPr lang="en-US" sz="2400" dirty="0">
                <a:solidFill>
                  <a:srgbClr val="000000"/>
                </a:solidFill>
              </a:rPr>
              <a:t>The glycerol molecules are attached to the fatty acids via an </a:t>
            </a:r>
            <a:r>
              <a:rPr lang="en-US" sz="2400" b="1" dirty="0">
                <a:solidFill>
                  <a:srgbClr val="000000"/>
                </a:solidFill>
              </a:rPr>
              <a:t>ester linkage</a:t>
            </a:r>
          </a:p>
          <a:p>
            <a:endParaRPr lang="en-US" sz="2400" dirty="0">
              <a:solidFill>
                <a:srgbClr val="000000"/>
              </a:solidFill>
            </a:endParaRPr>
          </a:p>
          <a:p>
            <a:r>
              <a:rPr lang="en-US" sz="2400" dirty="0">
                <a:solidFill>
                  <a:srgbClr val="000000"/>
                </a:solidFill>
              </a:rPr>
              <a:t>Three molecules of water are released in this reaction</a:t>
            </a:r>
          </a:p>
          <a:p>
            <a:endParaRPr lang="en-US" sz="1600" dirty="0">
              <a:solidFill>
                <a:srgbClr val="000000"/>
              </a:solidFill>
            </a:endParaRPr>
          </a:p>
          <a:p>
            <a:endParaRPr lang="en-US" sz="1600" dirty="0">
              <a:solidFill>
                <a:srgbClr val="000000"/>
              </a:solidFill>
            </a:endParaRPr>
          </a:p>
          <a:p>
            <a:endParaRPr lang="en-US" sz="1600" dirty="0">
              <a:solidFill>
                <a:srgbClr val="000000"/>
              </a:solidFill>
            </a:endParaRPr>
          </a:p>
        </p:txBody>
      </p:sp>
    </p:spTree>
    <p:extLst>
      <p:ext uri="{BB962C8B-B14F-4D97-AF65-F5344CB8AC3E}">
        <p14:creationId xmlns:p14="http://schemas.microsoft.com/office/powerpoint/2010/main" val="17936886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a:spLocks noGrp="1"/>
          </p:cNvSpPr>
          <p:nvPr>
            <p:ph type="title"/>
          </p:nvPr>
        </p:nvSpPr>
        <p:spPr>
          <a:xfrm>
            <a:off x="5702908" y="164593"/>
            <a:ext cx="3118707" cy="691106"/>
          </a:xfrm>
        </p:spPr>
        <p:txBody>
          <a:bodyPr>
            <a:normAutofit/>
          </a:bodyPr>
          <a:lstStyle/>
          <a:p>
            <a:r>
              <a:rPr lang="en-US" sz="2400" dirty="0">
                <a:solidFill>
                  <a:srgbClr val="6CB255"/>
                </a:solidFill>
              </a:rPr>
              <a:t>Fats and oils</a:t>
            </a:r>
          </a:p>
        </p:txBody>
      </p:sp>
      <p:pic>
        <p:nvPicPr>
          <p:cNvPr id="2" name="Picture Placeholder 1" descr="Figure_03_03_02.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611" r="-611"/>
          <a:stretch>
            <a:fillRect/>
          </a:stretch>
        </p:blipFill>
        <p:spPr>
          <a:xfrm>
            <a:off x="408178" y="315645"/>
            <a:ext cx="5294730" cy="6308950"/>
          </a:xfrm>
        </p:spPr>
      </p:pic>
    </p:spTree>
    <p:extLst>
      <p:ext uri="{BB962C8B-B14F-4D97-AF65-F5344CB8AC3E}">
        <p14:creationId xmlns:p14="http://schemas.microsoft.com/office/powerpoint/2010/main" val="7297358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4123" y="241326"/>
            <a:ext cx="8062912" cy="659535"/>
          </a:xfrm>
        </p:spPr>
        <p:txBody>
          <a:bodyPr/>
          <a:lstStyle/>
          <a:p>
            <a:r>
              <a:rPr lang="en-US" dirty="0"/>
              <a:t>Saturated and unsaturated fatty acids</a:t>
            </a:r>
          </a:p>
        </p:txBody>
      </p:sp>
      <p:pic>
        <p:nvPicPr>
          <p:cNvPr id="2" name="Picture Placeholder 1" descr="Figure_03_03_03.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87808" b="-87808"/>
          <a:stretch>
            <a:fillRect/>
          </a:stretch>
        </p:blipFill>
        <p:spPr>
          <a:xfrm>
            <a:off x="457199" y="145464"/>
            <a:ext cx="8321041" cy="3612123"/>
          </a:xfrm>
        </p:spPr>
      </p:pic>
      <p:sp>
        <p:nvSpPr>
          <p:cNvPr id="7" name="Text Placeholder 6"/>
          <p:cNvSpPr>
            <a:spLocks noGrp="1"/>
          </p:cNvSpPr>
          <p:nvPr>
            <p:ph type="body" sz="quarter" idx="14"/>
          </p:nvPr>
        </p:nvSpPr>
        <p:spPr>
          <a:xfrm>
            <a:off x="408355" y="3090053"/>
            <a:ext cx="8735645" cy="2135092"/>
          </a:xfrm>
        </p:spPr>
        <p:txBody>
          <a:bodyPr>
            <a:noAutofit/>
          </a:bodyPr>
          <a:lstStyle/>
          <a:p>
            <a:pPr marL="342900" indent="-342900">
              <a:buFont typeface="Arial" charset="0"/>
              <a:buChar char="•"/>
            </a:pPr>
            <a:r>
              <a:rPr lang="en-US" sz="2400" dirty="0"/>
              <a:t>Stearic acid is a common </a:t>
            </a:r>
            <a:r>
              <a:rPr lang="en-US" sz="2400" b="1" dirty="0"/>
              <a:t>saturated fatty acid .</a:t>
            </a:r>
          </a:p>
          <a:p>
            <a:pPr marL="342900" indent="-342900">
              <a:buFont typeface="Arial" charset="0"/>
              <a:buChar char="•"/>
            </a:pPr>
            <a:r>
              <a:rPr lang="en-US" sz="2400" dirty="0"/>
              <a:t>This means it contains no carbon-carbon double bonds in the carbon-backbone</a:t>
            </a:r>
          </a:p>
          <a:p>
            <a:pPr marL="342900" indent="-342900">
              <a:buFont typeface="Arial" charset="0"/>
              <a:buChar char="•"/>
            </a:pPr>
            <a:r>
              <a:rPr lang="en-US" sz="2400" dirty="0"/>
              <a:t>Pack tightly and exist as solids at room temperature (butter, fat in meats, </a:t>
            </a:r>
            <a:r>
              <a:rPr lang="en-US" sz="2400" dirty="0" err="1"/>
              <a:t>etc</a:t>
            </a:r>
            <a:r>
              <a:rPr lang="en-US" sz="2400" dirty="0"/>
              <a:t>)</a:t>
            </a:r>
          </a:p>
          <a:p>
            <a:pPr marL="342900" indent="-342900">
              <a:buFont typeface="Arial" charset="0"/>
              <a:buChar char="•"/>
            </a:pPr>
            <a:r>
              <a:rPr lang="en-US" sz="2400" dirty="0"/>
              <a:t>May be associated with cardiovascular disease – should be limited in your diet</a:t>
            </a:r>
          </a:p>
          <a:p>
            <a:endParaRPr lang="en-US" sz="2400" dirty="0"/>
          </a:p>
          <a:p>
            <a:endParaRPr lang="en-US" sz="2400" dirty="0"/>
          </a:p>
          <a:p>
            <a:endParaRPr lang="en-US" sz="2400" dirty="0"/>
          </a:p>
          <a:p>
            <a:endParaRPr lang="en-US" sz="2400" dirty="0"/>
          </a:p>
          <a:p>
            <a:endParaRPr lang="en-US" sz="2400" dirty="0"/>
          </a:p>
        </p:txBody>
      </p:sp>
    </p:spTree>
    <p:extLst>
      <p:ext uri="{BB962C8B-B14F-4D97-AF65-F5344CB8AC3E}">
        <p14:creationId xmlns:p14="http://schemas.microsoft.com/office/powerpoint/2010/main" val="27607953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3431" y="257960"/>
            <a:ext cx="8062912" cy="659535"/>
          </a:xfrm>
        </p:spPr>
        <p:txBody>
          <a:bodyPr/>
          <a:lstStyle/>
          <a:p>
            <a:r>
              <a:rPr lang="en-US" dirty="0"/>
              <a:t>Saturated and unsaturated fatty acids</a:t>
            </a:r>
          </a:p>
        </p:txBody>
      </p:sp>
      <p:pic>
        <p:nvPicPr>
          <p:cNvPr id="2" name="Picture Placeholder 1" descr="Figure_03_03_04.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87808" b="-87808"/>
          <a:stretch>
            <a:fillRect/>
          </a:stretch>
        </p:blipFill>
        <p:spPr>
          <a:xfrm>
            <a:off x="507329" y="19187"/>
            <a:ext cx="8246573" cy="3579797"/>
          </a:xfrm>
        </p:spPr>
      </p:pic>
      <p:sp>
        <p:nvSpPr>
          <p:cNvPr id="7" name="Text Placeholder 6"/>
          <p:cNvSpPr>
            <a:spLocks noGrp="1"/>
          </p:cNvSpPr>
          <p:nvPr>
            <p:ph type="body" sz="quarter" idx="14"/>
          </p:nvPr>
        </p:nvSpPr>
        <p:spPr>
          <a:xfrm>
            <a:off x="351693" y="2700675"/>
            <a:ext cx="8557846" cy="3053401"/>
          </a:xfrm>
        </p:spPr>
        <p:txBody>
          <a:bodyPr>
            <a:noAutofit/>
          </a:bodyPr>
          <a:lstStyle/>
          <a:p>
            <a:r>
              <a:rPr lang="en-US" sz="2400" dirty="0"/>
              <a:t>Oleic acid is a common </a:t>
            </a:r>
            <a:r>
              <a:rPr lang="en-US" sz="2400" b="1" dirty="0"/>
              <a:t>unsaturated fatty acid</a:t>
            </a:r>
          </a:p>
          <a:p>
            <a:r>
              <a:rPr lang="en-US" sz="2400" dirty="0"/>
              <a:t>Contains at least one carbon-carbon double bond in carbon chain backbone</a:t>
            </a:r>
          </a:p>
          <a:p>
            <a:pPr marL="1074420" lvl="1" indent="-342900">
              <a:buFont typeface="Arial"/>
              <a:buChar char="•"/>
            </a:pPr>
            <a:r>
              <a:rPr lang="en-US" sz="2400" dirty="0"/>
              <a:t>Monounsaturated fat = one double bond</a:t>
            </a:r>
          </a:p>
          <a:p>
            <a:pPr marL="1074420" lvl="1" indent="-342900">
              <a:buFont typeface="Arial"/>
              <a:buChar char="•"/>
            </a:pPr>
            <a:r>
              <a:rPr lang="en-US" sz="2400" dirty="0"/>
              <a:t>Polyunsaturated fat = more than one double bond</a:t>
            </a:r>
          </a:p>
          <a:p>
            <a:endParaRPr lang="en-US" sz="2400" dirty="0"/>
          </a:p>
          <a:p>
            <a:r>
              <a:rPr lang="en-US" sz="2400" dirty="0"/>
              <a:t>Most unsaturated fats are liquids at room temperature – referred to as </a:t>
            </a:r>
            <a:r>
              <a:rPr lang="en-US" sz="2400" b="1" dirty="0"/>
              <a:t>oils</a:t>
            </a:r>
          </a:p>
        </p:txBody>
      </p:sp>
    </p:spTree>
    <p:extLst>
      <p:ext uri="{BB962C8B-B14F-4D97-AF65-F5344CB8AC3E}">
        <p14:creationId xmlns:p14="http://schemas.microsoft.com/office/powerpoint/2010/main" val="1458254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a:spLocks noGrp="1"/>
          </p:cNvSpPr>
          <p:nvPr>
            <p:ph type="title"/>
          </p:nvPr>
        </p:nvSpPr>
        <p:spPr>
          <a:xfrm>
            <a:off x="115277" y="26403"/>
            <a:ext cx="6908800" cy="659535"/>
          </a:xfrm>
        </p:spPr>
        <p:txBody>
          <a:bodyPr>
            <a:normAutofit/>
          </a:bodyPr>
          <a:lstStyle/>
          <a:p>
            <a:r>
              <a:rPr lang="en-US" sz="2400" dirty="0">
                <a:solidFill>
                  <a:srgbClr val="6CB255"/>
                </a:solidFill>
              </a:rPr>
              <a:t>What’s the deal with Trans-fats?</a:t>
            </a:r>
          </a:p>
        </p:txBody>
      </p:sp>
      <p:pic>
        <p:nvPicPr>
          <p:cNvPr id="2" name="Picture Placeholder 1" descr="Figure_03_03_05.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4056" b="-14056"/>
          <a:stretch>
            <a:fillRect/>
          </a:stretch>
        </p:blipFill>
        <p:spPr>
          <a:xfrm>
            <a:off x="133362" y="685939"/>
            <a:ext cx="4356088" cy="5678350"/>
          </a:xfrm>
        </p:spPr>
      </p:pic>
      <p:sp>
        <p:nvSpPr>
          <p:cNvPr id="14" name="Text Placeholder 13"/>
          <p:cNvSpPr>
            <a:spLocks noGrp="1"/>
          </p:cNvSpPr>
          <p:nvPr>
            <p:ph type="body" sz="quarter" idx="14"/>
          </p:nvPr>
        </p:nvSpPr>
        <p:spPr>
          <a:xfrm>
            <a:off x="4606924" y="795001"/>
            <a:ext cx="4537075" cy="5256973"/>
          </a:xfrm>
        </p:spPr>
        <p:txBody>
          <a:bodyPr>
            <a:noAutofit/>
          </a:bodyPr>
          <a:lstStyle/>
          <a:p>
            <a:r>
              <a:rPr lang="en-US" sz="1800" dirty="0">
                <a:solidFill>
                  <a:srgbClr val="000000"/>
                </a:solidFill>
              </a:rPr>
              <a:t>Each double bond of an unsaturated fat may be in one of two positions</a:t>
            </a:r>
          </a:p>
          <a:p>
            <a:pPr marL="285750" indent="-285750">
              <a:buFont typeface="Arial"/>
              <a:buChar char="•"/>
            </a:pPr>
            <a:r>
              <a:rPr lang="en-US" sz="1800" i="1" dirty="0" err="1">
                <a:solidFill>
                  <a:srgbClr val="000000"/>
                </a:solidFill>
              </a:rPr>
              <a:t>Cis</a:t>
            </a:r>
            <a:r>
              <a:rPr lang="en-US" sz="1800" dirty="0">
                <a:solidFill>
                  <a:srgbClr val="000000"/>
                </a:solidFill>
              </a:rPr>
              <a:t> configuration – </a:t>
            </a:r>
            <a:r>
              <a:rPr lang="en-US" sz="1800" dirty="0" err="1">
                <a:solidFill>
                  <a:srgbClr val="000000"/>
                </a:solidFill>
              </a:rPr>
              <a:t>hydrogens</a:t>
            </a:r>
            <a:r>
              <a:rPr lang="en-US" sz="1800" dirty="0">
                <a:solidFill>
                  <a:srgbClr val="000000"/>
                </a:solidFill>
              </a:rPr>
              <a:t> on same side of chain</a:t>
            </a:r>
          </a:p>
          <a:p>
            <a:pPr marL="285750" indent="-285750">
              <a:buFont typeface="Arial"/>
              <a:buChar char="•"/>
            </a:pPr>
            <a:r>
              <a:rPr lang="en-US" sz="1800" i="1" dirty="0">
                <a:solidFill>
                  <a:srgbClr val="000000"/>
                </a:solidFill>
              </a:rPr>
              <a:t>Trans</a:t>
            </a:r>
            <a:r>
              <a:rPr lang="en-US" sz="1800" dirty="0">
                <a:solidFill>
                  <a:srgbClr val="000000"/>
                </a:solidFill>
              </a:rPr>
              <a:t> configuration – </a:t>
            </a:r>
            <a:r>
              <a:rPr lang="en-US" sz="1800" dirty="0" err="1">
                <a:solidFill>
                  <a:srgbClr val="000000"/>
                </a:solidFill>
              </a:rPr>
              <a:t>hydrogens</a:t>
            </a:r>
            <a:r>
              <a:rPr lang="en-US" sz="1800" dirty="0">
                <a:solidFill>
                  <a:srgbClr val="000000"/>
                </a:solidFill>
              </a:rPr>
              <a:t> on opposite side of chain</a:t>
            </a:r>
          </a:p>
          <a:p>
            <a:pPr marL="285750" indent="-285750">
              <a:buFont typeface="Arial"/>
              <a:buChar char="•"/>
            </a:pPr>
            <a:endParaRPr lang="en-US" sz="1800" dirty="0">
              <a:solidFill>
                <a:srgbClr val="000000"/>
              </a:solidFill>
            </a:endParaRPr>
          </a:p>
          <a:p>
            <a:r>
              <a:rPr lang="en-US" sz="1800" dirty="0" err="1">
                <a:solidFill>
                  <a:srgbClr val="000000"/>
                </a:solidFill>
              </a:rPr>
              <a:t>Cis</a:t>
            </a:r>
            <a:r>
              <a:rPr lang="en-US" sz="1800" dirty="0">
                <a:solidFill>
                  <a:srgbClr val="000000"/>
                </a:solidFill>
              </a:rPr>
              <a:t>-acids have a kink in the chain</a:t>
            </a:r>
          </a:p>
          <a:p>
            <a:pPr marL="285750" indent="-285750">
              <a:buFont typeface="Arial"/>
              <a:buChar char="•"/>
            </a:pPr>
            <a:r>
              <a:rPr lang="en-US" sz="1800" dirty="0">
                <a:solidFill>
                  <a:srgbClr val="000000"/>
                </a:solidFill>
              </a:rPr>
              <a:t>They cannot be packed tightly</a:t>
            </a:r>
          </a:p>
          <a:p>
            <a:pPr marL="285750" indent="-285750">
              <a:buFont typeface="Arial"/>
              <a:buChar char="•"/>
            </a:pPr>
            <a:r>
              <a:rPr lang="en-US" sz="1800" dirty="0">
                <a:solidFill>
                  <a:srgbClr val="000000"/>
                </a:solidFill>
              </a:rPr>
              <a:t>Liquid at room temperature</a:t>
            </a:r>
          </a:p>
          <a:p>
            <a:pPr marL="285750" indent="-285750">
              <a:buFont typeface="Arial"/>
              <a:buChar char="•"/>
            </a:pPr>
            <a:endParaRPr lang="en-US" sz="1800" dirty="0">
              <a:solidFill>
                <a:srgbClr val="000000"/>
              </a:solidFill>
            </a:endParaRPr>
          </a:p>
          <a:p>
            <a:r>
              <a:rPr lang="en-US" sz="1800" dirty="0">
                <a:solidFill>
                  <a:srgbClr val="000000"/>
                </a:solidFill>
              </a:rPr>
              <a:t>Trans-acids – no kink</a:t>
            </a:r>
          </a:p>
          <a:p>
            <a:pPr marL="285750" indent="-285750">
              <a:buFont typeface="Arial"/>
              <a:buChar char="•"/>
            </a:pPr>
            <a:r>
              <a:rPr lang="en-US" sz="1800" dirty="0">
                <a:solidFill>
                  <a:srgbClr val="000000"/>
                </a:solidFill>
              </a:rPr>
              <a:t>Can be created through processing</a:t>
            </a:r>
          </a:p>
          <a:p>
            <a:pPr marL="285750" indent="-285750">
              <a:buFont typeface="Arial"/>
              <a:buChar char="•"/>
            </a:pPr>
            <a:r>
              <a:rPr lang="en-US" sz="1800" dirty="0">
                <a:solidFill>
                  <a:srgbClr val="000000"/>
                </a:solidFill>
              </a:rPr>
              <a:t>Foods with trans fat may increase LDL cholesterol in humans (bad for heart</a:t>
            </a:r>
          </a:p>
          <a:p>
            <a:pPr marL="285750" indent="-285750">
              <a:buFont typeface="Arial"/>
              <a:buChar char="•"/>
            </a:pPr>
            <a:endParaRPr lang="en-US" sz="1600" dirty="0">
              <a:solidFill>
                <a:srgbClr val="000000"/>
              </a:solidFill>
            </a:endParaRPr>
          </a:p>
        </p:txBody>
      </p:sp>
    </p:spTree>
    <p:extLst>
      <p:ext uri="{BB962C8B-B14F-4D97-AF65-F5344CB8AC3E}">
        <p14:creationId xmlns:p14="http://schemas.microsoft.com/office/powerpoint/2010/main" val="14777251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31164" y="85019"/>
            <a:ext cx="8062912" cy="659535"/>
          </a:xfrm>
        </p:spPr>
        <p:txBody>
          <a:bodyPr/>
          <a:lstStyle/>
          <a:p>
            <a:r>
              <a:rPr lang="en-US" dirty="0"/>
              <a:t>Essential Fatty Acids</a:t>
            </a:r>
          </a:p>
        </p:txBody>
      </p:sp>
      <p:pic>
        <p:nvPicPr>
          <p:cNvPr id="2" name="Picture Placeholder 1" descr="Figure_03_03_07.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0799" r="-30799"/>
          <a:stretch>
            <a:fillRect/>
          </a:stretch>
        </p:blipFill>
        <p:spPr>
          <a:xfrm>
            <a:off x="-818037" y="744554"/>
            <a:ext cx="5910166" cy="2565574"/>
          </a:xfrm>
        </p:spPr>
      </p:pic>
      <p:sp>
        <p:nvSpPr>
          <p:cNvPr id="7" name="Text Placeholder 6"/>
          <p:cNvSpPr>
            <a:spLocks noGrp="1"/>
          </p:cNvSpPr>
          <p:nvPr>
            <p:ph type="body" sz="quarter" idx="14"/>
          </p:nvPr>
        </p:nvSpPr>
        <p:spPr>
          <a:xfrm>
            <a:off x="231164" y="3468901"/>
            <a:ext cx="8276493" cy="2167363"/>
          </a:xfrm>
        </p:spPr>
        <p:txBody>
          <a:bodyPr>
            <a:noAutofit/>
          </a:bodyPr>
          <a:lstStyle/>
          <a:p>
            <a:r>
              <a:rPr lang="en-US" sz="2400" dirty="0"/>
              <a:t>Essential fatty acids – required but not synthesized by the body – must be part of diet</a:t>
            </a:r>
          </a:p>
          <a:p>
            <a:pPr marL="285750" indent="-285750">
              <a:buFont typeface="Arial"/>
              <a:buChar char="•"/>
            </a:pPr>
            <a:r>
              <a:rPr lang="en-US" sz="2400" dirty="0"/>
              <a:t>Omega-3 fatty acid (found in salmon, trout, tuna)</a:t>
            </a:r>
          </a:p>
          <a:p>
            <a:pPr marL="285750" indent="-285750">
              <a:buFont typeface="Arial"/>
              <a:buChar char="•"/>
            </a:pPr>
            <a:r>
              <a:rPr lang="en-US" sz="2400" dirty="0"/>
              <a:t>Omega 6-fatty acid</a:t>
            </a:r>
          </a:p>
          <a:p>
            <a:r>
              <a:rPr lang="en-US" sz="2400" dirty="0"/>
              <a:t>These fats are </a:t>
            </a:r>
            <a:r>
              <a:rPr lang="en-US" sz="2400" b="1" dirty="0"/>
              <a:t>heart healthy</a:t>
            </a:r>
          </a:p>
          <a:p>
            <a:pPr marL="285750" indent="-285750">
              <a:buFont typeface="Arial"/>
              <a:buChar char="•"/>
            </a:pPr>
            <a:r>
              <a:rPr lang="en-US" sz="2400" dirty="0"/>
              <a:t>Reduce risk of heart attack, reduce triglycerides in blood, lower blood pressure</a:t>
            </a:r>
          </a:p>
          <a:p>
            <a:pPr marL="285750" indent="-285750">
              <a:buFont typeface="Arial"/>
              <a:buChar char="•"/>
            </a:pPr>
            <a:endParaRPr lang="en-US" b="1" dirty="0"/>
          </a:p>
        </p:txBody>
      </p:sp>
      <p:sp>
        <p:nvSpPr>
          <p:cNvPr id="3" name="Rectangle 2"/>
          <p:cNvSpPr/>
          <p:nvPr/>
        </p:nvSpPr>
        <p:spPr>
          <a:xfrm>
            <a:off x="4571999" y="1783562"/>
            <a:ext cx="3722077" cy="646331"/>
          </a:xfrm>
          <a:prstGeom prst="rect">
            <a:avLst/>
          </a:prstGeom>
        </p:spPr>
        <p:txBody>
          <a:bodyPr wrap="square">
            <a:spAutoFit/>
          </a:bodyPr>
          <a:lstStyle/>
          <a:p>
            <a:r>
              <a:rPr lang="en-US" dirty="0"/>
              <a:t>Alpha-</a:t>
            </a:r>
            <a:r>
              <a:rPr lang="en-US" dirty="0" err="1"/>
              <a:t>linolenic</a:t>
            </a:r>
            <a:r>
              <a:rPr lang="en-US" dirty="0"/>
              <a:t> acid is an </a:t>
            </a:r>
          </a:p>
          <a:p>
            <a:r>
              <a:rPr lang="en-US" dirty="0"/>
              <a:t>example of an omega-3 fatty acid</a:t>
            </a:r>
          </a:p>
        </p:txBody>
      </p:sp>
    </p:spTree>
    <p:extLst>
      <p:ext uri="{BB962C8B-B14F-4D97-AF65-F5344CB8AC3E}">
        <p14:creationId xmlns:p14="http://schemas.microsoft.com/office/powerpoint/2010/main" val="5685182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Waxes</a:t>
            </a:r>
          </a:p>
        </p:txBody>
      </p:sp>
      <p:pic>
        <p:nvPicPr>
          <p:cNvPr id="2" name="Picture Placeholder 1" descr="Figure_03_03_11.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6175" r="-36175"/>
          <a:stretch>
            <a:fillRect/>
          </a:stretch>
        </p:blipFill>
        <p:spPr>
          <a:xfrm>
            <a:off x="-1216076" y="1475154"/>
            <a:ext cx="6676007" cy="2898022"/>
          </a:xfrm>
        </p:spPr>
      </p:pic>
      <p:sp>
        <p:nvSpPr>
          <p:cNvPr id="3" name="Rectangle 2"/>
          <p:cNvSpPr/>
          <p:nvPr/>
        </p:nvSpPr>
        <p:spPr>
          <a:xfrm>
            <a:off x="324223" y="4581979"/>
            <a:ext cx="2399553" cy="369332"/>
          </a:xfrm>
          <a:prstGeom prst="rect">
            <a:avLst/>
          </a:prstGeom>
        </p:spPr>
        <p:txBody>
          <a:bodyPr wrap="none">
            <a:spAutoFit/>
          </a:bodyPr>
          <a:lstStyle/>
          <a:p>
            <a:r>
              <a:rPr lang="en-US" dirty="0"/>
              <a:t>(credit: Roger Griffith)</a:t>
            </a:r>
          </a:p>
        </p:txBody>
      </p:sp>
      <p:sp>
        <p:nvSpPr>
          <p:cNvPr id="4" name="TextBox 3"/>
          <p:cNvSpPr txBox="1"/>
          <p:nvPr/>
        </p:nvSpPr>
        <p:spPr>
          <a:xfrm>
            <a:off x="4590288" y="1475154"/>
            <a:ext cx="4397404" cy="4154984"/>
          </a:xfrm>
          <a:prstGeom prst="rect">
            <a:avLst/>
          </a:prstGeom>
          <a:noFill/>
        </p:spPr>
        <p:txBody>
          <a:bodyPr wrap="square" rtlCol="0">
            <a:spAutoFit/>
          </a:bodyPr>
          <a:lstStyle/>
          <a:p>
            <a:r>
              <a:rPr lang="en-US" sz="2400" dirty="0"/>
              <a:t>Long fatty acid chains esterified to long chain alcohols</a:t>
            </a:r>
          </a:p>
          <a:p>
            <a:endParaRPr lang="en-US" sz="2400" dirty="0"/>
          </a:p>
          <a:p>
            <a:r>
              <a:rPr lang="en-US" sz="2400" dirty="0"/>
              <a:t>Hydrophobic and prevent water from sticking to surface</a:t>
            </a:r>
          </a:p>
          <a:p>
            <a:endParaRPr lang="en-US" sz="2400" dirty="0"/>
          </a:p>
          <a:p>
            <a:r>
              <a:rPr lang="en-US" sz="2400" dirty="0"/>
              <a:t>Found on the feathers of some aquatic birds and on the surface of leaves from certain plants</a:t>
            </a:r>
          </a:p>
        </p:txBody>
      </p:sp>
    </p:spTree>
    <p:extLst>
      <p:ext uri="{BB962C8B-B14F-4D97-AF65-F5344CB8AC3E}">
        <p14:creationId xmlns:p14="http://schemas.microsoft.com/office/powerpoint/2010/main" val="15020719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2400" dirty="0">
                <a:solidFill>
                  <a:srgbClr val="6CB255"/>
                </a:solidFill>
              </a:rPr>
              <a:t>           Phospholipids</a:t>
            </a:r>
          </a:p>
        </p:txBody>
      </p:sp>
      <p:pic>
        <p:nvPicPr>
          <p:cNvPr id="2" name="Picture Placeholder 1" descr="Figure_05_01_02.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8053" b="-8053"/>
          <a:stretch>
            <a:fillRect/>
          </a:stretch>
        </p:blipFill>
        <p:spPr>
          <a:xfrm>
            <a:off x="6223740" y="1929726"/>
            <a:ext cx="2697599" cy="3517823"/>
          </a:xfrm>
        </p:spPr>
      </p:pic>
      <p:sp>
        <p:nvSpPr>
          <p:cNvPr id="14" name="Text Placeholder 13"/>
          <p:cNvSpPr>
            <a:spLocks noGrp="1"/>
          </p:cNvSpPr>
          <p:nvPr>
            <p:ph type="body" sz="quarter" idx="14"/>
          </p:nvPr>
        </p:nvSpPr>
        <p:spPr>
          <a:xfrm>
            <a:off x="457200" y="1107617"/>
            <a:ext cx="4622800" cy="5256973"/>
          </a:xfrm>
        </p:spPr>
        <p:txBody>
          <a:bodyPr>
            <a:noAutofit/>
          </a:bodyPr>
          <a:lstStyle/>
          <a:p>
            <a:r>
              <a:rPr lang="en-US" sz="2400" b="1" dirty="0">
                <a:solidFill>
                  <a:srgbClr val="000000"/>
                </a:solidFill>
              </a:rPr>
              <a:t>Phospholipid</a:t>
            </a:r>
            <a:r>
              <a:rPr lang="en-US" sz="2400" dirty="0">
                <a:solidFill>
                  <a:srgbClr val="000000"/>
                </a:solidFill>
              </a:rPr>
              <a:t> - molecule with two fatty acids and a modified phosphate group attached to a glycerol backbone</a:t>
            </a:r>
          </a:p>
          <a:p>
            <a:endParaRPr lang="en-US" sz="2400" dirty="0">
              <a:solidFill>
                <a:srgbClr val="000000"/>
              </a:solidFill>
            </a:endParaRPr>
          </a:p>
          <a:p>
            <a:r>
              <a:rPr lang="en-US" sz="2400" dirty="0">
                <a:solidFill>
                  <a:srgbClr val="000000"/>
                </a:solidFill>
              </a:rPr>
              <a:t>The phosphate may be modified by the addition of charged or polar chemical groups </a:t>
            </a:r>
          </a:p>
          <a:p>
            <a:endParaRPr lang="en-US" sz="2400" dirty="0">
              <a:solidFill>
                <a:srgbClr val="000000"/>
              </a:solidFill>
            </a:endParaRPr>
          </a:p>
          <a:p>
            <a:r>
              <a:rPr lang="en-US" sz="2400" dirty="0">
                <a:solidFill>
                  <a:srgbClr val="000000"/>
                </a:solidFill>
              </a:rPr>
              <a:t>Two common chemical groups that attach to phosphate are choline and serine </a:t>
            </a:r>
          </a:p>
          <a:p>
            <a:endParaRPr lang="en-US" sz="1600" dirty="0">
              <a:solidFill>
                <a:srgbClr val="000000"/>
              </a:solidFill>
            </a:endParaRPr>
          </a:p>
        </p:txBody>
      </p:sp>
      <p:sp>
        <p:nvSpPr>
          <p:cNvPr id="4" name="Rectangle 3"/>
          <p:cNvSpPr/>
          <p:nvPr/>
        </p:nvSpPr>
        <p:spPr>
          <a:xfrm>
            <a:off x="5758624" y="999795"/>
            <a:ext cx="3162715" cy="830997"/>
          </a:xfrm>
          <a:prstGeom prst="rect">
            <a:avLst/>
          </a:prstGeom>
        </p:spPr>
        <p:txBody>
          <a:bodyPr wrap="square">
            <a:spAutoFit/>
          </a:bodyPr>
          <a:lstStyle/>
          <a:p>
            <a:r>
              <a:rPr lang="en-US" sz="1600" dirty="0">
                <a:solidFill>
                  <a:srgbClr val="000000"/>
                </a:solidFill>
              </a:rPr>
              <a:t>Modifiers attach to the </a:t>
            </a:r>
            <a:r>
              <a:rPr lang="en-US" sz="1600">
                <a:solidFill>
                  <a:srgbClr val="000000"/>
                </a:solidFill>
              </a:rPr>
              <a:t>phosphate group </a:t>
            </a:r>
            <a:r>
              <a:rPr lang="en-US" sz="1600" dirty="0">
                <a:solidFill>
                  <a:srgbClr val="000000"/>
                </a:solidFill>
              </a:rPr>
              <a:t>at the position labeled R</a:t>
            </a:r>
          </a:p>
        </p:txBody>
      </p:sp>
    </p:spTree>
    <p:extLst>
      <p:ext uri="{BB962C8B-B14F-4D97-AF65-F5344CB8AC3E}">
        <p14:creationId xmlns:p14="http://schemas.microsoft.com/office/powerpoint/2010/main" val="12848261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2400" dirty="0">
                <a:solidFill>
                  <a:srgbClr val="6CB255"/>
                </a:solidFill>
              </a:rPr>
              <a:t>           Phospholipids</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457" y="1277620"/>
            <a:ext cx="7954595" cy="5104892"/>
          </a:xfrm>
          <a:prstGeom prst="rect">
            <a:avLst/>
          </a:prstGeom>
        </p:spPr>
      </p:pic>
    </p:spTree>
    <p:extLst>
      <p:ext uri="{BB962C8B-B14F-4D97-AF65-F5344CB8AC3E}">
        <p14:creationId xmlns:p14="http://schemas.microsoft.com/office/powerpoint/2010/main" val="10823654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Phospholipids are major constituents </a:t>
            </a:r>
            <a:br>
              <a:rPr lang="en-US" dirty="0"/>
            </a:br>
            <a:r>
              <a:rPr lang="en-US" dirty="0"/>
              <a:t>of the plasma membrane</a:t>
            </a:r>
          </a:p>
        </p:txBody>
      </p:sp>
      <p:pic>
        <p:nvPicPr>
          <p:cNvPr id="2" name="Picture Placeholder 1" descr="Figure_03_03_09.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1191" r="-11191"/>
          <a:stretch>
            <a:fillRect/>
          </a:stretch>
        </p:blipFill>
        <p:spPr/>
      </p:pic>
      <p:sp>
        <p:nvSpPr>
          <p:cNvPr id="7" name="Text Placeholder 6"/>
          <p:cNvSpPr>
            <a:spLocks noGrp="1"/>
          </p:cNvSpPr>
          <p:nvPr>
            <p:ph type="body" sz="quarter" idx="14"/>
          </p:nvPr>
        </p:nvSpPr>
        <p:spPr>
          <a:xfrm>
            <a:off x="457200" y="4620900"/>
            <a:ext cx="8062912" cy="1699791"/>
          </a:xfrm>
        </p:spPr>
        <p:txBody>
          <a:bodyPr>
            <a:normAutofit/>
          </a:bodyPr>
          <a:lstStyle/>
          <a:p>
            <a:r>
              <a:rPr lang="en-US" dirty="0"/>
              <a:t>The hydrophilic head groups of the phospholipids face the aqueous solution</a:t>
            </a:r>
          </a:p>
          <a:p>
            <a:r>
              <a:rPr lang="en-US" dirty="0"/>
              <a:t>The hydrophobic tails are sequestered in the middle of the bilayer</a:t>
            </a:r>
          </a:p>
          <a:p>
            <a:r>
              <a:rPr lang="en-US" dirty="0"/>
              <a:t>Phospholipids contribute to dynamic nature of plasma membrane</a:t>
            </a:r>
          </a:p>
        </p:txBody>
      </p:sp>
      <p:sp>
        <p:nvSpPr>
          <p:cNvPr id="3" name="TextBox 2"/>
          <p:cNvSpPr txBox="1"/>
          <p:nvPr/>
        </p:nvSpPr>
        <p:spPr>
          <a:xfrm>
            <a:off x="146538" y="1798319"/>
            <a:ext cx="1494692" cy="646331"/>
          </a:xfrm>
          <a:prstGeom prst="rect">
            <a:avLst/>
          </a:prstGeom>
          <a:noFill/>
        </p:spPr>
        <p:txBody>
          <a:bodyPr wrap="square" rtlCol="0">
            <a:spAutoFit/>
          </a:bodyPr>
          <a:lstStyle/>
          <a:p>
            <a:r>
              <a:rPr lang="en-US" dirty="0"/>
              <a:t>Amphipathic</a:t>
            </a:r>
          </a:p>
          <a:p>
            <a:r>
              <a:rPr lang="en-US" dirty="0"/>
              <a:t>molecule</a:t>
            </a:r>
          </a:p>
        </p:txBody>
      </p:sp>
    </p:spTree>
    <p:extLst>
      <p:ext uri="{BB962C8B-B14F-4D97-AF65-F5344CB8AC3E}">
        <p14:creationId xmlns:p14="http://schemas.microsoft.com/office/powerpoint/2010/main" val="3044898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descr="Figure_03_01_01.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45933" b="-45933"/>
          <a:stretch>
            <a:fillRect/>
          </a:stretch>
        </p:blipFill>
        <p:spPr>
          <a:xfrm>
            <a:off x="1097279" y="1939835"/>
            <a:ext cx="7422833" cy="3222216"/>
          </a:xfrm>
        </p:spPr>
      </p:pic>
      <p:sp>
        <p:nvSpPr>
          <p:cNvPr id="7" name="Text Placeholder 6"/>
          <p:cNvSpPr>
            <a:spLocks noGrp="1"/>
          </p:cNvSpPr>
          <p:nvPr>
            <p:ph type="body" sz="quarter" idx="14"/>
          </p:nvPr>
        </p:nvSpPr>
        <p:spPr>
          <a:xfrm>
            <a:off x="554892" y="5001376"/>
            <a:ext cx="8062912" cy="2021215"/>
          </a:xfrm>
        </p:spPr>
        <p:txBody>
          <a:bodyPr>
            <a:normAutofit fontScale="47500" lnSpcReduction="20000"/>
          </a:bodyPr>
          <a:lstStyle/>
          <a:p>
            <a:r>
              <a:rPr lang="en-US" sz="5100" b="1" dirty="0"/>
              <a:t>Dehydration synthesis </a:t>
            </a:r>
            <a:r>
              <a:rPr lang="en-US" sz="5100" dirty="0"/>
              <a:t>– two molecules of glucose are linked to form the disaccharide maltose</a:t>
            </a:r>
          </a:p>
          <a:p>
            <a:r>
              <a:rPr lang="en-US" sz="5100" dirty="0"/>
              <a:t>A water molecule is formed as the two </a:t>
            </a:r>
            <a:r>
              <a:rPr lang="en-US" sz="5100" dirty="0" err="1"/>
              <a:t>monosaccharides</a:t>
            </a:r>
            <a:r>
              <a:rPr lang="en-US" sz="5100" dirty="0"/>
              <a:t> are linked by a </a:t>
            </a:r>
            <a:r>
              <a:rPr lang="en-US" sz="5100" b="1" dirty="0"/>
              <a:t>covalent bond</a:t>
            </a:r>
          </a:p>
          <a:p>
            <a:endParaRPr lang="en-US" sz="1600" dirty="0"/>
          </a:p>
        </p:txBody>
      </p:sp>
      <p:sp>
        <p:nvSpPr>
          <p:cNvPr id="3" name="TextBox 2"/>
          <p:cNvSpPr txBox="1"/>
          <p:nvPr/>
        </p:nvSpPr>
        <p:spPr>
          <a:xfrm>
            <a:off x="457201" y="163428"/>
            <a:ext cx="8062912" cy="1569660"/>
          </a:xfrm>
          <a:prstGeom prst="rect">
            <a:avLst/>
          </a:prstGeom>
          <a:noFill/>
        </p:spPr>
        <p:txBody>
          <a:bodyPr wrap="square" rtlCol="0">
            <a:spAutoFit/>
          </a:bodyPr>
          <a:lstStyle/>
          <a:p>
            <a:pPr marL="342900" indent="-342900">
              <a:buFont typeface="Arial" charset="0"/>
              <a:buChar char="•"/>
            </a:pPr>
            <a:r>
              <a:rPr lang="en-US" sz="2400" dirty="0"/>
              <a:t>Macromolecules consist of individual subunits </a:t>
            </a:r>
            <a:r>
              <a:rPr lang="en-US" sz="2400"/>
              <a:t>called </a:t>
            </a:r>
            <a:r>
              <a:rPr lang="en-US" sz="2400" b="1"/>
              <a:t>monomers</a:t>
            </a:r>
            <a:endParaRPr lang="en-US" sz="2400" b="1" dirty="0"/>
          </a:p>
          <a:p>
            <a:pPr marL="342900" indent="-342900">
              <a:buFont typeface="Arial" charset="0"/>
              <a:buChar char="•"/>
            </a:pPr>
            <a:r>
              <a:rPr lang="en-US" sz="2400" dirty="0"/>
              <a:t>Monomers are linked together via covalent bonds into </a:t>
            </a:r>
            <a:r>
              <a:rPr lang="en-US" sz="2400" b="1" dirty="0"/>
              <a:t>polymers</a:t>
            </a:r>
          </a:p>
        </p:txBody>
      </p:sp>
      <p:sp>
        <p:nvSpPr>
          <p:cNvPr id="4" name="Rectangle 3"/>
          <p:cNvSpPr/>
          <p:nvPr/>
        </p:nvSpPr>
        <p:spPr>
          <a:xfrm>
            <a:off x="4586348" y="1733088"/>
            <a:ext cx="2686253" cy="78578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400" dirty="0">
                <a:solidFill>
                  <a:srgbClr val="000000"/>
                </a:solidFill>
              </a:rPr>
              <a:t>Formation of a disaccharide</a:t>
            </a:r>
          </a:p>
        </p:txBody>
      </p:sp>
    </p:spTree>
    <p:extLst>
      <p:ext uri="{BB962C8B-B14F-4D97-AF65-F5344CB8AC3E}">
        <p14:creationId xmlns:p14="http://schemas.microsoft.com/office/powerpoint/2010/main" val="34209970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a:spLocks noGrp="1"/>
          </p:cNvSpPr>
          <p:nvPr>
            <p:ph type="title"/>
          </p:nvPr>
        </p:nvSpPr>
        <p:spPr>
          <a:xfrm>
            <a:off x="817319" y="0"/>
            <a:ext cx="8062912" cy="659535"/>
          </a:xfrm>
        </p:spPr>
        <p:txBody>
          <a:bodyPr>
            <a:normAutofit/>
          </a:bodyPr>
          <a:lstStyle/>
          <a:p>
            <a:pPr algn="ctr"/>
            <a:r>
              <a:rPr lang="en-US" sz="2400" dirty="0">
                <a:solidFill>
                  <a:srgbClr val="6CB255"/>
                </a:solidFill>
              </a:rPr>
              <a:t>             			Steroids</a:t>
            </a:r>
          </a:p>
        </p:txBody>
      </p:sp>
      <p:pic>
        <p:nvPicPr>
          <p:cNvPr id="2" name="Picture Placeholder 1" descr="Figure_03_03_10.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5859" b="-5859"/>
          <a:stretch>
            <a:fillRect/>
          </a:stretch>
        </p:blipFill>
        <p:spPr>
          <a:xfrm>
            <a:off x="4489450" y="1108075"/>
            <a:ext cx="4390781" cy="5725827"/>
          </a:xfrm>
        </p:spPr>
      </p:pic>
      <p:sp>
        <p:nvSpPr>
          <p:cNvPr id="14" name="Text Placeholder 13"/>
          <p:cNvSpPr>
            <a:spLocks noGrp="1"/>
          </p:cNvSpPr>
          <p:nvPr>
            <p:ph type="body" sz="quarter" idx="14"/>
          </p:nvPr>
        </p:nvSpPr>
        <p:spPr>
          <a:xfrm>
            <a:off x="212969" y="1371600"/>
            <a:ext cx="4046415" cy="5405633"/>
          </a:xfrm>
        </p:spPr>
        <p:txBody>
          <a:bodyPr>
            <a:noAutofit/>
          </a:bodyPr>
          <a:lstStyle/>
          <a:p>
            <a:r>
              <a:rPr lang="en-US" sz="2400" b="1" dirty="0">
                <a:solidFill>
                  <a:srgbClr val="000000"/>
                </a:solidFill>
              </a:rPr>
              <a:t>Steroids have a closed ring structure</a:t>
            </a:r>
          </a:p>
          <a:p>
            <a:pPr marL="285750" indent="-285750">
              <a:buFont typeface="Arial"/>
              <a:buChar char="•"/>
            </a:pPr>
            <a:r>
              <a:rPr lang="en-US" sz="2400" b="1" dirty="0">
                <a:solidFill>
                  <a:srgbClr val="000000"/>
                </a:solidFill>
              </a:rPr>
              <a:t>Four linked carbon rings</a:t>
            </a:r>
          </a:p>
          <a:p>
            <a:pPr marL="285750" indent="-285750">
              <a:buFont typeface="Arial"/>
              <a:buChar char="•"/>
            </a:pPr>
            <a:r>
              <a:rPr lang="en-US" sz="2400" b="1" dirty="0">
                <a:solidFill>
                  <a:srgbClr val="000000"/>
                </a:solidFill>
              </a:rPr>
              <a:t>Many have a short tail</a:t>
            </a:r>
          </a:p>
          <a:p>
            <a:r>
              <a:rPr lang="en-US" sz="2400" dirty="0">
                <a:solidFill>
                  <a:srgbClr val="000000"/>
                </a:solidFill>
              </a:rPr>
              <a:t>Structure is different from that of other lipids</a:t>
            </a:r>
          </a:p>
          <a:p>
            <a:pPr marL="285750" indent="-285750">
              <a:buFont typeface="Arial"/>
              <a:buChar char="•"/>
            </a:pPr>
            <a:endParaRPr lang="en-US" sz="1600" dirty="0">
              <a:solidFill>
                <a:srgbClr val="000000"/>
              </a:solidFill>
            </a:endParaRPr>
          </a:p>
        </p:txBody>
      </p:sp>
    </p:spTree>
    <p:extLst>
      <p:ext uri="{BB962C8B-B14F-4D97-AF65-F5344CB8AC3E}">
        <p14:creationId xmlns:p14="http://schemas.microsoft.com/office/powerpoint/2010/main" val="15007526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pPr algn="ctr"/>
            <a:r>
              <a:rPr lang="en-US" sz="2400" dirty="0">
                <a:solidFill>
                  <a:srgbClr val="6CB255"/>
                </a:solidFill>
              </a:rPr>
              <a:t>             			Steroids</a:t>
            </a:r>
          </a:p>
        </p:txBody>
      </p:sp>
      <p:pic>
        <p:nvPicPr>
          <p:cNvPr id="2" name="Picture Placeholder 1" descr="Figure_03_03_10.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5859" b="-5859"/>
          <a:stretch>
            <a:fillRect/>
          </a:stretch>
        </p:blipFill>
        <p:spPr>
          <a:xfrm>
            <a:off x="5601855" y="1609344"/>
            <a:ext cx="3333240" cy="4346734"/>
          </a:xfrm>
        </p:spPr>
      </p:pic>
      <p:sp>
        <p:nvSpPr>
          <p:cNvPr id="14" name="Text Placeholder 13"/>
          <p:cNvSpPr>
            <a:spLocks noGrp="1"/>
          </p:cNvSpPr>
          <p:nvPr>
            <p:ph type="body" sz="quarter" idx="14"/>
          </p:nvPr>
        </p:nvSpPr>
        <p:spPr>
          <a:xfrm>
            <a:off x="212969" y="1108075"/>
            <a:ext cx="5388886" cy="5669158"/>
          </a:xfrm>
        </p:spPr>
        <p:txBody>
          <a:bodyPr>
            <a:noAutofit/>
          </a:bodyPr>
          <a:lstStyle/>
          <a:p>
            <a:pPr marL="342900" indent="-342900">
              <a:buFont typeface="+mj-lt"/>
              <a:buAutoNum type="arabicPeriod"/>
            </a:pPr>
            <a:r>
              <a:rPr lang="en-US" sz="2400" dirty="0">
                <a:solidFill>
                  <a:srgbClr val="000000"/>
                </a:solidFill>
              </a:rPr>
              <a:t>They are hydrophobic</a:t>
            </a:r>
          </a:p>
          <a:p>
            <a:pPr marL="342900" indent="-342900">
              <a:buFont typeface="+mj-lt"/>
              <a:buAutoNum type="arabicPeriod"/>
            </a:pPr>
            <a:r>
              <a:rPr lang="en-US" sz="2400" dirty="0">
                <a:solidFill>
                  <a:srgbClr val="000000"/>
                </a:solidFill>
              </a:rPr>
              <a:t>They are insoluble in water</a:t>
            </a:r>
          </a:p>
          <a:p>
            <a:r>
              <a:rPr lang="en-US" sz="2400" dirty="0">
                <a:solidFill>
                  <a:srgbClr val="000000"/>
                </a:solidFill>
              </a:rPr>
              <a:t>Cholesterol is the most common steroid</a:t>
            </a:r>
          </a:p>
          <a:p>
            <a:pPr marL="285750" indent="-285750">
              <a:buFont typeface="Arial"/>
              <a:buChar char="•"/>
            </a:pPr>
            <a:r>
              <a:rPr lang="en-US" sz="2400" dirty="0">
                <a:solidFill>
                  <a:srgbClr val="000000"/>
                </a:solidFill>
              </a:rPr>
              <a:t>Synthesized in liver</a:t>
            </a:r>
          </a:p>
          <a:p>
            <a:pPr marL="285750" indent="-285750">
              <a:buFont typeface="Arial"/>
              <a:buChar char="•"/>
            </a:pPr>
            <a:r>
              <a:rPr lang="en-US" sz="2400" dirty="0">
                <a:solidFill>
                  <a:srgbClr val="000000"/>
                </a:solidFill>
              </a:rPr>
              <a:t>Precursor to other hormones such as testosterone and estradiol</a:t>
            </a:r>
          </a:p>
          <a:p>
            <a:pPr marL="285750" indent="-285750">
              <a:buFont typeface="Arial"/>
              <a:buChar char="•"/>
            </a:pPr>
            <a:r>
              <a:rPr lang="en-US" sz="2400" dirty="0">
                <a:solidFill>
                  <a:srgbClr val="000000"/>
                </a:solidFill>
              </a:rPr>
              <a:t>Precursor to vitamin D</a:t>
            </a:r>
          </a:p>
          <a:p>
            <a:pPr marL="285750" indent="-285750">
              <a:buFont typeface="Arial"/>
              <a:buChar char="•"/>
            </a:pPr>
            <a:r>
              <a:rPr lang="en-US" sz="2400" dirty="0">
                <a:solidFill>
                  <a:srgbClr val="000000"/>
                </a:solidFill>
              </a:rPr>
              <a:t>Precursor to bile salts</a:t>
            </a:r>
          </a:p>
          <a:p>
            <a:pPr marL="285750" indent="-285750">
              <a:buFont typeface="Arial"/>
              <a:buChar char="•"/>
            </a:pPr>
            <a:endParaRPr lang="en-US" sz="1600" dirty="0">
              <a:solidFill>
                <a:srgbClr val="000000"/>
              </a:solidFill>
            </a:endParaRPr>
          </a:p>
        </p:txBody>
      </p:sp>
    </p:spTree>
    <p:extLst>
      <p:ext uri="{BB962C8B-B14F-4D97-AF65-F5344CB8AC3E}">
        <p14:creationId xmlns:p14="http://schemas.microsoft.com/office/powerpoint/2010/main" val="8691983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14923" y="1346200"/>
            <a:ext cx="8675077" cy="5238262"/>
          </a:xfrm>
        </p:spPr>
        <p:txBody>
          <a:bodyPr>
            <a:normAutofit/>
          </a:bodyPr>
          <a:lstStyle/>
          <a:p>
            <a:pPr marL="457200" indent="-457200">
              <a:buFont typeface="Arial"/>
              <a:buChar char="•"/>
            </a:pPr>
            <a:r>
              <a:rPr lang="en-US" sz="2600" dirty="0"/>
              <a:t>Most abundant organic molecules</a:t>
            </a:r>
          </a:p>
          <a:p>
            <a:pPr marL="457200" indent="-457200">
              <a:buFont typeface="Arial"/>
              <a:buChar char="•"/>
            </a:pPr>
            <a:r>
              <a:rPr lang="en-US" sz="2600" dirty="0"/>
              <a:t>Have a diverse range of functions</a:t>
            </a:r>
          </a:p>
          <a:p>
            <a:pPr marL="1245870" lvl="1" indent="-457200">
              <a:buFont typeface="Arial"/>
              <a:buChar char="•"/>
            </a:pPr>
            <a:r>
              <a:rPr lang="en-US" sz="2600" dirty="0"/>
              <a:t>Regulatory functions</a:t>
            </a:r>
          </a:p>
          <a:p>
            <a:pPr marL="1245870" lvl="1" indent="-457200">
              <a:buFont typeface="Arial"/>
              <a:buChar char="•"/>
            </a:pPr>
            <a:r>
              <a:rPr lang="en-US" sz="2600" dirty="0"/>
              <a:t>Structural functions</a:t>
            </a:r>
          </a:p>
          <a:p>
            <a:pPr marL="1245870" lvl="1" indent="-457200">
              <a:buFont typeface="Arial"/>
              <a:buChar char="•"/>
            </a:pPr>
            <a:r>
              <a:rPr lang="en-US" sz="2600" dirty="0"/>
              <a:t>Protective functions</a:t>
            </a:r>
          </a:p>
          <a:p>
            <a:pPr marL="1245870" lvl="1" indent="-457200">
              <a:buFont typeface="Arial"/>
              <a:buChar char="•"/>
            </a:pPr>
            <a:r>
              <a:rPr lang="en-US" sz="2600" dirty="0"/>
              <a:t>Transport</a:t>
            </a:r>
          </a:p>
          <a:p>
            <a:pPr marL="1245870" lvl="1" indent="-457200">
              <a:buFont typeface="Arial"/>
              <a:buChar char="•"/>
            </a:pPr>
            <a:r>
              <a:rPr lang="en-US" sz="2600" dirty="0"/>
              <a:t>Enzymes</a:t>
            </a:r>
          </a:p>
          <a:p>
            <a:pPr marL="1245870" lvl="1" indent="-457200">
              <a:buFont typeface="Arial"/>
              <a:buChar char="•"/>
            </a:pPr>
            <a:r>
              <a:rPr lang="en-US" sz="2600" dirty="0"/>
              <a:t>Toxins</a:t>
            </a:r>
          </a:p>
          <a:p>
            <a:pPr marL="1245870" lvl="1" indent="-457200">
              <a:buFont typeface="Arial"/>
              <a:buChar char="•"/>
            </a:pPr>
            <a:endParaRPr lang="en-US" dirty="0"/>
          </a:p>
          <a:p>
            <a:pPr marL="1245870" lvl="1" indent="-457200">
              <a:buFont typeface="Arial"/>
              <a:buChar char="•"/>
            </a:pPr>
            <a:endParaRPr lang="en-US" dirty="0"/>
          </a:p>
        </p:txBody>
      </p:sp>
      <p:sp>
        <p:nvSpPr>
          <p:cNvPr id="5" name="Title 4"/>
          <p:cNvSpPr>
            <a:spLocks noGrp="1"/>
          </p:cNvSpPr>
          <p:nvPr>
            <p:ph type="title"/>
          </p:nvPr>
        </p:nvSpPr>
        <p:spPr/>
        <p:txBody>
          <a:bodyPr/>
          <a:lstStyle/>
          <a:p>
            <a:r>
              <a:rPr lang="en-US" dirty="0"/>
              <a:t>Proteins</a:t>
            </a:r>
          </a:p>
        </p:txBody>
      </p:sp>
    </p:spTree>
    <p:extLst>
      <p:ext uri="{BB962C8B-B14F-4D97-AF65-F5344CB8AC3E}">
        <p14:creationId xmlns:p14="http://schemas.microsoft.com/office/powerpoint/2010/main" val="41384604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52206" y="1253976"/>
            <a:ext cx="7707923" cy="4480560"/>
          </a:xfrm>
        </p:spPr>
        <p:txBody>
          <a:bodyPr>
            <a:normAutofit/>
          </a:bodyPr>
          <a:lstStyle/>
          <a:p>
            <a:r>
              <a:rPr lang="en-US" sz="2400" b="1" dirty="0"/>
              <a:t>Enzymes</a:t>
            </a:r>
            <a:r>
              <a:rPr lang="en-US" sz="2400" dirty="0"/>
              <a:t> – catalysts in biochemical reactions</a:t>
            </a:r>
          </a:p>
          <a:p>
            <a:pPr marL="1245870" lvl="1" indent="-457200">
              <a:buFont typeface="Arial"/>
              <a:buChar char="•"/>
            </a:pPr>
            <a:r>
              <a:rPr lang="en-US" sz="2400" dirty="0"/>
              <a:t>Specific enzyme for specific substrate</a:t>
            </a:r>
          </a:p>
          <a:p>
            <a:pPr marL="457200" indent="-457200">
              <a:buFont typeface="Arial"/>
              <a:buChar char="•"/>
            </a:pPr>
            <a:r>
              <a:rPr lang="en-US" sz="2400" dirty="0"/>
              <a:t>Types of enzymes</a:t>
            </a:r>
          </a:p>
          <a:p>
            <a:pPr marL="1245870" lvl="1" indent="-457200">
              <a:buFont typeface="Arial"/>
              <a:buChar char="•"/>
            </a:pPr>
            <a:r>
              <a:rPr lang="en-US" sz="2000" b="1" dirty="0"/>
              <a:t>Catabolic</a:t>
            </a:r>
            <a:r>
              <a:rPr lang="en-US" sz="2000" dirty="0"/>
              <a:t> – breakdown substrates</a:t>
            </a:r>
          </a:p>
          <a:p>
            <a:pPr marL="1245870" lvl="1" indent="-457200">
              <a:buFont typeface="Arial"/>
              <a:buChar char="•"/>
            </a:pPr>
            <a:r>
              <a:rPr lang="en-US" sz="2000" b="1" dirty="0"/>
              <a:t>Anabolic </a:t>
            </a:r>
            <a:r>
              <a:rPr lang="en-US" sz="2000" dirty="0"/>
              <a:t>– build more complex molecules</a:t>
            </a:r>
          </a:p>
          <a:p>
            <a:pPr marL="1245870" lvl="1" indent="-457200">
              <a:buFont typeface="Arial"/>
              <a:buChar char="•"/>
            </a:pPr>
            <a:r>
              <a:rPr lang="en-US" sz="2000" b="1" dirty="0"/>
              <a:t>Catalytic</a:t>
            </a:r>
            <a:r>
              <a:rPr lang="en-US" sz="2000" dirty="0"/>
              <a:t> – affect the rate of reaction</a:t>
            </a:r>
          </a:p>
          <a:p>
            <a:pPr marL="457200" indent="-457200">
              <a:buFont typeface="Arial"/>
              <a:buChar char="•"/>
            </a:pPr>
            <a:endParaRPr lang="en-US" sz="2400" dirty="0"/>
          </a:p>
        </p:txBody>
      </p:sp>
      <p:sp>
        <p:nvSpPr>
          <p:cNvPr id="4" name="Title 3"/>
          <p:cNvSpPr>
            <a:spLocks noGrp="1"/>
          </p:cNvSpPr>
          <p:nvPr>
            <p:ph type="title"/>
          </p:nvPr>
        </p:nvSpPr>
        <p:spPr/>
        <p:txBody>
          <a:bodyPr>
            <a:normAutofit fontScale="90000"/>
          </a:bodyPr>
          <a:lstStyle/>
          <a:p>
            <a:r>
              <a:rPr lang="en-US" dirty="0"/>
              <a:t>A closer look at Protein function -- enzymes</a:t>
            </a:r>
          </a:p>
        </p:txBody>
      </p:sp>
      <p:pic>
        <p:nvPicPr>
          <p:cNvPr id="6" name="Picture 5"/>
          <p:cNvPicPr>
            <a:picLocks noChangeAspect="1"/>
          </p:cNvPicPr>
          <p:nvPr/>
        </p:nvPicPr>
        <p:blipFill>
          <a:blip r:embed="rId2"/>
          <a:stretch>
            <a:fillRect/>
          </a:stretch>
        </p:blipFill>
        <p:spPr>
          <a:xfrm>
            <a:off x="2393460" y="4117737"/>
            <a:ext cx="4308231" cy="2525340"/>
          </a:xfrm>
          <a:prstGeom prst="rect">
            <a:avLst/>
          </a:prstGeom>
        </p:spPr>
      </p:pic>
      <p:sp>
        <p:nvSpPr>
          <p:cNvPr id="7" name="Rectangle 6"/>
          <p:cNvSpPr/>
          <p:nvPr/>
        </p:nvSpPr>
        <p:spPr>
          <a:xfrm>
            <a:off x="4726817" y="6462040"/>
            <a:ext cx="1764275" cy="276999"/>
          </a:xfrm>
          <a:prstGeom prst="rect">
            <a:avLst/>
          </a:prstGeom>
        </p:spPr>
        <p:txBody>
          <a:bodyPr wrap="none">
            <a:spAutoFit/>
          </a:bodyPr>
          <a:lstStyle/>
          <a:p>
            <a:r>
              <a:rPr lang="en-US" sz="1200" dirty="0"/>
              <a:t>Credit: Thomas </a:t>
            </a:r>
            <a:r>
              <a:rPr lang="en-US" sz="1200" dirty="0" err="1"/>
              <a:t>Shafee</a:t>
            </a:r>
            <a:endParaRPr lang="en-US" sz="1200" dirty="0"/>
          </a:p>
        </p:txBody>
      </p:sp>
      <p:sp>
        <p:nvSpPr>
          <p:cNvPr id="8" name="Rectangular Callout 7"/>
          <p:cNvSpPr/>
          <p:nvPr/>
        </p:nvSpPr>
        <p:spPr>
          <a:xfrm>
            <a:off x="136207" y="3917459"/>
            <a:ext cx="2031998" cy="1817077"/>
          </a:xfrm>
          <a:prstGeom prst="wedgeRectCallout">
            <a:avLst>
              <a:gd name="adj1" fmla="val 73398"/>
              <a:gd name="adj2" fmla="val 87828"/>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solidFill>
                  <a:srgbClr val="000000"/>
                </a:solidFill>
              </a:rPr>
              <a:t>Protein (enzyme) that catalyzes conversion of Maltose to Glucose</a:t>
            </a:r>
          </a:p>
        </p:txBody>
      </p:sp>
    </p:spTree>
    <p:extLst>
      <p:ext uri="{BB962C8B-B14F-4D97-AF65-F5344CB8AC3E}">
        <p14:creationId xmlns:p14="http://schemas.microsoft.com/office/powerpoint/2010/main" val="1892050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862143478"/>
              </p:ext>
            </p:extLst>
          </p:nvPr>
        </p:nvGraphicFramePr>
        <p:xfrm>
          <a:off x="242277" y="734784"/>
          <a:ext cx="8706337" cy="5914293"/>
        </p:xfrm>
        <a:graphic>
          <a:graphicData uri="http://schemas.openxmlformats.org/drawingml/2006/table">
            <a:tbl>
              <a:tblPr firstRow="1" bandRow="1">
                <a:tableStyleId>{1FECB4D8-DB02-4DC6-A0A2-4F2EBAE1DC90}</a:tableStyleId>
              </a:tblPr>
              <a:tblGrid>
                <a:gridCol w="1900850">
                  <a:extLst>
                    <a:ext uri="{9D8B030D-6E8A-4147-A177-3AD203B41FA5}">
                      <a16:colId xmlns:a16="http://schemas.microsoft.com/office/drawing/2014/main" val="20000"/>
                    </a:ext>
                  </a:extLst>
                </a:gridCol>
                <a:gridCol w="2454339">
                  <a:extLst>
                    <a:ext uri="{9D8B030D-6E8A-4147-A177-3AD203B41FA5}">
                      <a16:colId xmlns:a16="http://schemas.microsoft.com/office/drawing/2014/main" val="20001"/>
                    </a:ext>
                  </a:extLst>
                </a:gridCol>
                <a:gridCol w="4351148">
                  <a:extLst>
                    <a:ext uri="{9D8B030D-6E8A-4147-A177-3AD203B41FA5}">
                      <a16:colId xmlns:a16="http://schemas.microsoft.com/office/drawing/2014/main" val="20002"/>
                    </a:ext>
                  </a:extLst>
                </a:gridCol>
              </a:tblGrid>
              <a:tr h="599831">
                <a:tc>
                  <a:txBody>
                    <a:bodyPr/>
                    <a:lstStyle/>
                    <a:p>
                      <a:pPr algn="l"/>
                      <a:r>
                        <a:rPr lang="en-US" sz="2000" b="1" dirty="0">
                          <a:solidFill>
                            <a:schemeClr val="tx1"/>
                          </a:solidFill>
                        </a:rPr>
                        <a:t>Type</a:t>
                      </a:r>
                    </a:p>
                  </a:txBody>
                  <a:tcPr/>
                </a:tc>
                <a:tc>
                  <a:txBody>
                    <a:bodyPr/>
                    <a:lstStyle/>
                    <a:p>
                      <a:pPr algn="l"/>
                      <a:r>
                        <a:rPr lang="en-US" sz="2000" b="1" dirty="0">
                          <a:solidFill>
                            <a:schemeClr val="tx1"/>
                          </a:solidFill>
                        </a:rPr>
                        <a:t>Example</a:t>
                      </a:r>
                    </a:p>
                  </a:txBody>
                  <a:tcPr/>
                </a:tc>
                <a:tc>
                  <a:txBody>
                    <a:bodyPr/>
                    <a:lstStyle/>
                    <a:p>
                      <a:pPr algn="l"/>
                      <a:r>
                        <a:rPr lang="en-US" sz="2000" b="1" dirty="0">
                          <a:solidFill>
                            <a:schemeClr val="tx1"/>
                          </a:solidFill>
                        </a:rPr>
                        <a:t>Functions</a:t>
                      </a:r>
                    </a:p>
                  </a:txBody>
                  <a:tcPr/>
                </a:tc>
                <a:extLst>
                  <a:ext uri="{0D108BD9-81ED-4DB2-BD59-A6C34878D82A}">
                    <a16:rowId xmlns:a16="http://schemas.microsoft.com/office/drawing/2014/main" val="10000"/>
                  </a:ext>
                </a:extLst>
              </a:tr>
              <a:tr h="599831">
                <a:tc>
                  <a:txBody>
                    <a:bodyPr/>
                    <a:lstStyle/>
                    <a:p>
                      <a:pPr algn="l"/>
                      <a:r>
                        <a:rPr lang="en-US" sz="1600" dirty="0"/>
                        <a:t>Digestive enzymes</a:t>
                      </a:r>
                    </a:p>
                  </a:txBody>
                  <a:tcPr/>
                </a:tc>
                <a:tc>
                  <a:txBody>
                    <a:bodyPr/>
                    <a:lstStyle/>
                    <a:p>
                      <a:pPr algn="l"/>
                      <a:r>
                        <a:rPr lang="en-US" sz="1600" dirty="0"/>
                        <a:t>Amylase, lipase, </a:t>
                      </a:r>
                    </a:p>
                    <a:p>
                      <a:pPr algn="l"/>
                      <a:r>
                        <a:rPr lang="en-US" sz="1600" dirty="0"/>
                        <a:t>pepsin,</a:t>
                      </a:r>
                      <a:r>
                        <a:rPr lang="en-US" sz="1600" baseline="0" dirty="0"/>
                        <a:t> trypsin</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a:effectLst/>
                        </a:rPr>
                        <a:t>Help in digestion of food by catabolizing nutrients into monomeric units</a:t>
                      </a:r>
                    </a:p>
                    <a:p>
                      <a:pPr algn="l"/>
                      <a:endParaRPr lang="en-US" sz="1600" dirty="0"/>
                    </a:p>
                  </a:txBody>
                  <a:tcPr/>
                </a:tc>
                <a:extLst>
                  <a:ext uri="{0D108BD9-81ED-4DB2-BD59-A6C34878D82A}">
                    <a16:rowId xmlns:a16="http://schemas.microsoft.com/office/drawing/2014/main" val="10001"/>
                  </a:ext>
                </a:extLst>
              </a:tr>
              <a:tr h="599831">
                <a:tc>
                  <a:txBody>
                    <a:bodyPr/>
                    <a:lstStyle/>
                    <a:p>
                      <a:pPr algn="l"/>
                      <a:r>
                        <a:rPr lang="en-US" sz="1600" dirty="0"/>
                        <a:t>Transport</a:t>
                      </a:r>
                    </a:p>
                  </a:txBody>
                  <a:tcPr/>
                </a:tc>
                <a:tc>
                  <a:txBody>
                    <a:bodyPr/>
                    <a:lstStyle/>
                    <a:p>
                      <a:pPr algn="l"/>
                      <a:r>
                        <a:rPr lang="en-US" sz="1600" dirty="0"/>
                        <a:t>Hemoglobin,</a:t>
                      </a:r>
                      <a:r>
                        <a:rPr lang="en-US" sz="1600" baseline="0" dirty="0"/>
                        <a:t> albumin</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a:effectLst/>
                        </a:rPr>
                        <a:t>Carry substances in the blood or lymph throughout the body</a:t>
                      </a:r>
                    </a:p>
                    <a:p>
                      <a:pPr algn="l"/>
                      <a:endParaRPr lang="en-US" sz="1600" dirty="0"/>
                    </a:p>
                  </a:txBody>
                  <a:tcPr/>
                </a:tc>
                <a:extLst>
                  <a:ext uri="{0D108BD9-81ED-4DB2-BD59-A6C34878D82A}">
                    <a16:rowId xmlns:a16="http://schemas.microsoft.com/office/drawing/2014/main" val="10002"/>
                  </a:ext>
                </a:extLst>
              </a:tr>
              <a:tr h="599831">
                <a:tc>
                  <a:txBody>
                    <a:bodyPr/>
                    <a:lstStyle/>
                    <a:p>
                      <a:pPr algn="l"/>
                      <a:r>
                        <a:rPr lang="en-US" sz="1600" dirty="0"/>
                        <a:t>Structural</a:t>
                      </a:r>
                    </a:p>
                  </a:txBody>
                  <a:tcPr/>
                </a:tc>
                <a:tc>
                  <a:txBody>
                    <a:bodyPr/>
                    <a:lstStyle/>
                    <a:p>
                      <a:pPr algn="l"/>
                      <a:r>
                        <a:rPr lang="en-US" sz="1600" dirty="0"/>
                        <a:t>Actin, tubulin, keratin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a:effectLst/>
                        </a:rPr>
                        <a:t>Construct different structures, like the cytoskeleton</a:t>
                      </a:r>
                    </a:p>
                    <a:p>
                      <a:pPr algn="l"/>
                      <a:endParaRPr lang="en-US" sz="1600" dirty="0"/>
                    </a:p>
                  </a:txBody>
                  <a:tcPr/>
                </a:tc>
                <a:extLst>
                  <a:ext uri="{0D108BD9-81ED-4DB2-BD59-A6C34878D82A}">
                    <a16:rowId xmlns:a16="http://schemas.microsoft.com/office/drawing/2014/main" val="10003"/>
                  </a:ext>
                </a:extLst>
              </a:tr>
              <a:tr h="599831">
                <a:tc>
                  <a:txBody>
                    <a:bodyPr/>
                    <a:lstStyle/>
                    <a:p>
                      <a:pPr algn="l"/>
                      <a:r>
                        <a:rPr lang="en-US" sz="1600" dirty="0"/>
                        <a:t>Hormones</a:t>
                      </a:r>
                    </a:p>
                  </a:txBody>
                  <a:tcPr/>
                </a:tc>
                <a:tc>
                  <a:txBody>
                    <a:bodyPr/>
                    <a:lstStyle/>
                    <a:p>
                      <a:pPr algn="l"/>
                      <a:r>
                        <a:rPr lang="en-US" sz="1600" dirty="0"/>
                        <a:t>Insulin, </a:t>
                      </a:r>
                      <a:r>
                        <a:rPr lang="en-US" sz="1600" dirty="0" err="1"/>
                        <a:t>thyroxine</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a:effectLst/>
                        </a:rPr>
                        <a:t>Coordinate the activity of different body systems</a:t>
                      </a:r>
                    </a:p>
                    <a:p>
                      <a:pPr algn="l"/>
                      <a:endParaRPr lang="en-US" sz="1600" dirty="0"/>
                    </a:p>
                  </a:txBody>
                  <a:tcPr/>
                </a:tc>
                <a:extLst>
                  <a:ext uri="{0D108BD9-81ED-4DB2-BD59-A6C34878D82A}">
                    <a16:rowId xmlns:a16="http://schemas.microsoft.com/office/drawing/2014/main" val="10004"/>
                  </a:ext>
                </a:extLst>
              </a:tr>
              <a:tr h="599831">
                <a:tc>
                  <a:txBody>
                    <a:bodyPr/>
                    <a:lstStyle/>
                    <a:p>
                      <a:pPr algn="l"/>
                      <a:r>
                        <a:rPr lang="en-US" sz="1600" dirty="0"/>
                        <a:t>Defense</a:t>
                      </a:r>
                    </a:p>
                  </a:txBody>
                  <a:tcPr/>
                </a:tc>
                <a:tc>
                  <a:txBody>
                    <a:bodyPr/>
                    <a:lstStyle/>
                    <a:p>
                      <a:pPr algn="l"/>
                      <a:r>
                        <a:rPr lang="en-US" sz="1600" dirty="0" err="1"/>
                        <a:t>Immunoglobulins</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a:effectLst/>
                        </a:rPr>
                        <a:t>Protect the body from foreign pathogens</a:t>
                      </a:r>
                    </a:p>
                    <a:p>
                      <a:pPr algn="l"/>
                      <a:endParaRPr lang="en-US" sz="1600" dirty="0"/>
                    </a:p>
                  </a:txBody>
                  <a:tcPr/>
                </a:tc>
                <a:extLst>
                  <a:ext uri="{0D108BD9-81ED-4DB2-BD59-A6C34878D82A}">
                    <a16:rowId xmlns:a16="http://schemas.microsoft.com/office/drawing/2014/main" val="10005"/>
                  </a:ext>
                </a:extLst>
              </a:tr>
              <a:tr h="599831">
                <a:tc>
                  <a:txBody>
                    <a:bodyPr/>
                    <a:lstStyle/>
                    <a:p>
                      <a:pPr algn="l"/>
                      <a:r>
                        <a:rPr lang="en-US" sz="1600" dirty="0"/>
                        <a:t>Contractile</a:t>
                      </a:r>
                    </a:p>
                  </a:txBody>
                  <a:tcPr/>
                </a:tc>
                <a:tc>
                  <a:txBody>
                    <a:bodyPr/>
                    <a:lstStyle/>
                    <a:p>
                      <a:pPr algn="l"/>
                      <a:r>
                        <a:rPr lang="en-US" sz="1600" dirty="0"/>
                        <a:t>Actin, myosin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a:effectLst/>
                        </a:rPr>
                        <a:t>Effect muscle contraction</a:t>
                      </a:r>
                    </a:p>
                    <a:p>
                      <a:pPr algn="l"/>
                      <a:endParaRPr lang="en-US" sz="1600" dirty="0"/>
                    </a:p>
                  </a:txBody>
                  <a:tcPr/>
                </a:tc>
                <a:extLst>
                  <a:ext uri="{0D108BD9-81ED-4DB2-BD59-A6C34878D82A}">
                    <a16:rowId xmlns:a16="http://schemas.microsoft.com/office/drawing/2014/main" val="10006"/>
                  </a:ext>
                </a:extLst>
              </a:tr>
              <a:tr h="599831">
                <a:tc>
                  <a:txBody>
                    <a:bodyPr/>
                    <a:lstStyle/>
                    <a:p>
                      <a:pPr algn="l"/>
                      <a:r>
                        <a:rPr lang="en-US" sz="1600" dirty="0"/>
                        <a:t>Storage</a:t>
                      </a:r>
                    </a:p>
                  </a:txBody>
                  <a:tcPr/>
                </a:tc>
                <a:tc>
                  <a:txBody>
                    <a:bodyPr/>
                    <a:lstStyle/>
                    <a:p>
                      <a:pPr algn="l"/>
                      <a:r>
                        <a:rPr lang="en-US" sz="1600" dirty="0" err="1"/>
                        <a:t>Legme</a:t>
                      </a:r>
                      <a:r>
                        <a:rPr lang="en-US" sz="1600" dirty="0"/>
                        <a:t> storage proteins,</a:t>
                      </a:r>
                    </a:p>
                    <a:p>
                      <a:pPr algn="l"/>
                      <a:r>
                        <a:rPr lang="en-US" sz="1600" dirty="0"/>
                        <a:t>Egg white (albumin)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a:effectLst/>
                        </a:rPr>
                        <a:t>Provide nourishment in early development of the embryo and the seedling</a:t>
                      </a:r>
                    </a:p>
                    <a:p>
                      <a:pPr algn="l"/>
                      <a:endParaRPr lang="en-US" sz="1600" dirty="0"/>
                    </a:p>
                  </a:txBody>
                  <a:tcPr/>
                </a:tc>
                <a:extLst>
                  <a:ext uri="{0D108BD9-81ED-4DB2-BD59-A6C34878D82A}">
                    <a16:rowId xmlns:a16="http://schemas.microsoft.com/office/drawing/2014/main" val="10007"/>
                  </a:ext>
                </a:extLst>
              </a:tr>
            </a:tbl>
          </a:graphicData>
        </a:graphic>
      </p:graphicFrame>
      <p:sp>
        <p:nvSpPr>
          <p:cNvPr id="4" name="Title 3"/>
          <p:cNvSpPr>
            <a:spLocks noGrp="1"/>
          </p:cNvSpPr>
          <p:nvPr>
            <p:ph type="title"/>
          </p:nvPr>
        </p:nvSpPr>
        <p:spPr>
          <a:xfrm>
            <a:off x="507387" y="0"/>
            <a:ext cx="8062912" cy="659535"/>
          </a:xfrm>
        </p:spPr>
        <p:txBody>
          <a:bodyPr/>
          <a:lstStyle/>
          <a:p>
            <a:pPr algn="ctr"/>
            <a:r>
              <a:rPr lang="en-US" dirty="0"/>
              <a:t>Protein types and functions</a:t>
            </a:r>
          </a:p>
        </p:txBody>
      </p:sp>
    </p:spTree>
    <p:extLst>
      <p:ext uri="{BB962C8B-B14F-4D97-AF65-F5344CB8AC3E}">
        <p14:creationId xmlns:p14="http://schemas.microsoft.com/office/powerpoint/2010/main" val="17684029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Amino Acids</a:t>
            </a:r>
          </a:p>
        </p:txBody>
      </p:sp>
      <p:pic>
        <p:nvPicPr>
          <p:cNvPr id="2" name="Picture Placeholder 1" descr="Figure_03_04_01.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2787" r="-32787"/>
          <a:stretch>
            <a:fillRect/>
          </a:stretch>
        </p:blipFill>
        <p:spPr>
          <a:xfrm>
            <a:off x="1822828" y="1122386"/>
            <a:ext cx="8621823" cy="3742691"/>
          </a:xfrm>
        </p:spPr>
      </p:pic>
      <p:sp>
        <p:nvSpPr>
          <p:cNvPr id="3" name="TextBox 2"/>
          <p:cNvSpPr txBox="1"/>
          <p:nvPr/>
        </p:nvSpPr>
        <p:spPr>
          <a:xfrm>
            <a:off x="244231" y="1416538"/>
            <a:ext cx="4445000" cy="4001096"/>
          </a:xfrm>
          <a:prstGeom prst="rect">
            <a:avLst/>
          </a:prstGeom>
          <a:noFill/>
        </p:spPr>
        <p:txBody>
          <a:bodyPr wrap="square" rtlCol="0">
            <a:spAutoFit/>
          </a:bodyPr>
          <a:lstStyle/>
          <a:p>
            <a:r>
              <a:rPr lang="en-US" sz="2400" b="1" dirty="0">
                <a:solidFill>
                  <a:srgbClr val="000000"/>
                </a:solidFill>
              </a:rPr>
              <a:t>Amino acids </a:t>
            </a:r>
            <a:r>
              <a:rPr lang="en-US" sz="2400" dirty="0"/>
              <a:t>are the monomers that make up proteins</a:t>
            </a:r>
          </a:p>
          <a:p>
            <a:endParaRPr lang="en-US" sz="2400" dirty="0"/>
          </a:p>
          <a:p>
            <a:endParaRPr lang="en-US" sz="2000" dirty="0"/>
          </a:p>
          <a:p>
            <a:r>
              <a:rPr lang="en-US" sz="2000" b="1" u="sng" dirty="0"/>
              <a:t>Fundamental structure </a:t>
            </a:r>
          </a:p>
          <a:p>
            <a:pPr marL="285750" indent="-285750">
              <a:buFont typeface="Arial"/>
              <a:buChar char="•"/>
            </a:pPr>
            <a:r>
              <a:rPr lang="en-US" sz="2000" dirty="0"/>
              <a:t>Central carbon atom (α-carbon)</a:t>
            </a:r>
          </a:p>
          <a:p>
            <a:pPr marL="285750" indent="-285750">
              <a:buFont typeface="Arial"/>
              <a:buChar char="•"/>
            </a:pPr>
            <a:r>
              <a:rPr lang="en-US" sz="2000" dirty="0"/>
              <a:t>Amino group (-NH</a:t>
            </a:r>
            <a:r>
              <a:rPr lang="en-US" sz="2000" baseline="-25000" dirty="0"/>
              <a:t>2</a:t>
            </a:r>
            <a:r>
              <a:rPr lang="en-US" sz="2000" dirty="0"/>
              <a:t>)</a:t>
            </a:r>
          </a:p>
          <a:p>
            <a:pPr marL="285750" indent="-285750">
              <a:buFont typeface="Arial"/>
              <a:buChar char="•"/>
            </a:pPr>
            <a:r>
              <a:rPr lang="en-US" sz="2000" dirty="0"/>
              <a:t>Carboxyl group (-COOH)</a:t>
            </a:r>
          </a:p>
          <a:p>
            <a:pPr marL="285750" indent="-285750">
              <a:buFont typeface="Arial"/>
              <a:buChar char="•"/>
            </a:pPr>
            <a:r>
              <a:rPr lang="en-US" sz="2000" dirty="0"/>
              <a:t>Hydrogen</a:t>
            </a:r>
          </a:p>
          <a:p>
            <a:pPr marL="285750" indent="-285750">
              <a:buFont typeface="Arial"/>
              <a:buChar char="•"/>
            </a:pPr>
            <a:r>
              <a:rPr lang="en-US" sz="2000" dirty="0"/>
              <a:t>Side chain (R-group)</a:t>
            </a:r>
          </a:p>
          <a:p>
            <a:endParaRPr lang="en-US" dirty="0"/>
          </a:p>
        </p:txBody>
      </p:sp>
    </p:spTree>
    <p:extLst>
      <p:ext uri="{BB962C8B-B14F-4D97-AF65-F5344CB8AC3E}">
        <p14:creationId xmlns:p14="http://schemas.microsoft.com/office/powerpoint/2010/main" val="7736562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a:spLocks noGrp="1"/>
          </p:cNvSpPr>
          <p:nvPr>
            <p:ph type="title"/>
          </p:nvPr>
        </p:nvSpPr>
        <p:spPr>
          <a:xfrm>
            <a:off x="1188547" y="173313"/>
            <a:ext cx="8062912" cy="659535"/>
          </a:xfrm>
        </p:spPr>
        <p:txBody>
          <a:bodyPr>
            <a:normAutofit fontScale="90000"/>
          </a:bodyPr>
          <a:lstStyle/>
          <a:p>
            <a:r>
              <a:rPr lang="en-US" sz="2400" dirty="0">
                <a:solidFill>
                  <a:srgbClr val="6CB255"/>
                </a:solidFill>
              </a:rPr>
              <a:t>Amino acids have diverse </a:t>
            </a:r>
            <a:br>
              <a:rPr lang="en-US" sz="2400" dirty="0">
                <a:solidFill>
                  <a:srgbClr val="6CB255"/>
                </a:solidFill>
              </a:rPr>
            </a:br>
            <a:r>
              <a:rPr lang="en-US" sz="2400" dirty="0">
                <a:solidFill>
                  <a:srgbClr val="6CB255"/>
                </a:solidFill>
              </a:rPr>
              <a:t>chemical properties</a:t>
            </a:r>
          </a:p>
        </p:txBody>
      </p:sp>
      <p:sp>
        <p:nvSpPr>
          <p:cNvPr id="14" name="Text Placeholder 13"/>
          <p:cNvSpPr>
            <a:spLocks noGrp="1"/>
          </p:cNvSpPr>
          <p:nvPr>
            <p:ph type="body" sz="quarter" idx="14"/>
          </p:nvPr>
        </p:nvSpPr>
        <p:spPr>
          <a:xfrm>
            <a:off x="475488" y="1228132"/>
            <a:ext cx="8163484" cy="5256973"/>
          </a:xfrm>
        </p:spPr>
        <p:txBody>
          <a:bodyPr>
            <a:noAutofit/>
          </a:bodyPr>
          <a:lstStyle/>
          <a:p>
            <a:r>
              <a:rPr lang="en-US" sz="2400" dirty="0">
                <a:solidFill>
                  <a:srgbClr val="000000"/>
                </a:solidFill>
              </a:rPr>
              <a:t>20 common amino acids commonly found in proteins</a:t>
            </a:r>
          </a:p>
          <a:p>
            <a:r>
              <a:rPr lang="en-US" sz="2400" dirty="0">
                <a:solidFill>
                  <a:srgbClr val="000000"/>
                </a:solidFill>
              </a:rPr>
              <a:t>Each amino acid has a different R group (variant group) </a:t>
            </a:r>
          </a:p>
          <a:p>
            <a:r>
              <a:rPr lang="en-US" sz="2400" dirty="0">
                <a:solidFill>
                  <a:srgbClr val="000000"/>
                </a:solidFill>
              </a:rPr>
              <a:t>R-groups determine the chemical nature of each amino acid</a:t>
            </a:r>
          </a:p>
          <a:p>
            <a:pPr marL="342900" indent="-342900">
              <a:buFont typeface="Arial"/>
              <a:buChar char="•"/>
            </a:pPr>
            <a:r>
              <a:rPr lang="en-US" sz="2400" dirty="0">
                <a:solidFill>
                  <a:srgbClr val="000000"/>
                </a:solidFill>
              </a:rPr>
              <a:t>Nonpolar aliphatic</a:t>
            </a:r>
          </a:p>
          <a:p>
            <a:pPr marL="342900" indent="-342900">
              <a:buFont typeface="Arial"/>
              <a:buChar char="•"/>
            </a:pPr>
            <a:r>
              <a:rPr lang="en-US" sz="2400" dirty="0">
                <a:solidFill>
                  <a:srgbClr val="000000"/>
                </a:solidFill>
              </a:rPr>
              <a:t>Polar</a:t>
            </a:r>
          </a:p>
          <a:p>
            <a:pPr marL="342900" indent="-342900">
              <a:buFont typeface="Arial"/>
              <a:buChar char="•"/>
            </a:pPr>
            <a:r>
              <a:rPr lang="en-US" sz="2400" dirty="0">
                <a:solidFill>
                  <a:srgbClr val="000000"/>
                </a:solidFill>
              </a:rPr>
              <a:t>Positively charged</a:t>
            </a:r>
          </a:p>
          <a:p>
            <a:pPr marL="342900" indent="-342900">
              <a:buFont typeface="Arial"/>
              <a:buChar char="•"/>
            </a:pPr>
            <a:r>
              <a:rPr lang="en-US" sz="2400" dirty="0">
                <a:solidFill>
                  <a:srgbClr val="000000"/>
                </a:solidFill>
              </a:rPr>
              <a:t>Negatively charged</a:t>
            </a:r>
          </a:p>
          <a:p>
            <a:pPr marL="342900" indent="-342900">
              <a:buFont typeface="Arial"/>
              <a:buChar char="•"/>
            </a:pPr>
            <a:r>
              <a:rPr lang="en-US" sz="2400" dirty="0">
                <a:solidFill>
                  <a:srgbClr val="000000"/>
                </a:solidFill>
              </a:rPr>
              <a:t>Nonpolar aromatic</a:t>
            </a:r>
          </a:p>
        </p:txBody>
      </p:sp>
    </p:spTree>
    <p:extLst>
      <p:ext uri="{BB962C8B-B14F-4D97-AF65-F5344CB8AC3E}">
        <p14:creationId xmlns:p14="http://schemas.microsoft.com/office/powerpoint/2010/main" val="26567251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Placeholder 1" descr="Figure_03_04_02.pn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0372" b="-20372"/>
          <a:stretch>
            <a:fillRect/>
          </a:stretch>
        </p:blipFill>
        <p:spPr>
          <a:xfrm>
            <a:off x="694945" y="-1046959"/>
            <a:ext cx="7699248" cy="9011997"/>
          </a:xfrm>
        </p:spPr>
      </p:pic>
    </p:spTree>
    <p:extLst>
      <p:ext uri="{BB962C8B-B14F-4D97-AF65-F5344CB8AC3E}">
        <p14:creationId xmlns:p14="http://schemas.microsoft.com/office/powerpoint/2010/main" val="18578513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210447"/>
            <a:ext cx="8763000" cy="4480560"/>
          </a:xfrm>
        </p:spPr>
        <p:txBody>
          <a:bodyPr>
            <a:normAutofit fontScale="92500" lnSpcReduction="10000"/>
          </a:bodyPr>
          <a:lstStyle/>
          <a:p>
            <a:r>
              <a:rPr lang="en-US" sz="2400" dirty="0"/>
              <a:t>Amino acids are represented by a single upper case letter or three letters</a:t>
            </a:r>
          </a:p>
          <a:p>
            <a:pPr marL="342900" indent="-342900">
              <a:buFont typeface="Arial"/>
              <a:buChar char="•"/>
            </a:pPr>
            <a:r>
              <a:rPr lang="en-US" sz="2400" dirty="0" err="1"/>
              <a:t>Valine</a:t>
            </a:r>
            <a:r>
              <a:rPr lang="en-US" sz="2400" dirty="0"/>
              <a:t> = V or Val</a:t>
            </a:r>
          </a:p>
          <a:p>
            <a:pPr marL="342900" indent="-342900">
              <a:buFont typeface="Arial"/>
              <a:buChar char="•"/>
            </a:pPr>
            <a:r>
              <a:rPr lang="en-US" sz="2400" dirty="0"/>
              <a:t>Aspartic Acid = D or Asp</a:t>
            </a:r>
          </a:p>
          <a:p>
            <a:pPr marL="342900" indent="-342900">
              <a:buFont typeface="Arial"/>
              <a:buChar char="•"/>
            </a:pPr>
            <a:endParaRPr lang="en-US" sz="2400" dirty="0"/>
          </a:p>
          <a:p>
            <a:r>
              <a:rPr lang="en-US" sz="2400" b="1" dirty="0"/>
              <a:t>Essential Amino acids </a:t>
            </a:r>
            <a:r>
              <a:rPr lang="en-US" sz="2400" dirty="0"/>
              <a:t>– the following must be supplied in diet for humans</a:t>
            </a:r>
          </a:p>
          <a:p>
            <a:pPr marL="342900" indent="-342900">
              <a:buFont typeface="Arial"/>
              <a:buChar char="•"/>
            </a:pPr>
            <a:r>
              <a:rPr lang="en-US" sz="2400" dirty="0"/>
              <a:t>isoleucine</a:t>
            </a:r>
          </a:p>
          <a:p>
            <a:pPr marL="342900" indent="-342900">
              <a:buFont typeface="Arial"/>
              <a:buChar char="•"/>
            </a:pPr>
            <a:r>
              <a:rPr lang="en-US" sz="2400" dirty="0" err="1"/>
              <a:t>leucine</a:t>
            </a:r>
            <a:endParaRPr lang="en-US" sz="2400" dirty="0"/>
          </a:p>
          <a:p>
            <a:pPr marL="342900" indent="-342900">
              <a:buFont typeface="Arial"/>
              <a:buChar char="•"/>
            </a:pPr>
            <a:r>
              <a:rPr lang="en-US" sz="2400" dirty="0"/>
              <a:t>cysteine</a:t>
            </a:r>
          </a:p>
          <a:p>
            <a:endParaRPr lang="en-US" sz="2000" dirty="0"/>
          </a:p>
          <a:p>
            <a:endParaRPr lang="en-US" sz="2000" dirty="0"/>
          </a:p>
          <a:p>
            <a:pPr marL="342900" indent="-342900">
              <a:buFont typeface="Arial"/>
              <a:buChar char="•"/>
            </a:pPr>
            <a:endParaRPr lang="en-US" sz="2000" dirty="0"/>
          </a:p>
          <a:p>
            <a:pPr marL="342900" indent="-342900">
              <a:buFont typeface="Arial"/>
              <a:buChar char="•"/>
            </a:pPr>
            <a:endParaRPr lang="en-US" sz="2000" dirty="0"/>
          </a:p>
        </p:txBody>
      </p:sp>
      <p:sp>
        <p:nvSpPr>
          <p:cNvPr id="5" name="Title 4"/>
          <p:cNvSpPr>
            <a:spLocks noGrp="1"/>
          </p:cNvSpPr>
          <p:nvPr>
            <p:ph type="title"/>
          </p:nvPr>
        </p:nvSpPr>
        <p:spPr/>
        <p:txBody>
          <a:bodyPr/>
          <a:lstStyle/>
          <a:p>
            <a:pPr algn="ctr"/>
            <a:r>
              <a:rPr lang="en-US" dirty="0"/>
              <a:t>More on amino acids</a:t>
            </a:r>
          </a:p>
        </p:txBody>
      </p:sp>
      <p:sp>
        <p:nvSpPr>
          <p:cNvPr id="8" name="Rectangle 7"/>
          <p:cNvSpPr/>
          <p:nvPr/>
        </p:nvSpPr>
        <p:spPr>
          <a:xfrm>
            <a:off x="3290888" y="4244691"/>
            <a:ext cx="5696804" cy="2315307"/>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800" dirty="0">
                <a:solidFill>
                  <a:srgbClr val="000000"/>
                </a:solidFill>
              </a:rPr>
              <a:t>The sequence and number of amino acids determine protein shape, size and function </a:t>
            </a:r>
          </a:p>
        </p:txBody>
      </p:sp>
    </p:spTree>
    <p:extLst>
      <p:ext uri="{BB962C8B-B14F-4D97-AF65-F5344CB8AC3E}">
        <p14:creationId xmlns:p14="http://schemas.microsoft.com/office/powerpoint/2010/main" val="9839521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062912" cy="659535"/>
          </a:xfrm>
        </p:spPr>
        <p:txBody>
          <a:bodyPr/>
          <a:lstStyle/>
          <a:p>
            <a:pPr algn="ctr"/>
            <a:r>
              <a:rPr lang="en-US" dirty="0"/>
              <a:t>Peptide Bond formation</a:t>
            </a:r>
          </a:p>
        </p:txBody>
      </p:sp>
      <p:pic>
        <p:nvPicPr>
          <p:cNvPr id="2" name="Picture Placeholder 1" descr="Figure_03_04_03.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2821" r="-32821"/>
          <a:stretch>
            <a:fillRect/>
          </a:stretch>
        </p:blipFill>
        <p:spPr>
          <a:xfrm>
            <a:off x="685800" y="827079"/>
            <a:ext cx="7605712" cy="3301602"/>
          </a:xfrm>
        </p:spPr>
      </p:pic>
      <p:sp>
        <p:nvSpPr>
          <p:cNvPr id="7" name="Text Placeholder 6"/>
          <p:cNvSpPr>
            <a:spLocks noGrp="1"/>
          </p:cNvSpPr>
          <p:nvPr>
            <p:ph type="body" sz="quarter" idx="14"/>
          </p:nvPr>
        </p:nvSpPr>
        <p:spPr>
          <a:xfrm>
            <a:off x="457200" y="4296225"/>
            <a:ext cx="8062912" cy="1828403"/>
          </a:xfrm>
        </p:spPr>
        <p:txBody>
          <a:bodyPr>
            <a:noAutofit/>
          </a:bodyPr>
          <a:lstStyle/>
          <a:p>
            <a:r>
              <a:rPr lang="en-US" sz="2400" dirty="0"/>
              <a:t>Amino acid monomers are linked via </a:t>
            </a:r>
            <a:r>
              <a:rPr lang="en-US" sz="2400" b="1" dirty="0"/>
              <a:t>peptide bond formation (</a:t>
            </a:r>
            <a:r>
              <a:rPr lang="en-US" sz="2400" dirty="0"/>
              <a:t>dehydration synthesis reaction)</a:t>
            </a:r>
            <a:endParaRPr lang="en-US" sz="2400" b="1" dirty="0"/>
          </a:p>
          <a:p>
            <a:r>
              <a:rPr lang="en-US" sz="2400" dirty="0"/>
              <a:t>Carboxyl group of one amino acid is linked to the amino group of the incoming amino acid</a:t>
            </a:r>
          </a:p>
          <a:p>
            <a:r>
              <a:rPr lang="en-US" sz="2400" dirty="0"/>
              <a:t>A molecule of water is released as part of the reaction</a:t>
            </a:r>
          </a:p>
        </p:txBody>
      </p:sp>
    </p:spTree>
    <p:extLst>
      <p:ext uri="{BB962C8B-B14F-4D97-AF65-F5344CB8AC3E}">
        <p14:creationId xmlns:p14="http://schemas.microsoft.com/office/powerpoint/2010/main" val="1955105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descr="Figure_03_01_02.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44369" b="-44369"/>
          <a:stretch>
            <a:fillRect/>
          </a:stretch>
        </p:blipFill>
        <p:spPr>
          <a:xfrm>
            <a:off x="585216" y="1636605"/>
            <a:ext cx="7697152" cy="3341296"/>
          </a:xfrm>
        </p:spPr>
      </p:pic>
      <p:sp>
        <p:nvSpPr>
          <p:cNvPr id="7" name="Text Placeholder 6"/>
          <p:cNvSpPr>
            <a:spLocks noGrp="1"/>
          </p:cNvSpPr>
          <p:nvPr>
            <p:ph type="body" sz="quarter" idx="14"/>
          </p:nvPr>
        </p:nvSpPr>
        <p:spPr>
          <a:xfrm>
            <a:off x="349737" y="4677904"/>
            <a:ext cx="8471878" cy="1652557"/>
          </a:xfrm>
        </p:spPr>
        <p:txBody>
          <a:bodyPr>
            <a:noAutofit/>
          </a:bodyPr>
          <a:lstStyle/>
          <a:p>
            <a:r>
              <a:rPr lang="en-US" dirty="0"/>
              <a:t>In the dehydration reaction shown here - disaccharide maltose is broken down to form two glucose monomers</a:t>
            </a:r>
          </a:p>
          <a:p>
            <a:r>
              <a:rPr lang="en-US" dirty="0"/>
              <a:t>Note that this reaction is the reverse of the synthesis reaction shown previous slide</a:t>
            </a:r>
          </a:p>
        </p:txBody>
      </p:sp>
      <p:sp>
        <p:nvSpPr>
          <p:cNvPr id="4" name="TextBox 3"/>
          <p:cNvSpPr txBox="1"/>
          <p:nvPr/>
        </p:nvSpPr>
        <p:spPr>
          <a:xfrm>
            <a:off x="125045" y="106723"/>
            <a:ext cx="8287604" cy="2339102"/>
          </a:xfrm>
          <a:prstGeom prst="rect">
            <a:avLst/>
          </a:prstGeom>
          <a:noFill/>
        </p:spPr>
        <p:txBody>
          <a:bodyPr wrap="square" rtlCol="0">
            <a:spAutoFit/>
          </a:bodyPr>
          <a:lstStyle/>
          <a:p>
            <a:r>
              <a:rPr lang="en-US" sz="2200" b="1" dirty="0"/>
              <a:t>Hydrolysis</a:t>
            </a:r>
            <a:r>
              <a:rPr lang="en-US" sz="2200" dirty="0"/>
              <a:t> – process of breaking polymers down into individual monomers – also known as a </a:t>
            </a:r>
            <a:r>
              <a:rPr lang="en-US" sz="2200" b="1" dirty="0"/>
              <a:t>dehydration reaction</a:t>
            </a:r>
          </a:p>
          <a:p>
            <a:endParaRPr lang="en-US" sz="2200" dirty="0"/>
          </a:p>
          <a:p>
            <a:r>
              <a:rPr lang="en-US" sz="2200" dirty="0"/>
              <a:t>Water serves as a reactant; one monomer receives a H</a:t>
            </a:r>
            <a:r>
              <a:rPr lang="en-US" sz="2200" baseline="30000" dirty="0"/>
              <a:t>+</a:t>
            </a:r>
            <a:r>
              <a:rPr lang="en-US" sz="2200" dirty="0"/>
              <a:t> and the other monomer receives an OH</a:t>
            </a:r>
            <a:r>
              <a:rPr lang="en-US" sz="2200" baseline="30000" dirty="0"/>
              <a:t>-</a:t>
            </a:r>
          </a:p>
          <a:p>
            <a:endParaRPr lang="en-US" dirty="0"/>
          </a:p>
          <a:p>
            <a:r>
              <a:rPr lang="en-US" dirty="0"/>
              <a:t> </a:t>
            </a:r>
          </a:p>
        </p:txBody>
      </p:sp>
    </p:spTree>
    <p:extLst>
      <p:ext uri="{BB962C8B-B14F-4D97-AF65-F5344CB8AC3E}">
        <p14:creationId xmlns:p14="http://schemas.microsoft.com/office/powerpoint/2010/main" val="1955753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385277"/>
            <a:ext cx="8062912" cy="4480560"/>
          </a:xfrm>
        </p:spPr>
        <p:txBody>
          <a:bodyPr>
            <a:normAutofit fontScale="92500" lnSpcReduction="20000"/>
          </a:bodyPr>
          <a:lstStyle/>
          <a:p>
            <a:r>
              <a:rPr lang="en-US" b="1" dirty="0"/>
              <a:t>Polypeptide</a:t>
            </a:r>
            <a:r>
              <a:rPr lang="en-US" dirty="0"/>
              <a:t> – a chain of amino acids joined together in peptide linkages</a:t>
            </a:r>
          </a:p>
          <a:p>
            <a:endParaRPr lang="en-US" dirty="0"/>
          </a:p>
          <a:p>
            <a:r>
              <a:rPr lang="en-US" b="1" dirty="0"/>
              <a:t>Protein</a:t>
            </a:r>
            <a:r>
              <a:rPr lang="en-US" dirty="0"/>
              <a:t> – a polypeptide or multiple polypeptides</a:t>
            </a:r>
          </a:p>
          <a:p>
            <a:pPr marL="1245870" lvl="1" indent="-457200">
              <a:buFont typeface="Arial"/>
              <a:buChar char="•"/>
            </a:pPr>
            <a:r>
              <a:rPr lang="en-US" dirty="0"/>
              <a:t>Often combined with non-peptide prosthetic groups</a:t>
            </a:r>
          </a:p>
          <a:p>
            <a:pPr marL="1245870" lvl="1" indent="-457200">
              <a:buFont typeface="Arial"/>
              <a:buChar char="•"/>
            </a:pPr>
            <a:r>
              <a:rPr lang="en-US" dirty="0"/>
              <a:t>Has a unique structure and function</a:t>
            </a:r>
          </a:p>
          <a:p>
            <a:pPr marL="1245870" lvl="1" indent="-457200">
              <a:buFont typeface="Arial"/>
              <a:buChar char="•"/>
            </a:pPr>
            <a:r>
              <a:rPr lang="en-US" dirty="0"/>
              <a:t>Many proteins are modified following </a:t>
            </a:r>
            <a:r>
              <a:rPr lang="en-US" b="1" dirty="0"/>
              <a:t>translation</a:t>
            </a:r>
            <a:r>
              <a:rPr lang="en-US" dirty="0"/>
              <a:t> (process of creating a new protein)</a:t>
            </a:r>
          </a:p>
          <a:p>
            <a:endParaRPr lang="en-US" dirty="0"/>
          </a:p>
        </p:txBody>
      </p:sp>
      <p:sp>
        <p:nvSpPr>
          <p:cNvPr id="2" name="Title 1"/>
          <p:cNvSpPr>
            <a:spLocks noGrp="1"/>
          </p:cNvSpPr>
          <p:nvPr>
            <p:ph type="title"/>
          </p:nvPr>
        </p:nvSpPr>
        <p:spPr>
          <a:xfrm>
            <a:off x="457200" y="479070"/>
            <a:ext cx="8062912" cy="659535"/>
          </a:xfrm>
        </p:spPr>
        <p:txBody>
          <a:bodyPr>
            <a:noAutofit/>
          </a:bodyPr>
          <a:lstStyle/>
          <a:p>
            <a:r>
              <a:rPr lang="en-US" dirty="0"/>
              <a:t>What’s the difference between polypeptides and proteins?</a:t>
            </a:r>
          </a:p>
        </p:txBody>
      </p:sp>
    </p:spTree>
    <p:extLst>
      <p:ext uri="{BB962C8B-B14F-4D97-AF65-F5344CB8AC3E}">
        <p14:creationId xmlns:p14="http://schemas.microsoft.com/office/powerpoint/2010/main" val="7625891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Protein synthesis</a:t>
            </a:r>
          </a:p>
        </p:txBody>
      </p:sp>
      <p:pic>
        <p:nvPicPr>
          <p:cNvPr id="5" name="Picture Placeholder 4">
            <a:hlinkClick r:id="rId2"/>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4535" b="4535"/>
          <a:stretch>
            <a:fillRect/>
          </a:stretch>
        </p:blipFill>
        <p:spPr/>
      </p:pic>
      <p:sp>
        <p:nvSpPr>
          <p:cNvPr id="4" name="Text Placeholder 3"/>
          <p:cNvSpPr>
            <a:spLocks noGrp="1"/>
          </p:cNvSpPr>
          <p:nvPr>
            <p:ph type="body" sz="quarter" idx="14"/>
          </p:nvPr>
        </p:nvSpPr>
        <p:spPr/>
        <p:txBody>
          <a:bodyPr/>
          <a:lstStyle/>
          <a:p>
            <a:r>
              <a:rPr lang="en-US" dirty="0">
                <a:hlinkClick r:id="rId2"/>
              </a:rPr>
              <a:t>https://www.dnalc.org/resources/3d/TranslationBasic_withFX0.html</a:t>
            </a:r>
            <a:endParaRPr lang="en-US" dirty="0"/>
          </a:p>
          <a:p>
            <a:endParaRPr lang="en-US" dirty="0"/>
          </a:p>
        </p:txBody>
      </p:sp>
    </p:spTree>
    <p:extLst>
      <p:ext uri="{BB962C8B-B14F-4D97-AF65-F5344CB8AC3E}">
        <p14:creationId xmlns:p14="http://schemas.microsoft.com/office/powerpoint/2010/main" val="11040453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3308" y="1268046"/>
            <a:ext cx="8403492" cy="4480560"/>
          </a:xfrm>
        </p:spPr>
        <p:txBody>
          <a:bodyPr>
            <a:normAutofit/>
          </a:bodyPr>
          <a:lstStyle/>
          <a:p>
            <a:endParaRPr lang="en-US" sz="2600" b="1" dirty="0"/>
          </a:p>
          <a:p>
            <a:r>
              <a:rPr lang="en-US" sz="2600" b="1" dirty="0"/>
              <a:t>Protein shape is based upon four levels of structure</a:t>
            </a:r>
          </a:p>
          <a:p>
            <a:pPr marL="514350" indent="-514350">
              <a:buFont typeface="+mj-lt"/>
              <a:buAutoNum type="arabicPeriod"/>
            </a:pPr>
            <a:r>
              <a:rPr lang="en-US" sz="2600" dirty="0"/>
              <a:t>Primary structure</a:t>
            </a:r>
          </a:p>
          <a:p>
            <a:pPr marL="514350" indent="-514350">
              <a:buFont typeface="+mj-lt"/>
              <a:buAutoNum type="arabicPeriod"/>
            </a:pPr>
            <a:r>
              <a:rPr lang="en-US" sz="2600" dirty="0"/>
              <a:t>Secondary structure</a:t>
            </a:r>
          </a:p>
          <a:p>
            <a:pPr marL="514350" indent="-514350">
              <a:buFont typeface="+mj-lt"/>
              <a:buAutoNum type="arabicPeriod"/>
            </a:pPr>
            <a:r>
              <a:rPr lang="en-US" sz="2600" dirty="0"/>
              <a:t>Tertiary structure</a:t>
            </a:r>
          </a:p>
          <a:p>
            <a:pPr marL="514350" indent="-514350">
              <a:buFont typeface="+mj-lt"/>
              <a:buAutoNum type="arabicPeriod"/>
            </a:pPr>
            <a:r>
              <a:rPr lang="en-US" sz="2600" dirty="0" err="1"/>
              <a:t>Quatenary</a:t>
            </a:r>
            <a:r>
              <a:rPr lang="en-US" sz="2600" dirty="0"/>
              <a:t> structure</a:t>
            </a:r>
          </a:p>
        </p:txBody>
      </p:sp>
      <p:sp>
        <p:nvSpPr>
          <p:cNvPr id="4" name="Title 3"/>
          <p:cNvSpPr>
            <a:spLocks noGrp="1"/>
          </p:cNvSpPr>
          <p:nvPr>
            <p:ph type="title"/>
          </p:nvPr>
        </p:nvSpPr>
        <p:spPr/>
        <p:txBody>
          <a:bodyPr>
            <a:normAutofit fontScale="90000"/>
          </a:bodyPr>
          <a:lstStyle/>
          <a:p>
            <a:r>
              <a:rPr lang="en-US" b="1" dirty="0"/>
              <a:t>Shape of proteins is crucial to their function</a:t>
            </a:r>
          </a:p>
        </p:txBody>
      </p:sp>
    </p:spTree>
    <p:extLst>
      <p:ext uri="{BB962C8B-B14F-4D97-AF65-F5344CB8AC3E}">
        <p14:creationId xmlns:p14="http://schemas.microsoft.com/office/powerpoint/2010/main" val="26729274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Primary Protein Structure</a:t>
            </a:r>
          </a:p>
        </p:txBody>
      </p:sp>
      <p:pic>
        <p:nvPicPr>
          <p:cNvPr id="2" name="Picture Placeholder 1" descr="Figure_03_04_04.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6302" r="-6302"/>
          <a:stretch>
            <a:fillRect/>
          </a:stretch>
        </p:blipFill>
        <p:spPr>
          <a:xfrm>
            <a:off x="457200" y="1524000"/>
            <a:ext cx="7221415" cy="3134781"/>
          </a:xfrm>
        </p:spPr>
      </p:pic>
      <p:sp>
        <p:nvSpPr>
          <p:cNvPr id="7" name="Text Placeholder 6"/>
          <p:cNvSpPr>
            <a:spLocks noGrp="1"/>
          </p:cNvSpPr>
          <p:nvPr>
            <p:ph type="body" sz="quarter" idx="14"/>
          </p:nvPr>
        </p:nvSpPr>
        <p:spPr>
          <a:xfrm>
            <a:off x="110268" y="993035"/>
            <a:ext cx="8714153" cy="530965"/>
          </a:xfrm>
        </p:spPr>
        <p:txBody>
          <a:bodyPr>
            <a:normAutofit/>
          </a:bodyPr>
          <a:lstStyle/>
          <a:p>
            <a:r>
              <a:rPr lang="en-US" b="1" dirty="0"/>
              <a:t>Primary structure </a:t>
            </a:r>
            <a:r>
              <a:rPr lang="en-US" dirty="0"/>
              <a:t>– the unique sequence of amino acids in a polypeptide</a:t>
            </a:r>
          </a:p>
        </p:txBody>
      </p:sp>
      <p:sp>
        <p:nvSpPr>
          <p:cNvPr id="3" name="Rectangle 2"/>
          <p:cNvSpPr/>
          <p:nvPr/>
        </p:nvSpPr>
        <p:spPr>
          <a:xfrm>
            <a:off x="295883" y="4740145"/>
            <a:ext cx="8848117" cy="1938992"/>
          </a:xfrm>
          <a:prstGeom prst="rect">
            <a:avLst/>
          </a:prstGeom>
        </p:spPr>
        <p:txBody>
          <a:bodyPr wrap="square">
            <a:spAutoFit/>
          </a:bodyPr>
          <a:lstStyle/>
          <a:p>
            <a:r>
              <a:rPr lang="en-US" sz="2000" b="1" dirty="0"/>
              <a:t>Example above is bovine serum insulin –</a:t>
            </a:r>
            <a:r>
              <a:rPr lang="en-US" sz="2000" dirty="0"/>
              <a:t> </a:t>
            </a:r>
          </a:p>
          <a:p>
            <a:pPr marL="285750" indent="-285750">
              <a:buFont typeface="Arial"/>
              <a:buChar char="•"/>
            </a:pPr>
            <a:r>
              <a:rPr lang="en-US" sz="2000" dirty="0"/>
              <a:t>The sequence of amino acids in the A and B chain polypeptides is unique to this protein</a:t>
            </a:r>
          </a:p>
          <a:p>
            <a:pPr marL="285750" indent="-285750">
              <a:buFont typeface="Arial"/>
              <a:buChar char="•"/>
            </a:pPr>
            <a:endParaRPr lang="en-US" sz="2000" dirty="0"/>
          </a:p>
          <a:p>
            <a:pPr marL="285750" indent="-285750">
              <a:buFont typeface="Arial"/>
              <a:buChar char="•"/>
            </a:pPr>
            <a:r>
              <a:rPr lang="en-US" sz="2000" dirty="0"/>
              <a:t>Protein function could be compromised if alterations in the order of amino acids was to be made</a:t>
            </a:r>
          </a:p>
        </p:txBody>
      </p:sp>
    </p:spTree>
    <p:extLst>
      <p:ext uri="{BB962C8B-B14F-4D97-AF65-F5344CB8AC3E}">
        <p14:creationId xmlns:p14="http://schemas.microsoft.com/office/powerpoint/2010/main" val="1845978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228970"/>
            <a:ext cx="8229600" cy="4480560"/>
          </a:xfrm>
        </p:spPr>
        <p:txBody>
          <a:bodyPr>
            <a:normAutofit lnSpcReduction="10000"/>
          </a:bodyPr>
          <a:lstStyle/>
          <a:p>
            <a:r>
              <a:rPr lang="en-US" dirty="0"/>
              <a:t>Amino acid sequence is based upon gene encoding that protein</a:t>
            </a:r>
          </a:p>
          <a:p>
            <a:endParaRPr lang="en-US" dirty="0"/>
          </a:p>
          <a:p>
            <a:r>
              <a:rPr lang="en-US" dirty="0"/>
              <a:t>A change in the nucleotide sequence of DNA could lead to a change in amino acid</a:t>
            </a:r>
          </a:p>
          <a:p>
            <a:endParaRPr lang="en-US" dirty="0"/>
          </a:p>
          <a:p>
            <a:r>
              <a:rPr lang="en-US" dirty="0"/>
              <a:t>This could lead to a change in protein structure and function</a:t>
            </a:r>
          </a:p>
        </p:txBody>
      </p:sp>
      <p:sp>
        <p:nvSpPr>
          <p:cNvPr id="2" name="Title 1"/>
          <p:cNvSpPr>
            <a:spLocks noGrp="1"/>
          </p:cNvSpPr>
          <p:nvPr>
            <p:ph type="title"/>
          </p:nvPr>
        </p:nvSpPr>
        <p:spPr/>
        <p:txBody>
          <a:bodyPr/>
          <a:lstStyle/>
          <a:p>
            <a:r>
              <a:rPr lang="en-US" dirty="0"/>
              <a:t>Primary Protein Structure</a:t>
            </a:r>
          </a:p>
        </p:txBody>
      </p:sp>
    </p:spTree>
    <p:extLst>
      <p:ext uri="{BB962C8B-B14F-4D97-AF65-F5344CB8AC3E}">
        <p14:creationId xmlns:p14="http://schemas.microsoft.com/office/powerpoint/2010/main" val="20382938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Sickle cell anemia – How a change in  one amino acid  can impact human health</a:t>
            </a:r>
          </a:p>
        </p:txBody>
      </p:sp>
      <p:sp>
        <p:nvSpPr>
          <p:cNvPr id="7" name="Text Placeholder 6"/>
          <p:cNvSpPr>
            <a:spLocks noGrp="1"/>
          </p:cNvSpPr>
          <p:nvPr>
            <p:ph type="body" sz="quarter" idx="14"/>
          </p:nvPr>
        </p:nvSpPr>
        <p:spPr>
          <a:xfrm>
            <a:off x="310661" y="5029597"/>
            <a:ext cx="8598877" cy="1166382"/>
          </a:xfrm>
        </p:spPr>
        <p:txBody>
          <a:bodyPr>
            <a:noAutofit/>
          </a:bodyPr>
          <a:lstStyle/>
          <a:p>
            <a:r>
              <a:rPr lang="en-US" sz="2200" dirty="0"/>
              <a:t>normal hemoglobin-amino acid at position seven is glutamic acid</a:t>
            </a:r>
          </a:p>
          <a:p>
            <a:r>
              <a:rPr lang="en-US" sz="2200" dirty="0"/>
              <a:t>sickle cell hemoglobin-glutamic acid is replaced by a </a:t>
            </a:r>
            <a:r>
              <a:rPr lang="en-US" sz="2200" dirty="0" err="1"/>
              <a:t>valine</a:t>
            </a:r>
            <a:endParaRPr lang="en-US" sz="2200" dirty="0"/>
          </a:p>
        </p:txBody>
      </p:sp>
      <p:pic>
        <p:nvPicPr>
          <p:cNvPr id="9" name="Picture 8" descr="Chart, bubble chart&#10;&#10;Description automatically generated">
            <a:extLst>
              <a:ext uri="{FF2B5EF4-FFF2-40B4-BE49-F238E27FC236}">
                <a16:creationId xmlns:a16="http://schemas.microsoft.com/office/drawing/2014/main" id="{C0385504-8EFD-3848-AB7F-45B3E1B66A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5456" y="914797"/>
            <a:ext cx="5486400" cy="4114800"/>
          </a:xfrm>
          <a:prstGeom prst="rect">
            <a:avLst/>
          </a:prstGeom>
        </p:spPr>
      </p:pic>
    </p:spTree>
    <p:extLst>
      <p:ext uri="{BB962C8B-B14F-4D97-AF65-F5344CB8AC3E}">
        <p14:creationId xmlns:p14="http://schemas.microsoft.com/office/powerpoint/2010/main" val="33018443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1586" y="663267"/>
            <a:ext cx="8062912" cy="659535"/>
          </a:xfrm>
        </p:spPr>
        <p:txBody>
          <a:bodyPr>
            <a:normAutofit fontScale="90000"/>
          </a:bodyPr>
          <a:lstStyle/>
          <a:p>
            <a:r>
              <a:rPr lang="en-US" dirty="0"/>
              <a:t>The result of a single amino acid change out of 600 amino acids that code for human hemoglobin</a:t>
            </a:r>
          </a:p>
        </p:txBody>
      </p:sp>
      <p:pic>
        <p:nvPicPr>
          <p:cNvPr id="2" name="Picture Placeholder 1" descr="Figure_03_04_06.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6929" r="-26929"/>
          <a:stretch>
            <a:fillRect/>
          </a:stretch>
        </p:blipFill>
        <p:spPr>
          <a:xfrm>
            <a:off x="642814" y="2744078"/>
            <a:ext cx="8062913" cy="3500071"/>
          </a:xfrm>
        </p:spPr>
      </p:pic>
      <p:sp>
        <p:nvSpPr>
          <p:cNvPr id="7" name="Text Placeholder 6"/>
          <p:cNvSpPr>
            <a:spLocks noGrp="1"/>
          </p:cNvSpPr>
          <p:nvPr>
            <p:ph type="body" sz="quarter" idx="14"/>
          </p:nvPr>
        </p:nvSpPr>
        <p:spPr>
          <a:xfrm>
            <a:off x="642814" y="1564142"/>
            <a:ext cx="8159262" cy="1838172"/>
          </a:xfrm>
        </p:spPr>
        <p:txBody>
          <a:bodyPr>
            <a:normAutofit/>
          </a:bodyPr>
          <a:lstStyle/>
          <a:p>
            <a:r>
              <a:rPr lang="en-US" dirty="0"/>
              <a:t>Sickle cells are crescent shaped, while normal cells are disc-shaped</a:t>
            </a:r>
          </a:p>
          <a:p>
            <a:r>
              <a:rPr lang="en-US" dirty="0"/>
              <a:t>blood smear, visualized at 535x magnification using bright field microscopy </a:t>
            </a:r>
          </a:p>
        </p:txBody>
      </p:sp>
      <p:sp>
        <p:nvSpPr>
          <p:cNvPr id="3" name="Rectangle 2"/>
          <p:cNvSpPr/>
          <p:nvPr/>
        </p:nvSpPr>
        <p:spPr>
          <a:xfrm>
            <a:off x="1983153" y="6244608"/>
            <a:ext cx="4943231" cy="261610"/>
          </a:xfrm>
          <a:prstGeom prst="rect">
            <a:avLst/>
          </a:prstGeom>
        </p:spPr>
        <p:txBody>
          <a:bodyPr wrap="square">
            <a:spAutoFit/>
          </a:bodyPr>
          <a:lstStyle/>
          <a:p>
            <a:r>
              <a:rPr lang="en-US" sz="1100" dirty="0"/>
              <a:t>(credit: modification of work by Ed </a:t>
            </a:r>
            <a:r>
              <a:rPr lang="en-US" sz="1100" dirty="0" err="1"/>
              <a:t>Uthman</a:t>
            </a:r>
            <a:r>
              <a:rPr lang="en-US" sz="1100" dirty="0"/>
              <a:t>; scale-bar data from Matt Russell)</a:t>
            </a:r>
          </a:p>
        </p:txBody>
      </p:sp>
    </p:spTree>
    <p:extLst>
      <p:ext uri="{BB962C8B-B14F-4D97-AF65-F5344CB8AC3E}">
        <p14:creationId xmlns:p14="http://schemas.microsoft.com/office/powerpoint/2010/main" val="6602711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79046" y="1297353"/>
            <a:ext cx="8229600" cy="5042878"/>
          </a:xfrm>
        </p:spPr>
        <p:txBody>
          <a:bodyPr/>
          <a:lstStyle/>
          <a:p>
            <a:r>
              <a:rPr lang="en-US" b="1" dirty="0"/>
              <a:t>Secondary structure </a:t>
            </a:r>
            <a:r>
              <a:rPr lang="en-US" dirty="0"/>
              <a:t>– local folding of the polypeptide</a:t>
            </a:r>
          </a:p>
          <a:p>
            <a:pPr marL="514350" indent="-514350">
              <a:buFont typeface="+mj-lt"/>
              <a:buAutoNum type="arabicPeriod"/>
            </a:pPr>
            <a:r>
              <a:rPr lang="en-US" dirty="0"/>
              <a:t>α-helix – formed by hydrogen bond between oxygen in carbonyl group and an amino acid 4 positions down the chain</a:t>
            </a:r>
          </a:p>
          <a:p>
            <a:pPr marL="514350" indent="-514350">
              <a:buFont typeface="+mj-lt"/>
              <a:buAutoNum type="arabicPeriod"/>
            </a:pPr>
            <a:r>
              <a:rPr lang="en-US" dirty="0"/>
              <a:t>β-pleated sheet - hydrogen bonding between atoms on the backbone of the polypeptide chain</a:t>
            </a:r>
          </a:p>
          <a:p>
            <a:pPr marL="457200" indent="-457200">
              <a:buFont typeface="Arial"/>
              <a:buChar char="•"/>
            </a:pPr>
            <a:endParaRPr lang="en-US" dirty="0"/>
          </a:p>
          <a:p>
            <a:endParaRPr lang="en-US" dirty="0"/>
          </a:p>
        </p:txBody>
      </p:sp>
      <p:sp>
        <p:nvSpPr>
          <p:cNvPr id="2" name="Title 1"/>
          <p:cNvSpPr>
            <a:spLocks noGrp="1"/>
          </p:cNvSpPr>
          <p:nvPr>
            <p:ph type="title"/>
          </p:nvPr>
        </p:nvSpPr>
        <p:spPr/>
        <p:txBody>
          <a:bodyPr/>
          <a:lstStyle/>
          <a:p>
            <a:r>
              <a:rPr lang="en-US" dirty="0"/>
              <a:t>Secondary Protein Structure</a:t>
            </a:r>
          </a:p>
        </p:txBody>
      </p:sp>
    </p:spTree>
    <p:extLst>
      <p:ext uri="{BB962C8B-B14F-4D97-AF65-F5344CB8AC3E}">
        <p14:creationId xmlns:p14="http://schemas.microsoft.com/office/powerpoint/2010/main" val="42937873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Graphic representation of secondary protein structure</a:t>
            </a:r>
          </a:p>
        </p:txBody>
      </p:sp>
      <p:sp>
        <p:nvSpPr>
          <p:cNvPr id="7" name="Text Placeholder 6"/>
          <p:cNvSpPr>
            <a:spLocks noGrp="1"/>
          </p:cNvSpPr>
          <p:nvPr>
            <p:ph type="body" sz="quarter" idx="14"/>
          </p:nvPr>
        </p:nvSpPr>
        <p:spPr>
          <a:xfrm>
            <a:off x="457200" y="4521598"/>
            <a:ext cx="8367221" cy="1916326"/>
          </a:xfrm>
        </p:spPr>
        <p:txBody>
          <a:bodyPr>
            <a:noAutofit/>
          </a:bodyPr>
          <a:lstStyle/>
          <a:p>
            <a:r>
              <a:rPr lang="en-US" i="1" dirty="0"/>
              <a:t>α</a:t>
            </a:r>
            <a:r>
              <a:rPr lang="en-US" dirty="0"/>
              <a:t>-helix and </a:t>
            </a:r>
            <a:r>
              <a:rPr lang="en-US" i="1" dirty="0"/>
              <a:t>β</a:t>
            </a:r>
            <a:r>
              <a:rPr lang="en-US" dirty="0"/>
              <a:t>-pleated sheet are secondary structures of proteins</a:t>
            </a:r>
          </a:p>
          <a:p>
            <a:r>
              <a:rPr lang="en-US" dirty="0"/>
              <a:t>form because of hydrogen bonding between carbonyl and amino groups in the peptide backbone</a:t>
            </a:r>
          </a:p>
          <a:p>
            <a:pPr marL="1074420" lvl="1" indent="-342900">
              <a:buFont typeface="Arial"/>
              <a:buChar char="•"/>
            </a:pPr>
            <a:r>
              <a:rPr lang="en-US" dirty="0"/>
              <a:t>Certain amino acids tend to form an </a:t>
            </a:r>
            <a:r>
              <a:rPr lang="en-US" i="1" dirty="0"/>
              <a:t>α</a:t>
            </a:r>
            <a:r>
              <a:rPr lang="en-US" dirty="0"/>
              <a:t>-helix</a:t>
            </a:r>
          </a:p>
          <a:p>
            <a:pPr marL="1074420" lvl="1" indent="-342900">
              <a:buFont typeface="Arial"/>
              <a:buChar char="•"/>
            </a:pPr>
            <a:r>
              <a:rPr lang="en-US" dirty="0"/>
              <a:t>Others amino acid favor formation of </a:t>
            </a:r>
            <a:r>
              <a:rPr lang="en-US" i="1" dirty="0"/>
              <a:t>β</a:t>
            </a:r>
            <a:r>
              <a:rPr lang="en-US" dirty="0"/>
              <a:t>-pleated sheet</a:t>
            </a:r>
          </a:p>
        </p:txBody>
      </p:sp>
      <p:pic>
        <p:nvPicPr>
          <p:cNvPr id="8" name="Picture 7" descr="Diagram&#10;&#10;Description automatically generated">
            <a:extLst>
              <a:ext uri="{FF2B5EF4-FFF2-40B4-BE49-F238E27FC236}">
                <a16:creationId xmlns:a16="http://schemas.microsoft.com/office/drawing/2014/main" id="{57D8F17E-5A68-834A-8247-F8C5C536A5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2656" y="1022129"/>
            <a:ext cx="4572000" cy="3378200"/>
          </a:xfrm>
          <a:prstGeom prst="rect">
            <a:avLst/>
          </a:prstGeom>
        </p:spPr>
      </p:pic>
    </p:spTree>
    <p:extLst>
      <p:ext uri="{BB962C8B-B14F-4D97-AF65-F5344CB8AC3E}">
        <p14:creationId xmlns:p14="http://schemas.microsoft.com/office/powerpoint/2010/main" val="12818440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84200" y="1248508"/>
            <a:ext cx="8229600" cy="4480560"/>
          </a:xfrm>
        </p:spPr>
        <p:txBody>
          <a:bodyPr>
            <a:normAutofit fontScale="92500" lnSpcReduction="10000"/>
          </a:bodyPr>
          <a:lstStyle/>
          <a:p>
            <a:r>
              <a:rPr lang="en-US" b="1" dirty="0"/>
              <a:t>Tertiary structure </a:t>
            </a:r>
            <a:r>
              <a:rPr lang="en-US" dirty="0"/>
              <a:t>– the unique three dimensional structure of a polypeptide</a:t>
            </a:r>
          </a:p>
          <a:p>
            <a:pPr marL="457200" indent="-457200">
              <a:buFont typeface="Arial"/>
              <a:buChar char="•"/>
            </a:pPr>
            <a:r>
              <a:rPr lang="en-US" dirty="0"/>
              <a:t>Due to chemical interactions between R-groups on amino acids</a:t>
            </a:r>
          </a:p>
          <a:p>
            <a:pPr marL="1245870" lvl="1" indent="-457200">
              <a:buFont typeface="Arial"/>
              <a:buChar char="•"/>
            </a:pPr>
            <a:r>
              <a:rPr lang="en-US" dirty="0"/>
              <a:t>Ex. 1 - R-groups with like charges are repelled from one another </a:t>
            </a:r>
          </a:p>
          <a:p>
            <a:pPr marL="1245870" lvl="1" indent="-457200">
              <a:buFont typeface="Arial"/>
              <a:buChar char="•"/>
            </a:pPr>
            <a:r>
              <a:rPr lang="en-US" dirty="0"/>
              <a:t>Ex. 2 – R-groups that are hydrophobic will cluster in interior of protein</a:t>
            </a:r>
          </a:p>
          <a:p>
            <a:pPr marL="1245870" lvl="1" indent="-457200">
              <a:buFont typeface="Arial"/>
              <a:buChar char="•"/>
            </a:pPr>
            <a:r>
              <a:rPr lang="en-US" dirty="0"/>
              <a:t>Ex. 3 – Cysteine side chains form disulfide bridges</a:t>
            </a:r>
          </a:p>
        </p:txBody>
      </p:sp>
      <p:sp>
        <p:nvSpPr>
          <p:cNvPr id="2" name="Title 1"/>
          <p:cNvSpPr>
            <a:spLocks noGrp="1"/>
          </p:cNvSpPr>
          <p:nvPr>
            <p:ph type="title"/>
          </p:nvPr>
        </p:nvSpPr>
        <p:spPr/>
        <p:txBody>
          <a:bodyPr/>
          <a:lstStyle/>
          <a:p>
            <a:r>
              <a:rPr lang="en-US" dirty="0"/>
              <a:t>Tertiary Protein structure</a:t>
            </a:r>
          </a:p>
        </p:txBody>
      </p:sp>
    </p:spTree>
    <p:extLst>
      <p:ext uri="{BB962C8B-B14F-4D97-AF65-F5344CB8AC3E}">
        <p14:creationId xmlns:p14="http://schemas.microsoft.com/office/powerpoint/2010/main" val="15181938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Dehydration synthesis and Hydrolysis </a:t>
            </a:r>
            <a:endParaRPr lang="en-US" dirty="0"/>
          </a:p>
        </p:txBody>
      </p:sp>
      <p:pic>
        <p:nvPicPr>
          <p:cNvPr id="5" name="Picture Placeholder 4">
            <a:hlinkClick r:id="rId2"/>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8909" b="18909"/>
          <a:stretch>
            <a:fillRect/>
          </a:stretch>
        </p:blipFill>
        <p:spPr/>
      </p:pic>
      <p:sp>
        <p:nvSpPr>
          <p:cNvPr id="4" name="Text Placeholder 3"/>
          <p:cNvSpPr>
            <a:spLocks noGrp="1"/>
          </p:cNvSpPr>
          <p:nvPr>
            <p:ph type="body" sz="quarter" idx="14"/>
          </p:nvPr>
        </p:nvSpPr>
        <p:spPr/>
        <p:txBody>
          <a:bodyPr/>
          <a:lstStyle/>
          <a:p>
            <a:r>
              <a:rPr lang="en-US" dirty="0">
                <a:hlinkClick r:id="rId2"/>
              </a:rPr>
              <a:t>http://resource.rockyview.ab.ca/t4t/bio20/mm/m7/hydrolysis/Bio20_Hydrolysis_Final.swf</a:t>
            </a:r>
            <a:r>
              <a:rPr lang="en-US" dirty="0"/>
              <a:t>  (note: requires Flash)</a:t>
            </a:r>
          </a:p>
          <a:p>
            <a:endParaRPr lang="en-US" dirty="0"/>
          </a:p>
        </p:txBody>
      </p:sp>
    </p:spTree>
    <p:extLst>
      <p:ext uri="{BB962C8B-B14F-4D97-AF65-F5344CB8AC3E}">
        <p14:creationId xmlns:p14="http://schemas.microsoft.com/office/powerpoint/2010/main" val="15350283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Examples of Tertiary structure</a:t>
            </a:r>
          </a:p>
        </p:txBody>
      </p:sp>
      <p:pic>
        <p:nvPicPr>
          <p:cNvPr id="2" name="Picture Placeholder 1" descr="Figure_03_04_08.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5686" r="-15686"/>
          <a:stretch>
            <a:fillRect/>
          </a:stretch>
        </p:blipFill>
        <p:spPr>
          <a:xfrm>
            <a:off x="1865376" y="900861"/>
            <a:ext cx="6290845" cy="2730825"/>
          </a:xfrm>
        </p:spPr>
      </p:pic>
      <p:sp>
        <p:nvSpPr>
          <p:cNvPr id="7" name="Text Placeholder 6"/>
          <p:cNvSpPr>
            <a:spLocks noGrp="1"/>
          </p:cNvSpPr>
          <p:nvPr>
            <p:ph type="body" sz="quarter" idx="14"/>
          </p:nvPr>
        </p:nvSpPr>
        <p:spPr>
          <a:xfrm>
            <a:off x="457200" y="4017855"/>
            <a:ext cx="8286262" cy="1916326"/>
          </a:xfrm>
        </p:spPr>
        <p:txBody>
          <a:bodyPr>
            <a:noAutofit/>
          </a:bodyPr>
          <a:lstStyle/>
          <a:p>
            <a:pPr marL="285750" indent="-285750">
              <a:buFont typeface="Arial"/>
              <a:buChar char="•"/>
            </a:pPr>
            <a:r>
              <a:rPr lang="en-US" sz="2400" dirty="0"/>
              <a:t>Tertiary structure of proteins is determined by a variety of chemical interactions</a:t>
            </a:r>
          </a:p>
          <a:p>
            <a:pPr marL="1017270" lvl="1" indent="-285750">
              <a:buFont typeface="Arial"/>
              <a:buChar char="•"/>
            </a:pPr>
            <a:r>
              <a:rPr lang="en-US" sz="2400" dirty="0"/>
              <a:t>hydrophobic interactions</a:t>
            </a:r>
          </a:p>
          <a:p>
            <a:pPr marL="1017270" lvl="1" indent="-285750">
              <a:buFont typeface="Arial"/>
              <a:buChar char="•"/>
            </a:pPr>
            <a:r>
              <a:rPr lang="en-US" sz="2400" dirty="0"/>
              <a:t>ionic bonding</a:t>
            </a:r>
          </a:p>
          <a:p>
            <a:pPr marL="1017270" lvl="1" indent="-285750">
              <a:buFont typeface="Arial"/>
              <a:buChar char="•"/>
            </a:pPr>
            <a:r>
              <a:rPr lang="en-US" sz="2400" dirty="0"/>
              <a:t>hydrogen bonding</a:t>
            </a:r>
          </a:p>
          <a:p>
            <a:pPr marL="1017270" lvl="1" indent="-285750">
              <a:buFont typeface="Arial"/>
              <a:buChar char="•"/>
            </a:pPr>
            <a:r>
              <a:rPr lang="en-US" sz="2400" dirty="0"/>
              <a:t>disulfide linkages</a:t>
            </a:r>
          </a:p>
        </p:txBody>
      </p:sp>
    </p:spTree>
    <p:extLst>
      <p:ext uri="{BB962C8B-B14F-4D97-AF65-F5344CB8AC3E}">
        <p14:creationId xmlns:p14="http://schemas.microsoft.com/office/powerpoint/2010/main" val="30588991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600200"/>
            <a:ext cx="8229600" cy="4480560"/>
          </a:xfrm>
        </p:spPr>
        <p:txBody>
          <a:bodyPr/>
          <a:lstStyle/>
          <a:p>
            <a:r>
              <a:rPr lang="en-US" b="1" dirty="0"/>
              <a:t>Quaternary Structure </a:t>
            </a:r>
            <a:r>
              <a:rPr lang="en-US" dirty="0"/>
              <a:t>– interactions between several polypeptides that make up a protein</a:t>
            </a:r>
          </a:p>
          <a:p>
            <a:pPr marL="1245870" lvl="1" indent="-457200">
              <a:buFont typeface="Arial"/>
              <a:buChar char="•"/>
            </a:pPr>
            <a:r>
              <a:rPr lang="en-US" dirty="0"/>
              <a:t>Weak interactions between subunits help stabilize the structure</a:t>
            </a:r>
          </a:p>
          <a:p>
            <a:pPr lvl="1" indent="0">
              <a:buNone/>
            </a:pPr>
            <a:endParaRPr lang="en-US" dirty="0"/>
          </a:p>
        </p:txBody>
      </p:sp>
      <p:sp>
        <p:nvSpPr>
          <p:cNvPr id="5" name="Title 4"/>
          <p:cNvSpPr>
            <a:spLocks noGrp="1"/>
          </p:cNvSpPr>
          <p:nvPr>
            <p:ph type="title"/>
          </p:nvPr>
        </p:nvSpPr>
        <p:spPr/>
        <p:txBody>
          <a:bodyPr/>
          <a:lstStyle/>
          <a:p>
            <a:r>
              <a:rPr lang="en-US" dirty="0" err="1"/>
              <a:t>Quatenary</a:t>
            </a:r>
            <a:r>
              <a:rPr lang="en-US" dirty="0"/>
              <a:t> Protein Structure</a:t>
            </a:r>
          </a:p>
        </p:txBody>
      </p:sp>
    </p:spTree>
    <p:extLst>
      <p:ext uri="{BB962C8B-B14F-4D97-AF65-F5344CB8AC3E}">
        <p14:creationId xmlns:p14="http://schemas.microsoft.com/office/powerpoint/2010/main" val="40750496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a:spLocks noGrp="1"/>
          </p:cNvSpPr>
          <p:nvPr>
            <p:ph type="title"/>
          </p:nvPr>
        </p:nvSpPr>
        <p:spPr>
          <a:xfrm>
            <a:off x="128016" y="566416"/>
            <a:ext cx="5129940" cy="659535"/>
          </a:xfrm>
        </p:spPr>
        <p:txBody>
          <a:bodyPr>
            <a:normAutofit fontScale="90000"/>
          </a:bodyPr>
          <a:lstStyle/>
          <a:p>
            <a:r>
              <a:rPr lang="en-US" dirty="0"/>
              <a:t>Putting all the pieces of protein structure together</a:t>
            </a:r>
            <a:endParaRPr lang="en-US" sz="2400" dirty="0">
              <a:solidFill>
                <a:srgbClr val="6CB255"/>
              </a:solidFill>
            </a:endParaRPr>
          </a:p>
        </p:txBody>
      </p:sp>
      <p:sp>
        <p:nvSpPr>
          <p:cNvPr id="14" name="Text Placeholder 13"/>
          <p:cNvSpPr>
            <a:spLocks noGrp="1"/>
          </p:cNvSpPr>
          <p:nvPr>
            <p:ph type="body" sz="quarter" idx="14"/>
          </p:nvPr>
        </p:nvSpPr>
        <p:spPr>
          <a:xfrm>
            <a:off x="283308" y="2030443"/>
            <a:ext cx="4103076" cy="2707633"/>
          </a:xfrm>
        </p:spPr>
        <p:txBody>
          <a:bodyPr>
            <a:noAutofit/>
          </a:bodyPr>
          <a:lstStyle/>
          <a:p>
            <a:r>
              <a:rPr lang="en-US" sz="2800" dirty="0">
                <a:solidFill>
                  <a:srgbClr val="000000"/>
                </a:solidFill>
              </a:rPr>
              <a:t>The four levels of protein structure can be observed in these illustrations</a:t>
            </a:r>
          </a:p>
          <a:p>
            <a:endParaRPr lang="en-US" sz="2400" dirty="0">
              <a:solidFill>
                <a:srgbClr val="000000"/>
              </a:solidFill>
            </a:endParaRPr>
          </a:p>
          <a:p>
            <a:r>
              <a:rPr lang="en-US" sz="1400" dirty="0">
                <a:solidFill>
                  <a:srgbClr val="000000"/>
                </a:solidFill>
              </a:rPr>
              <a:t>(credit: modification of work by National Human Genome Research Institute)</a:t>
            </a:r>
          </a:p>
        </p:txBody>
      </p:sp>
      <p:pic>
        <p:nvPicPr>
          <p:cNvPr id="7" name="Picture 6" descr="Diagram&#10;&#10;Description automatically generated">
            <a:extLst>
              <a:ext uri="{FF2B5EF4-FFF2-40B4-BE49-F238E27FC236}">
                <a16:creationId xmlns:a16="http://schemas.microsoft.com/office/drawing/2014/main" id="{E5905825-253D-F54B-8CAC-795478AA2C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9392" y="1200150"/>
            <a:ext cx="4736592" cy="4457700"/>
          </a:xfrm>
          <a:prstGeom prst="rect">
            <a:avLst/>
          </a:prstGeom>
        </p:spPr>
      </p:pic>
    </p:spTree>
    <p:extLst>
      <p:ext uri="{BB962C8B-B14F-4D97-AF65-F5344CB8AC3E}">
        <p14:creationId xmlns:p14="http://schemas.microsoft.com/office/powerpoint/2010/main" val="38086045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srcRect t="-15910" b="-15910"/>
          <a:stretch>
            <a:fillRect/>
          </a:stretch>
        </p:blipFill>
        <p:spPr>
          <a:xfrm>
            <a:off x="4732335" y="2336241"/>
            <a:ext cx="4081465" cy="3577493"/>
          </a:xfrm>
        </p:spPr>
      </p:pic>
      <p:sp>
        <p:nvSpPr>
          <p:cNvPr id="7" name="Text Placeholder 6"/>
          <p:cNvSpPr>
            <a:spLocks noGrp="1"/>
          </p:cNvSpPr>
          <p:nvPr>
            <p:ph type="body" sz="half" idx="2"/>
          </p:nvPr>
        </p:nvSpPr>
        <p:spPr>
          <a:xfrm>
            <a:off x="457200" y="1248508"/>
            <a:ext cx="4124569" cy="4480560"/>
          </a:xfrm>
        </p:spPr>
        <p:txBody>
          <a:bodyPr>
            <a:noAutofit/>
          </a:bodyPr>
          <a:lstStyle/>
          <a:p>
            <a:pPr marL="285750" indent="-285750">
              <a:buFont typeface="Arial"/>
              <a:buChar char="•"/>
            </a:pPr>
            <a:r>
              <a:rPr lang="en-US" sz="2000" dirty="0"/>
              <a:t>Protein structure and shape can be changed if chemical interactions are broken</a:t>
            </a:r>
          </a:p>
          <a:p>
            <a:endParaRPr lang="en-US" sz="2000" dirty="0"/>
          </a:p>
          <a:p>
            <a:pPr marL="285750" indent="-285750">
              <a:buFont typeface="Arial"/>
              <a:buChar char="•"/>
            </a:pPr>
            <a:r>
              <a:rPr lang="en-US" sz="2000" dirty="0"/>
              <a:t>Protein structure/shape can change with altering primary structure due to:</a:t>
            </a:r>
          </a:p>
          <a:p>
            <a:pPr marL="742950" lvl="1" indent="-285750">
              <a:buFont typeface="Arial"/>
              <a:buChar char="•"/>
            </a:pPr>
            <a:r>
              <a:rPr lang="en-US" sz="2000" dirty="0"/>
              <a:t>Changes in pH</a:t>
            </a:r>
          </a:p>
          <a:p>
            <a:pPr marL="742950" lvl="1" indent="-285750">
              <a:buFont typeface="Arial"/>
              <a:buChar char="•"/>
            </a:pPr>
            <a:r>
              <a:rPr lang="en-US" sz="2000" dirty="0"/>
              <a:t>Changes in temperature</a:t>
            </a:r>
          </a:p>
          <a:p>
            <a:pPr marL="285750" indent="-285750">
              <a:buFont typeface="Arial"/>
              <a:buChar char="•"/>
            </a:pPr>
            <a:endParaRPr lang="en-US" sz="2000" dirty="0"/>
          </a:p>
          <a:p>
            <a:pPr marL="285750" indent="-285750">
              <a:buFont typeface="Arial"/>
              <a:buChar char="•"/>
            </a:pPr>
            <a:r>
              <a:rPr lang="en-US" sz="2000" b="1" dirty="0"/>
              <a:t>Denaturation</a:t>
            </a:r>
            <a:r>
              <a:rPr lang="en-US" sz="2000" dirty="0"/>
              <a:t> – Changes in protein structure that leads to changes in function</a:t>
            </a:r>
          </a:p>
        </p:txBody>
      </p:sp>
      <p:sp>
        <p:nvSpPr>
          <p:cNvPr id="5" name="Title 4"/>
          <p:cNvSpPr>
            <a:spLocks noGrp="1"/>
          </p:cNvSpPr>
          <p:nvPr>
            <p:ph type="title"/>
          </p:nvPr>
        </p:nvSpPr>
        <p:spPr/>
        <p:txBody>
          <a:bodyPr/>
          <a:lstStyle/>
          <a:p>
            <a:r>
              <a:rPr lang="en-US" dirty="0"/>
              <a:t>Denaturation and Protein Folding</a:t>
            </a:r>
          </a:p>
        </p:txBody>
      </p:sp>
      <p:sp>
        <p:nvSpPr>
          <p:cNvPr id="10" name="Rectangle 9"/>
          <p:cNvSpPr/>
          <p:nvPr/>
        </p:nvSpPr>
        <p:spPr>
          <a:xfrm>
            <a:off x="5844831" y="5544402"/>
            <a:ext cx="2968969" cy="369332"/>
          </a:xfrm>
          <a:prstGeom prst="rect">
            <a:avLst/>
          </a:prstGeom>
        </p:spPr>
        <p:txBody>
          <a:bodyPr wrap="none">
            <a:spAutoFit/>
          </a:bodyPr>
          <a:lstStyle/>
          <a:p>
            <a:r>
              <a:rPr lang="en-US" dirty="0"/>
              <a:t>Credit: </a:t>
            </a:r>
            <a:r>
              <a:rPr lang="en-US" dirty="0" err="1"/>
              <a:t>freefoodphotos.com</a:t>
            </a:r>
            <a:endParaRPr lang="en-US" dirty="0"/>
          </a:p>
        </p:txBody>
      </p:sp>
      <p:sp>
        <p:nvSpPr>
          <p:cNvPr id="11" name="Rectangle 10"/>
          <p:cNvSpPr/>
          <p:nvPr/>
        </p:nvSpPr>
        <p:spPr>
          <a:xfrm>
            <a:off x="4865076" y="1103924"/>
            <a:ext cx="3761154" cy="1611922"/>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solidFill>
                  <a:srgbClr val="000000"/>
                </a:solidFill>
              </a:rPr>
              <a:t>Heating an egg to extreme temperatures can lead to </a:t>
            </a:r>
            <a:r>
              <a:rPr lang="en-US" b="1" dirty="0">
                <a:solidFill>
                  <a:srgbClr val="000000"/>
                </a:solidFill>
              </a:rPr>
              <a:t>irreversible denaturation </a:t>
            </a:r>
            <a:r>
              <a:rPr lang="en-US" dirty="0">
                <a:solidFill>
                  <a:srgbClr val="000000"/>
                </a:solidFill>
              </a:rPr>
              <a:t>of egg protein (albumin in egg goes from liquid to solid)</a:t>
            </a:r>
          </a:p>
        </p:txBody>
      </p:sp>
    </p:spTree>
    <p:extLst>
      <p:ext uri="{BB962C8B-B14F-4D97-AF65-F5344CB8AC3E}">
        <p14:creationId xmlns:p14="http://schemas.microsoft.com/office/powerpoint/2010/main" val="32478834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199" y="1385277"/>
            <a:ext cx="8296031" cy="4480560"/>
          </a:xfrm>
        </p:spPr>
        <p:txBody>
          <a:bodyPr>
            <a:normAutofit fontScale="92500" lnSpcReduction="20000"/>
          </a:bodyPr>
          <a:lstStyle/>
          <a:p>
            <a:pPr marL="457200" indent="-457200">
              <a:buFont typeface="Arial"/>
              <a:buChar char="•"/>
            </a:pPr>
            <a:r>
              <a:rPr lang="en-US" dirty="0"/>
              <a:t>Nucleic acids – constitute the genetic material of living organisms</a:t>
            </a:r>
          </a:p>
          <a:p>
            <a:pPr marL="457200" indent="-457200">
              <a:buFont typeface="Arial"/>
              <a:buChar char="•"/>
            </a:pPr>
            <a:r>
              <a:rPr lang="en-US" dirty="0"/>
              <a:t>Two types of nucleic acid</a:t>
            </a:r>
          </a:p>
          <a:p>
            <a:pPr marL="1245870" lvl="1" indent="-457200">
              <a:buFont typeface="Arial"/>
              <a:buChar char="•"/>
            </a:pPr>
            <a:r>
              <a:rPr lang="en-US" dirty="0"/>
              <a:t>deoxyribonucleic acid (DNA)</a:t>
            </a:r>
          </a:p>
          <a:p>
            <a:pPr marL="1245870" lvl="1" indent="-457200">
              <a:buFont typeface="Arial"/>
              <a:buChar char="•"/>
            </a:pPr>
            <a:r>
              <a:rPr lang="en-US" dirty="0"/>
              <a:t>ribonucleic acid (RNA)</a:t>
            </a:r>
          </a:p>
          <a:p>
            <a:pPr marL="457200" indent="-457200">
              <a:buFont typeface="Arial"/>
              <a:buChar char="•"/>
            </a:pPr>
            <a:r>
              <a:rPr lang="en-US" dirty="0"/>
              <a:t>Location of nucleic acids</a:t>
            </a:r>
          </a:p>
          <a:p>
            <a:pPr marL="1245870" lvl="1" indent="-457200">
              <a:buFont typeface="Arial"/>
              <a:buChar char="•"/>
            </a:pPr>
            <a:r>
              <a:rPr lang="en-US" dirty="0"/>
              <a:t>Nucleus of eukaryotic cells</a:t>
            </a:r>
          </a:p>
          <a:p>
            <a:pPr marL="1245870" lvl="1" indent="-457200">
              <a:buFont typeface="Arial"/>
              <a:buChar char="•"/>
            </a:pPr>
            <a:r>
              <a:rPr lang="en-US" dirty="0"/>
              <a:t>Mitochondria</a:t>
            </a:r>
          </a:p>
          <a:p>
            <a:pPr marL="1245870" lvl="1" indent="-457200">
              <a:buFont typeface="Arial"/>
              <a:buChar char="•"/>
            </a:pPr>
            <a:r>
              <a:rPr lang="en-US" dirty="0"/>
              <a:t>Chloroplasts</a:t>
            </a:r>
          </a:p>
          <a:p>
            <a:pPr marL="1245870" lvl="1" indent="-457200">
              <a:buFont typeface="Arial"/>
              <a:buChar char="•"/>
            </a:pPr>
            <a:r>
              <a:rPr lang="en-US" dirty="0"/>
              <a:t>Prokaryotic cells (not membrane enclosed)</a:t>
            </a:r>
          </a:p>
          <a:p>
            <a:pPr marL="1245870" lvl="1" indent="-457200">
              <a:buFont typeface="Arial"/>
              <a:buChar char="•"/>
            </a:pPr>
            <a:endParaRPr lang="en-US" dirty="0"/>
          </a:p>
          <a:p>
            <a:endParaRPr lang="en-US" dirty="0"/>
          </a:p>
          <a:p>
            <a:pPr marL="1245870" lvl="1" indent="-457200">
              <a:buFont typeface="Arial"/>
              <a:buChar char="•"/>
            </a:pPr>
            <a:endParaRPr lang="en-US" dirty="0"/>
          </a:p>
        </p:txBody>
      </p:sp>
      <p:sp>
        <p:nvSpPr>
          <p:cNvPr id="4" name="Title 3"/>
          <p:cNvSpPr>
            <a:spLocks noGrp="1"/>
          </p:cNvSpPr>
          <p:nvPr>
            <p:ph type="title"/>
          </p:nvPr>
        </p:nvSpPr>
        <p:spPr/>
        <p:txBody>
          <a:bodyPr/>
          <a:lstStyle/>
          <a:p>
            <a:r>
              <a:rPr lang="en-US" dirty="0"/>
              <a:t>Nucleic Acids </a:t>
            </a:r>
          </a:p>
        </p:txBody>
      </p:sp>
      <p:pic>
        <p:nvPicPr>
          <p:cNvPr id="7" name="Picture 6"/>
          <p:cNvPicPr>
            <a:picLocks noChangeAspect="1"/>
          </p:cNvPicPr>
          <p:nvPr/>
        </p:nvPicPr>
        <p:blipFill rotWithShape="1">
          <a:blip r:embed="rId2"/>
          <a:srcRect l="9567" t="4638" r="8695" b="8116"/>
          <a:stretch/>
        </p:blipFill>
        <p:spPr>
          <a:xfrm>
            <a:off x="6034430" y="2256692"/>
            <a:ext cx="2904415" cy="2325078"/>
          </a:xfrm>
          <a:prstGeom prst="rect">
            <a:avLst/>
          </a:prstGeom>
        </p:spPr>
      </p:pic>
      <p:sp>
        <p:nvSpPr>
          <p:cNvPr id="8" name="TextBox 7"/>
          <p:cNvSpPr txBox="1"/>
          <p:nvPr/>
        </p:nvSpPr>
        <p:spPr>
          <a:xfrm>
            <a:off x="5946509" y="4562232"/>
            <a:ext cx="3147015" cy="215444"/>
          </a:xfrm>
          <a:prstGeom prst="rect">
            <a:avLst/>
          </a:prstGeom>
          <a:noFill/>
        </p:spPr>
        <p:txBody>
          <a:bodyPr wrap="none" rtlCol="0">
            <a:spAutoFit/>
          </a:bodyPr>
          <a:lstStyle/>
          <a:p>
            <a:r>
              <a:rPr lang="en-US" sz="800" b="1" dirty="0"/>
              <a:t>Credit: </a:t>
            </a:r>
            <a:r>
              <a:rPr lang="en-US" sz="800" b="1" dirty="0" err="1"/>
              <a:t>Christoph</a:t>
            </a:r>
            <a:r>
              <a:rPr lang="en-US" sz="800" b="1" dirty="0"/>
              <a:t> Bock (Max Planck Institute for Informatics)</a:t>
            </a:r>
          </a:p>
        </p:txBody>
      </p:sp>
    </p:spTree>
    <p:extLst>
      <p:ext uri="{BB962C8B-B14F-4D97-AF65-F5344CB8AC3E}">
        <p14:creationId xmlns:p14="http://schemas.microsoft.com/office/powerpoint/2010/main" val="27767079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2846" y="1113693"/>
            <a:ext cx="8479692" cy="5558692"/>
          </a:xfrm>
        </p:spPr>
        <p:txBody>
          <a:bodyPr>
            <a:normAutofit fontScale="55000" lnSpcReduction="20000"/>
          </a:bodyPr>
          <a:lstStyle/>
          <a:p>
            <a:r>
              <a:rPr lang="en-US" sz="4400" dirty="0"/>
              <a:t>DNA codes for the </a:t>
            </a:r>
            <a:r>
              <a:rPr lang="en-US" sz="4400" b="1" dirty="0"/>
              <a:t>genome</a:t>
            </a:r>
            <a:r>
              <a:rPr lang="en-US" sz="4400" dirty="0"/>
              <a:t> of cell - entire genetic content</a:t>
            </a:r>
          </a:p>
          <a:p>
            <a:endParaRPr lang="en-US" sz="4400" dirty="0"/>
          </a:p>
          <a:p>
            <a:r>
              <a:rPr lang="en-US" sz="4400" dirty="0"/>
              <a:t>Chromatin – Complex of DNA and histone proteins</a:t>
            </a:r>
          </a:p>
          <a:p>
            <a:endParaRPr lang="en-US" sz="4400" dirty="0"/>
          </a:p>
          <a:p>
            <a:r>
              <a:rPr lang="en-US" sz="4400" dirty="0"/>
              <a:t>Chromosomes – threadlike structures containing tightly wound and packed chromatin</a:t>
            </a:r>
          </a:p>
          <a:p>
            <a:endParaRPr lang="en-US" sz="4400" dirty="0"/>
          </a:p>
          <a:p>
            <a:r>
              <a:rPr lang="en-US" sz="4400" dirty="0"/>
              <a:t>DNA codes for thousands of genes</a:t>
            </a:r>
          </a:p>
          <a:p>
            <a:pPr marL="457200" indent="-457200">
              <a:buFont typeface="Arial"/>
              <a:buChar char="•"/>
            </a:pPr>
            <a:r>
              <a:rPr lang="en-US" sz="4400" dirty="0"/>
              <a:t>Genes contain instructions for producing proteins or various forms of RNA</a:t>
            </a:r>
          </a:p>
          <a:p>
            <a:pPr marL="457200" indent="-457200">
              <a:buFont typeface="Arial"/>
              <a:buChar char="•"/>
            </a:pPr>
            <a:r>
              <a:rPr lang="en-US" sz="4400" dirty="0"/>
              <a:t>DNA controls all cellular activities by turning genes on or off</a:t>
            </a:r>
          </a:p>
          <a:p>
            <a:endParaRPr lang="en-US" dirty="0"/>
          </a:p>
          <a:p>
            <a:r>
              <a:rPr lang="en-US" dirty="0"/>
              <a:t> </a:t>
            </a:r>
          </a:p>
        </p:txBody>
      </p:sp>
      <p:sp>
        <p:nvSpPr>
          <p:cNvPr id="4" name="Title 3"/>
          <p:cNvSpPr>
            <a:spLocks noGrp="1"/>
          </p:cNvSpPr>
          <p:nvPr>
            <p:ph type="title"/>
          </p:nvPr>
        </p:nvSpPr>
        <p:spPr/>
        <p:txBody>
          <a:bodyPr/>
          <a:lstStyle/>
          <a:p>
            <a:r>
              <a:rPr lang="en-US" dirty="0"/>
              <a:t>Roles of DNA in the cell </a:t>
            </a:r>
          </a:p>
        </p:txBody>
      </p:sp>
    </p:spTree>
    <p:extLst>
      <p:ext uri="{BB962C8B-B14F-4D97-AF65-F5344CB8AC3E}">
        <p14:creationId xmlns:p14="http://schemas.microsoft.com/office/powerpoint/2010/main" val="1111792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199" y="1424354"/>
            <a:ext cx="8188569" cy="4153877"/>
          </a:xfrm>
        </p:spPr>
        <p:txBody>
          <a:bodyPr>
            <a:normAutofit fontScale="92500"/>
          </a:bodyPr>
          <a:lstStyle/>
          <a:p>
            <a:r>
              <a:rPr lang="en-US" dirty="0"/>
              <a:t>RNA is primarily involved in </a:t>
            </a:r>
            <a:r>
              <a:rPr lang="en-US" b="1" dirty="0"/>
              <a:t>protein synthesis</a:t>
            </a:r>
          </a:p>
          <a:p>
            <a:r>
              <a:rPr lang="en-US" dirty="0"/>
              <a:t>Types of RNA</a:t>
            </a:r>
          </a:p>
          <a:p>
            <a:pPr marL="514350" indent="-514350">
              <a:buFont typeface="+mj-lt"/>
              <a:buAutoNum type="arabicPeriod"/>
            </a:pPr>
            <a:r>
              <a:rPr lang="en-US" sz="2600" b="1" dirty="0"/>
              <a:t>Messenger RNA (mRNA) </a:t>
            </a:r>
            <a:r>
              <a:rPr lang="en-US" sz="2600" dirty="0"/>
              <a:t>– intermediary nucleic acid that leaves the nucleus and contains blueprint for protein synthesis (</a:t>
            </a:r>
            <a:r>
              <a:rPr lang="en-US" sz="2600" b="1" dirty="0"/>
              <a:t>transcription</a:t>
            </a:r>
            <a:r>
              <a:rPr lang="en-US" sz="2600" dirty="0"/>
              <a:t>)</a:t>
            </a:r>
          </a:p>
          <a:p>
            <a:pPr marL="514350" indent="-514350">
              <a:buFont typeface="+mj-lt"/>
              <a:buAutoNum type="arabicPeriod"/>
            </a:pPr>
            <a:r>
              <a:rPr lang="en-US" sz="2600" b="1" dirty="0"/>
              <a:t>Transfer RNA (</a:t>
            </a:r>
            <a:r>
              <a:rPr lang="en-US" sz="2600" b="1" dirty="0" err="1"/>
              <a:t>tRNA</a:t>
            </a:r>
            <a:r>
              <a:rPr lang="en-US" sz="2600" b="1" dirty="0"/>
              <a:t>) </a:t>
            </a:r>
            <a:r>
              <a:rPr lang="en-US" sz="2600" dirty="0"/>
              <a:t>– serves as a bridge between nucleotides and amino acids (</a:t>
            </a:r>
            <a:r>
              <a:rPr lang="en-US" sz="2600" b="1" dirty="0"/>
              <a:t>translation</a:t>
            </a:r>
            <a:r>
              <a:rPr lang="en-US" sz="2600" dirty="0"/>
              <a:t>)</a:t>
            </a:r>
          </a:p>
          <a:p>
            <a:pPr marL="514350" indent="-514350">
              <a:buFont typeface="+mj-lt"/>
              <a:buAutoNum type="arabicPeriod"/>
            </a:pPr>
            <a:r>
              <a:rPr lang="en-US" sz="2600" b="1" dirty="0"/>
              <a:t>Ribosomal RNA (</a:t>
            </a:r>
            <a:r>
              <a:rPr lang="en-US" sz="2600" b="1" dirty="0" err="1"/>
              <a:t>rRNA</a:t>
            </a:r>
            <a:r>
              <a:rPr lang="en-US" sz="2600" b="1" dirty="0"/>
              <a:t>) </a:t>
            </a:r>
            <a:r>
              <a:rPr lang="en-US" sz="2600" dirty="0"/>
              <a:t>– assists in protein synthesis</a:t>
            </a:r>
          </a:p>
          <a:p>
            <a:endParaRPr lang="en-US" b="1" dirty="0"/>
          </a:p>
          <a:p>
            <a:endParaRPr lang="en-US" dirty="0"/>
          </a:p>
        </p:txBody>
      </p:sp>
      <p:sp>
        <p:nvSpPr>
          <p:cNvPr id="4" name="Title 3"/>
          <p:cNvSpPr>
            <a:spLocks noGrp="1"/>
          </p:cNvSpPr>
          <p:nvPr>
            <p:ph type="title"/>
          </p:nvPr>
        </p:nvSpPr>
        <p:spPr/>
        <p:txBody>
          <a:bodyPr/>
          <a:lstStyle/>
          <a:p>
            <a:r>
              <a:rPr lang="en-US" dirty="0"/>
              <a:t>Roles of RNA in the cell</a:t>
            </a:r>
          </a:p>
        </p:txBody>
      </p:sp>
    </p:spTree>
    <p:extLst>
      <p:ext uri="{BB962C8B-B14F-4D97-AF65-F5344CB8AC3E}">
        <p14:creationId xmlns:p14="http://schemas.microsoft.com/office/powerpoint/2010/main" val="27519453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a:spLocks noGrp="1"/>
          </p:cNvSpPr>
          <p:nvPr>
            <p:ph type="title"/>
          </p:nvPr>
        </p:nvSpPr>
        <p:spPr>
          <a:xfrm>
            <a:off x="807550" y="736649"/>
            <a:ext cx="2953604" cy="659535"/>
          </a:xfrm>
        </p:spPr>
        <p:txBody>
          <a:bodyPr>
            <a:normAutofit fontScale="90000"/>
          </a:bodyPr>
          <a:lstStyle/>
          <a:p>
            <a:r>
              <a:rPr lang="en-US" dirty="0"/>
              <a:t>monomers of </a:t>
            </a:r>
            <a:br>
              <a:rPr lang="en-US" dirty="0"/>
            </a:br>
            <a:r>
              <a:rPr lang="en-US" dirty="0"/>
              <a:t>nucleic acids</a:t>
            </a:r>
            <a:endParaRPr lang="en-US" sz="2400" dirty="0">
              <a:solidFill>
                <a:srgbClr val="6CB255"/>
              </a:solidFill>
            </a:endParaRPr>
          </a:p>
        </p:txBody>
      </p:sp>
      <p:pic>
        <p:nvPicPr>
          <p:cNvPr id="2" name="Picture Placeholder 1" descr="Figure_03_05_01.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5885" b="-15885"/>
          <a:stretch>
            <a:fillRect/>
          </a:stretch>
        </p:blipFill>
        <p:spPr>
          <a:xfrm>
            <a:off x="133249" y="736649"/>
            <a:ext cx="4212896" cy="5491694"/>
          </a:xfrm>
        </p:spPr>
      </p:pic>
      <p:sp>
        <p:nvSpPr>
          <p:cNvPr id="14" name="Text Placeholder 13"/>
          <p:cNvSpPr>
            <a:spLocks noGrp="1"/>
          </p:cNvSpPr>
          <p:nvPr>
            <p:ph type="body" sz="quarter" idx="14"/>
          </p:nvPr>
        </p:nvSpPr>
        <p:spPr>
          <a:xfrm>
            <a:off x="4457126" y="168174"/>
            <a:ext cx="4559663" cy="6226984"/>
          </a:xfrm>
        </p:spPr>
        <p:txBody>
          <a:bodyPr>
            <a:noAutofit/>
          </a:bodyPr>
          <a:lstStyle/>
          <a:p>
            <a:r>
              <a:rPr lang="en-US" sz="1800" dirty="0">
                <a:solidFill>
                  <a:srgbClr val="000000"/>
                </a:solidFill>
              </a:rPr>
              <a:t>DNA and RNA consist of monomers known as </a:t>
            </a:r>
            <a:r>
              <a:rPr lang="en-US" sz="1800" b="1" dirty="0">
                <a:solidFill>
                  <a:srgbClr val="000000"/>
                </a:solidFill>
              </a:rPr>
              <a:t>nucleotides</a:t>
            </a:r>
          </a:p>
          <a:p>
            <a:endParaRPr lang="en-US" sz="1800" b="1" dirty="0">
              <a:solidFill>
                <a:srgbClr val="000000"/>
              </a:solidFill>
            </a:endParaRPr>
          </a:p>
          <a:p>
            <a:r>
              <a:rPr lang="en-US" sz="1800" dirty="0">
                <a:solidFill>
                  <a:srgbClr val="000000"/>
                </a:solidFill>
              </a:rPr>
              <a:t>Nucleotides consist of three parts</a:t>
            </a:r>
          </a:p>
          <a:p>
            <a:pPr marL="342900" indent="-342900">
              <a:buFont typeface="+mj-lt"/>
              <a:buAutoNum type="arabicPeriod"/>
            </a:pPr>
            <a:r>
              <a:rPr lang="en-US" sz="1800" dirty="0">
                <a:solidFill>
                  <a:srgbClr val="000000"/>
                </a:solidFill>
              </a:rPr>
              <a:t>Nitrogenous base</a:t>
            </a:r>
          </a:p>
          <a:p>
            <a:pPr marL="342900" indent="-342900">
              <a:buFont typeface="+mj-lt"/>
              <a:buAutoNum type="arabicPeriod"/>
            </a:pPr>
            <a:r>
              <a:rPr lang="en-US" sz="1800" dirty="0">
                <a:solidFill>
                  <a:srgbClr val="000000"/>
                </a:solidFill>
              </a:rPr>
              <a:t>Pentose sugar</a:t>
            </a:r>
          </a:p>
          <a:p>
            <a:pPr marL="342900" indent="-342900">
              <a:buFont typeface="+mj-lt"/>
              <a:buAutoNum type="arabicPeriod"/>
            </a:pPr>
            <a:r>
              <a:rPr lang="en-US" sz="1800" dirty="0">
                <a:solidFill>
                  <a:srgbClr val="000000"/>
                </a:solidFill>
              </a:rPr>
              <a:t>One or more phosphate groups</a:t>
            </a:r>
          </a:p>
          <a:p>
            <a:pPr marL="342900" indent="-342900">
              <a:buFont typeface="+mj-lt"/>
              <a:buAutoNum type="arabicPeriod"/>
            </a:pPr>
            <a:endParaRPr lang="en-US" sz="1800" dirty="0">
              <a:solidFill>
                <a:srgbClr val="000000"/>
              </a:solidFill>
            </a:endParaRPr>
          </a:p>
          <a:p>
            <a:r>
              <a:rPr lang="en-US" sz="1800" dirty="0">
                <a:solidFill>
                  <a:srgbClr val="000000"/>
                </a:solidFill>
              </a:rPr>
              <a:t>Types of nitrogenous bases</a:t>
            </a:r>
          </a:p>
          <a:p>
            <a:pPr marL="285750" indent="-285750">
              <a:buFont typeface="Arial"/>
              <a:buChar char="•"/>
            </a:pPr>
            <a:r>
              <a:rPr lang="en-US" sz="1800" b="1" dirty="0" err="1">
                <a:solidFill>
                  <a:srgbClr val="000000"/>
                </a:solidFill>
              </a:rPr>
              <a:t>Pyrimidines</a:t>
            </a:r>
            <a:r>
              <a:rPr lang="en-US" sz="1800" dirty="0">
                <a:solidFill>
                  <a:srgbClr val="000000"/>
                </a:solidFill>
              </a:rPr>
              <a:t> – cytosine, thymine, uracil </a:t>
            </a:r>
          </a:p>
          <a:p>
            <a:pPr marL="285750" indent="-285750">
              <a:buFont typeface="Arial"/>
              <a:buChar char="•"/>
            </a:pPr>
            <a:r>
              <a:rPr lang="en-US" sz="1800" b="1" dirty="0">
                <a:solidFill>
                  <a:srgbClr val="000000"/>
                </a:solidFill>
              </a:rPr>
              <a:t>Purines</a:t>
            </a:r>
            <a:r>
              <a:rPr lang="en-US" sz="1800" dirty="0">
                <a:solidFill>
                  <a:srgbClr val="000000"/>
                </a:solidFill>
              </a:rPr>
              <a:t> – Adenine, guanine</a:t>
            </a:r>
          </a:p>
          <a:p>
            <a:pPr marL="285750" indent="-285750">
              <a:buFont typeface="Arial"/>
              <a:buChar char="•"/>
            </a:pPr>
            <a:endParaRPr lang="en-US" sz="1800" dirty="0">
              <a:solidFill>
                <a:srgbClr val="000000"/>
              </a:solidFill>
            </a:endParaRPr>
          </a:p>
          <a:p>
            <a:r>
              <a:rPr lang="en-US" sz="1800" dirty="0">
                <a:solidFill>
                  <a:srgbClr val="000000"/>
                </a:solidFill>
              </a:rPr>
              <a:t>Types of pentose sugars</a:t>
            </a:r>
          </a:p>
          <a:p>
            <a:pPr marL="285750" indent="-285750">
              <a:buFont typeface="Arial"/>
              <a:buChar char="•"/>
            </a:pPr>
            <a:r>
              <a:rPr lang="en-US" sz="1800" b="1" dirty="0" err="1">
                <a:solidFill>
                  <a:srgbClr val="000000"/>
                </a:solidFill>
              </a:rPr>
              <a:t>Deoxyribose</a:t>
            </a:r>
            <a:r>
              <a:rPr lang="en-US" sz="1800" dirty="0">
                <a:solidFill>
                  <a:srgbClr val="000000"/>
                </a:solidFill>
              </a:rPr>
              <a:t> (found in DNA)</a:t>
            </a:r>
          </a:p>
          <a:p>
            <a:pPr marL="285750" indent="-285750">
              <a:buFont typeface="Arial"/>
              <a:buChar char="•"/>
            </a:pPr>
            <a:r>
              <a:rPr lang="en-US" sz="1800" b="1" dirty="0">
                <a:solidFill>
                  <a:srgbClr val="000000"/>
                </a:solidFill>
              </a:rPr>
              <a:t>Ribose </a:t>
            </a:r>
            <a:r>
              <a:rPr lang="en-US" sz="1800" dirty="0">
                <a:solidFill>
                  <a:srgbClr val="000000"/>
                </a:solidFill>
              </a:rPr>
              <a:t>(found in RNA)</a:t>
            </a:r>
          </a:p>
          <a:p>
            <a:pPr marL="285750" indent="-285750">
              <a:buFont typeface="Arial"/>
              <a:buChar char="•"/>
            </a:pPr>
            <a:endParaRPr lang="en-US" sz="1800" dirty="0">
              <a:solidFill>
                <a:srgbClr val="000000"/>
              </a:solidFill>
            </a:endParaRPr>
          </a:p>
        </p:txBody>
      </p:sp>
      <p:sp>
        <p:nvSpPr>
          <p:cNvPr id="3" name="Rectangle 2"/>
          <p:cNvSpPr/>
          <p:nvPr/>
        </p:nvSpPr>
        <p:spPr>
          <a:xfrm>
            <a:off x="244230" y="5607538"/>
            <a:ext cx="3692769" cy="1074616"/>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000" b="1" dirty="0">
                <a:solidFill>
                  <a:srgbClr val="000000"/>
                </a:solidFill>
              </a:rPr>
              <a:t>Familiarize yourself with the </a:t>
            </a:r>
            <a:r>
              <a:rPr lang="en-US" sz="2000" b="1" dirty="0" err="1">
                <a:solidFill>
                  <a:srgbClr val="000000"/>
                </a:solidFill>
              </a:rPr>
              <a:t>constiutents</a:t>
            </a:r>
            <a:r>
              <a:rPr lang="en-US" sz="2000" b="1" dirty="0">
                <a:solidFill>
                  <a:srgbClr val="000000"/>
                </a:solidFill>
              </a:rPr>
              <a:t> of nucleic acids</a:t>
            </a:r>
          </a:p>
        </p:txBody>
      </p:sp>
    </p:spTree>
    <p:extLst>
      <p:ext uri="{BB962C8B-B14F-4D97-AF65-F5344CB8AC3E}">
        <p14:creationId xmlns:p14="http://schemas.microsoft.com/office/powerpoint/2010/main" val="41530576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4354" y="267729"/>
            <a:ext cx="8062912" cy="659535"/>
          </a:xfrm>
        </p:spPr>
        <p:txBody>
          <a:bodyPr/>
          <a:lstStyle/>
          <a:p>
            <a:r>
              <a:rPr lang="en-US" dirty="0"/>
              <a:t>DNA exhibits a double helix structure</a:t>
            </a:r>
          </a:p>
        </p:txBody>
      </p:sp>
      <p:pic>
        <p:nvPicPr>
          <p:cNvPr id="2" name="Picture Placeholder 1" descr="Figure_03_05_02.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73016" r="-73016"/>
          <a:stretch>
            <a:fillRect/>
          </a:stretch>
        </p:blipFill>
        <p:spPr>
          <a:xfrm>
            <a:off x="-1707037" y="1711103"/>
            <a:ext cx="6864253" cy="2979739"/>
          </a:xfrm>
        </p:spPr>
      </p:pic>
      <p:sp>
        <p:nvSpPr>
          <p:cNvPr id="7" name="Text Placeholder 6"/>
          <p:cNvSpPr>
            <a:spLocks noGrp="1"/>
          </p:cNvSpPr>
          <p:nvPr>
            <p:ph type="body" sz="quarter" idx="14"/>
          </p:nvPr>
        </p:nvSpPr>
        <p:spPr>
          <a:xfrm>
            <a:off x="154354" y="4891490"/>
            <a:ext cx="8062912" cy="1166382"/>
          </a:xfrm>
        </p:spPr>
        <p:txBody>
          <a:bodyPr>
            <a:normAutofit/>
          </a:bodyPr>
          <a:lstStyle/>
          <a:p>
            <a:r>
              <a:rPr lang="en-US" sz="1600" dirty="0"/>
              <a:t>(credit: Jerome Walker/Dennis </a:t>
            </a:r>
            <a:r>
              <a:rPr lang="en-US" sz="1600" dirty="0" err="1"/>
              <a:t>Myts</a:t>
            </a:r>
            <a:r>
              <a:rPr lang="en-US" sz="1600" dirty="0"/>
              <a:t>)</a:t>
            </a:r>
          </a:p>
        </p:txBody>
      </p:sp>
      <p:sp>
        <p:nvSpPr>
          <p:cNvPr id="3" name="TextBox 2"/>
          <p:cNvSpPr txBox="1"/>
          <p:nvPr/>
        </p:nvSpPr>
        <p:spPr>
          <a:xfrm>
            <a:off x="4132385" y="1289538"/>
            <a:ext cx="4796692" cy="5262979"/>
          </a:xfrm>
          <a:prstGeom prst="rect">
            <a:avLst/>
          </a:prstGeom>
          <a:noFill/>
        </p:spPr>
        <p:txBody>
          <a:bodyPr wrap="square" rtlCol="0">
            <a:spAutoFit/>
          </a:bodyPr>
          <a:lstStyle/>
          <a:p>
            <a:r>
              <a:rPr lang="en-US" sz="2400" dirty="0"/>
              <a:t>The sugar and phosphate lie on outside of helix</a:t>
            </a:r>
          </a:p>
          <a:p>
            <a:endParaRPr lang="en-US" sz="2400" dirty="0"/>
          </a:p>
          <a:p>
            <a:r>
              <a:rPr lang="en-US" sz="2400" dirty="0"/>
              <a:t>Nitrogenous bases are stacked in the interior</a:t>
            </a:r>
          </a:p>
          <a:p>
            <a:endParaRPr lang="en-US" sz="2400" dirty="0"/>
          </a:p>
          <a:p>
            <a:r>
              <a:rPr lang="en-US" sz="2400" dirty="0"/>
              <a:t>The strands of the helix run in opposite directions (</a:t>
            </a:r>
            <a:r>
              <a:rPr lang="en-US" sz="2400" dirty="0" err="1"/>
              <a:t>antiparralel</a:t>
            </a:r>
            <a:r>
              <a:rPr lang="en-US" sz="2400" dirty="0"/>
              <a:t> orientation)</a:t>
            </a:r>
          </a:p>
          <a:p>
            <a:endParaRPr lang="en-US" sz="2400" dirty="0"/>
          </a:p>
          <a:p>
            <a:r>
              <a:rPr lang="en-US" sz="2400" dirty="0"/>
              <a:t>Each base from one strand interacts via hydrogen bonding with a base from the opposing strand</a:t>
            </a:r>
          </a:p>
        </p:txBody>
      </p:sp>
    </p:spTree>
    <p:extLst>
      <p:ext uri="{BB962C8B-B14F-4D97-AF65-F5344CB8AC3E}">
        <p14:creationId xmlns:p14="http://schemas.microsoft.com/office/powerpoint/2010/main" val="15595188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7232" y="0"/>
            <a:ext cx="8062912" cy="659535"/>
          </a:xfrm>
        </p:spPr>
        <p:txBody>
          <a:bodyPr/>
          <a:lstStyle/>
          <a:p>
            <a:r>
              <a:rPr lang="en-US" dirty="0"/>
              <a:t>Base-pairing in DNA</a:t>
            </a:r>
          </a:p>
        </p:txBody>
      </p:sp>
      <p:pic>
        <p:nvPicPr>
          <p:cNvPr id="2" name="Picture Placeholder 1" descr="Figure_03_05_03.png"/>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7079" r="-4412"/>
          <a:stretch/>
        </p:blipFill>
        <p:spPr>
          <a:xfrm>
            <a:off x="3090672" y="659535"/>
            <a:ext cx="5888736" cy="3209595"/>
          </a:xfrm>
        </p:spPr>
      </p:pic>
      <p:sp>
        <p:nvSpPr>
          <p:cNvPr id="7" name="Text Placeholder 6"/>
          <p:cNvSpPr>
            <a:spLocks noGrp="1"/>
          </p:cNvSpPr>
          <p:nvPr>
            <p:ph type="body" sz="quarter" idx="14"/>
          </p:nvPr>
        </p:nvSpPr>
        <p:spPr>
          <a:xfrm>
            <a:off x="436811" y="4000581"/>
            <a:ext cx="8707189" cy="2118311"/>
          </a:xfrm>
        </p:spPr>
        <p:txBody>
          <a:bodyPr>
            <a:noAutofit/>
          </a:bodyPr>
          <a:lstStyle/>
          <a:p>
            <a:r>
              <a:rPr lang="en-US" sz="2400" dirty="0"/>
              <a:t>DNA - the two strands run antiparallel to one another </a:t>
            </a:r>
          </a:p>
          <a:p>
            <a:pPr marL="285750" indent="-285750">
              <a:buFont typeface="Arial"/>
              <a:buChar char="•"/>
            </a:pPr>
            <a:r>
              <a:rPr lang="en-US" sz="2400" dirty="0"/>
              <a:t>one strand runs 5′ to 3′ </a:t>
            </a:r>
          </a:p>
          <a:p>
            <a:pPr marL="285750" indent="-285750">
              <a:buFont typeface="Arial"/>
              <a:buChar char="•"/>
            </a:pPr>
            <a:r>
              <a:rPr lang="en-US" sz="2400" dirty="0"/>
              <a:t>the other 3′ to 5′</a:t>
            </a:r>
          </a:p>
          <a:p>
            <a:r>
              <a:rPr lang="en-US" sz="2400" dirty="0"/>
              <a:t>Adenine forms hydrogen bonds (or base pairs) with thymine</a:t>
            </a:r>
          </a:p>
          <a:p>
            <a:r>
              <a:rPr lang="en-US" sz="2400" dirty="0"/>
              <a:t>guanine base pairs with cytosine</a:t>
            </a:r>
          </a:p>
        </p:txBody>
      </p:sp>
    </p:spTree>
    <p:extLst>
      <p:ext uri="{BB962C8B-B14F-4D97-AF65-F5344CB8AC3E}">
        <p14:creationId xmlns:p14="http://schemas.microsoft.com/office/powerpoint/2010/main" val="2385378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34461" y="1016000"/>
            <a:ext cx="8694615" cy="5064760"/>
          </a:xfrm>
        </p:spPr>
        <p:txBody>
          <a:bodyPr>
            <a:normAutofit/>
          </a:bodyPr>
          <a:lstStyle/>
          <a:p>
            <a:r>
              <a:rPr lang="en-US" sz="2400" b="1" dirty="0"/>
              <a:t>Enzymes are biological molecules that catalyze or “speed up” reactions</a:t>
            </a:r>
          </a:p>
          <a:p>
            <a:pPr marL="342900" indent="-342900">
              <a:buFont typeface="Arial"/>
              <a:buChar char="•"/>
            </a:pPr>
            <a:r>
              <a:rPr lang="en-US" sz="2400" dirty="0"/>
              <a:t>Enzymes speed up hydrolysis and dehydration reactions</a:t>
            </a:r>
          </a:p>
          <a:p>
            <a:pPr marL="1131570" lvl="1" indent="-342900">
              <a:buFont typeface="Arial"/>
              <a:buChar char="•"/>
            </a:pPr>
            <a:r>
              <a:rPr lang="en-US" sz="2200" dirty="0"/>
              <a:t>Dehydration reactions form new bonds/require energy</a:t>
            </a:r>
          </a:p>
          <a:p>
            <a:pPr marL="1131570" lvl="1" indent="-342900">
              <a:buFont typeface="Arial"/>
              <a:buChar char="•"/>
            </a:pPr>
            <a:r>
              <a:rPr lang="en-US" sz="2200" dirty="0"/>
              <a:t>Hydrolysis reactions break bonds/release energy</a:t>
            </a:r>
          </a:p>
          <a:p>
            <a:pPr marL="342900" indent="-342900">
              <a:buFont typeface="Arial"/>
              <a:buChar char="•"/>
            </a:pPr>
            <a:endParaRPr lang="en-US" sz="2600" dirty="0"/>
          </a:p>
          <a:p>
            <a:pPr marL="342900" indent="-342900">
              <a:buFont typeface="Arial"/>
              <a:buChar char="•"/>
            </a:pPr>
            <a:r>
              <a:rPr lang="en-US" sz="2600" dirty="0"/>
              <a:t>Specific enzymes exists for each macromolecule class</a:t>
            </a:r>
          </a:p>
          <a:p>
            <a:pPr marL="1131570" lvl="1" indent="-342900">
              <a:buFont typeface="Arial"/>
              <a:buChar char="•"/>
            </a:pPr>
            <a:r>
              <a:rPr lang="en-US" sz="2200" dirty="0"/>
              <a:t>Carbohydrates – broken down by amylase, </a:t>
            </a:r>
            <a:r>
              <a:rPr lang="en-US" sz="2200" dirty="0" err="1"/>
              <a:t>sucrase</a:t>
            </a:r>
            <a:r>
              <a:rPr lang="en-US" sz="2200" dirty="0"/>
              <a:t>, lactase, maltase</a:t>
            </a:r>
          </a:p>
          <a:p>
            <a:pPr marL="1131570" lvl="1" indent="-342900">
              <a:buFont typeface="Arial"/>
              <a:buChar char="•"/>
            </a:pPr>
            <a:r>
              <a:rPr lang="en-US" sz="2200" dirty="0"/>
              <a:t>Lipids – broken down by lipases</a:t>
            </a:r>
          </a:p>
          <a:p>
            <a:pPr marL="1131570" lvl="1" indent="-342900">
              <a:buFont typeface="Arial"/>
              <a:buChar char="•"/>
            </a:pPr>
            <a:r>
              <a:rPr lang="en-US" sz="2200" dirty="0"/>
              <a:t>Proteins – broken down by pepsin and peptidase</a:t>
            </a:r>
          </a:p>
        </p:txBody>
      </p:sp>
      <p:sp>
        <p:nvSpPr>
          <p:cNvPr id="5" name="Title 4"/>
          <p:cNvSpPr>
            <a:spLocks noGrp="1"/>
          </p:cNvSpPr>
          <p:nvPr>
            <p:ph type="title"/>
          </p:nvPr>
        </p:nvSpPr>
        <p:spPr/>
        <p:txBody>
          <a:bodyPr>
            <a:normAutofit fontScale="90000"/>
          </a:bodyPr>
          <a:lstStyle/>
          <a:p>
            <a:r>
              <a:rPr lang="en-US" dirty="0"/>
              <a:t>Chemical reactions involving macromolecules are catalyzed by enzymes</a:t>
            </a:r>
          </a:p>
        </p:txBody>
      </p:sp>
    </p:spTree>
    <p:extLst>
      <p:ext uri="{BB962C8B-B14F-4D97-AF65-F5344CB8AC3E}">
        <p14:creationId xmlns:p14="http://schemas.microsoft.com/office/powerpoint/2010/main" val="34227054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61462" y="1277815"/>
            <a:ext cx="8325338" cy="4480560"/>
          </a:xfrm>
        </p:spPr>
        <p:txBody>
          <a:bodyPr/>
          <a:lstStyle/>
          <a:p>
            <a:pPr marL="342900" indent="-342900">
              <a:buFont typeface="Arial"/>
              <a:buChar char="•"/>
            </a:pPr>
            <a:r>
              <a:rPr lang="en-US" sz="2400" dirty="0"/>
              <a:t>DNA can express a particular gene by synthesizing RNA via the process of transcription</a:t>
            </a:r>
          </a:p>
          <a:p>
            <a:pPr marL="342900" indent="-342900">
              <a:buFont typeface="Arial"/>
              <a:buChar char="•"/>
            </a:pPr>
            <a:endParaRPr lang="en-US" sz="2400" dirty="0"/>
          </a:p>
          <a:p>
            <a:pPr marL="342900" indent="-342900">
              <a:buFont typeface="Arial"/>
              <a:buChar char="•"/>
            </a:pPr>
            <a:r>
              <a:rPr lang="en-US" sz="2400" dirty="0"/>
              <a:t>RNA base sequence is complementary to DNA sequence but in RNA the base uracil is used in place of thymine</a:t>
            </a:r>
          </a:p>
          <a:p>
            <a:pPr marL="342900" indent="-342900">
              <a:buFont typeface="Arial"/>
              <a:buChar char="•"/>
            </a:pPr>
            <a:endParaRPr lang="en-US" sz="2400" dirty="0"/>
          </a:p>
          <a:p>
            <a:r>
              <a:rPr lang="en-US" sz="2400" dirty="0"/>
              <a:t>Example of transcription: if DNA sequence is AATTGCGC</a:t>
            </a:r>
          </a:p>
          <a:p>
            <a:r>
              <a:rPr lang="en-US" sz="2400" dirty="0"/>
              <a:t>then mRNA complement is UUAACGCG</a:t>
            </a:r>
          </a:p>
          <a:p>
            <a:endParaRPr lang="en-US" sz="2400" dirty="0"/>
          </a:p>
          <a:p>
            <a:pPr marL="342900" indent="-342900">
              <a:buFont typeface="Arial"/>
              <a:buChar char="•"/>
            </a:pPr>
            <a:endParaRPr lang="en-US" sz="2400" dirty="0"/>
          </a:p>
          <a:p>
            <a:pPr marL="342900" indent="-342900">
              <a:buFont typeface="Arial"/>
              <a:buChar char="•"/>
            </a:pPr>
            <a:endParaRPr lang="en-US" sz="2400" dirty="0"/>
          </a:p>
          <a:p>
            <a:pPr marL="342900" indent="-342900">
              <a:buFont typeface="Arial"/>
              <a:buChar char="•"/>
            </a:pPr>
            <a:endParaRPr lang="en-US" sz="2400" dirty="0"/>
          </a:p>
          <a:p>
            <a:endParaRPr lang="en-US" dirty="0"/>
          </a:p>
          <a:p>
            <a:endParaRPr lang="en-US" dirty="0"/>
          </a:p>
        </p:txBody>
      </p:sp>
      <p:sp>
        <p:nvSpPr>
          <p:cNvPr id="2" name="Title 1"/>
          <p:cNvSpPr>
            <a:spLocks noGrp="1"/>
          </p:cNvSpPr>
          <p:nvPr>
            <p:ph type="title"/>
          </p:nvPr>
        </p:nvSpPr>
        <p:spPr/>
        <p:txBody>
          <a:bodyPr>
            <a:normAutofit fontScale="90000"/>
          </a:bodyPr>
          <a:lstStyle/>
          <a:p>
            <a:pPr algn="ctr"/>
            <a:r>
              <a:rPr lang="en-US" dirty="0"/>
              <a:t>The DNA code can be written </a:t>
            </a:r>
            <a:br>
              <a:rPr lang="en-US" dirty="0"/>
            </a:br>
            <a:r>
              <a:rPr lang="en-US" dirty="0"/>
              <a:t>(transcribed) into RNA</a:t>
            </a:r>
          </a:p>
        </p:txBody>
      </p:sp>
    </p:spTree>
    <p:extLst>
      <p:ext uri="{BB962C8B-B14F-4D97-AF65-F5344CB8AC3E}">
        <p14:creationId xmlns:p14="http://schemas.microsoft.com/office/powerpoint/2010/main" val="7204614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79046" y="1160584"/>
            <a:ext cx="8462108" cy="5462954"/>
          </a:xfrm>
        </p:spPr>
        <p:txBody>
          <a:bodyPr>
            <a:noAutofit/>
          </a:bodyPr>
          <a:lstStyle/>
          <a:p>
            <a:r>
              <a:rPr lang="en-US" sz="2400" dirty="0"/>
              <a:t>Various forms of RNA play important roles in protein translation</a:t>
            </a:r>
          </a:p>
          <a:p>
            <a:endParaRPr lang="en-US" sz="2400" dirty="0"/>
          </a:p>
          <a:p>
            <a:pPr marL="342900" indent="-342900">
              <a:buFont typeface="Arial" charset="0"/>
              <a:buChar char="•"/>
            </a:pPr>
            <a:r>
              <a:rPr lang="en-US" sz="2400" dirty="0"/>
              <a:t>Ribosomes are made up of proteins and </a:t>
            </a:r>
            <a:r>
              <a:rPr lang="en-US" sz="2400" b="1" dirty="0" err="1"/>
              <a:t>rRNA</a:t>
            </a:r>
            <a:r>
              <a:rPr lang="en-US" sz="2400" dirty="0"/>
              <a:t> – the mRNA transcript binds with ribosomes and the </a:t>
            </a:r>
            <a:r>
              <a:rPr lang="en-US" sz="2400" dirty="0" err="1"/>
              <a:t>rRNA</a:t>
            </a:r>
            <a:r>
              <a:rPr lang="en-US" sz="2400" dirty="0"/>
              <a:t> has catalytic activity</a:t>
            </a:r>
          </a:p>
          <a:p>
            <a:pPr marL="342900" indent="-342900">
              <a:buFont typeface="Arial" charset="0"/>
              <a:buChar char="•"/>
            </a:pPr>
            <a:r>
              <a:rPr lang="en-US" sz="2400" dirty="0"/>
              <a:t>The bases of the </a:t>
            </a:r>
            <a:r>
              <a:rPr lang="en-US" sz="2400" b="1" dirty="0"/>
              <a:t>mRNA</a:t>
            </a:r>
            <a:r>
              <a:rPr lang="en-US" sz="2400" dirty="0"/>
              <a:t> are read in sets of three bases (codons)</a:t>
            </a:r>
          </a:p>
          <a:p>
            <a:pPr marL="342900" indent="-342900">
              <a:buFont typeface="Arial" charset="0"/>
              <a:buChar char="•"/>
            </a:pPr>
            <a:r>
              <a:rPr lang="en-US" sz="2400" dirty="0"/>
              <a:t>The </a:t>
            </a:r>
            <a:r>
              <a:rPr lang="en-US" sz="2400" b="1" dirty="0" err="1"/>
              <a:t>tRNA</a:t>
            </a:r>
            <a:r>
              <a:rPr lang="en-US" sz="2400" dirty="0"/>
              <a:t> base pairs with the codon and delivers the correct amino acid</a:t>
            </a:r>
          </a:p>
          <a:p>
            <a:pPr marL="342900" indent="-342900">
              <a:buFont typeface="Arial" charset="0"/>
              <a:buChar char="•"/>
            </a:pPr>
            <a:r>
              <a:rPr lang="en-US" sz="2400" dirty="0"/>
              <a:t>Peptide linkages are made at the ribosome—polypeptide continues to grow</a:t>
            </a:r>
          </a:p>
        </p:txBody>
      </p:sp>
      <p:sp>
        <p:nvSpPr>
          <p:cNvPr id="4" name="Title 3"/>
          <p:cNvSpPr>
            <a:spLocks noGrp="1"/>
          </p:cNvSpPr>
          <p:nvPr>
            <p:ph type="title"/>
          </p:nvPr>
        </p:nvSpPr>
        <p:spPr/>
        <p:txBody>
          <a:bodyPr/>
          <a:lstStyle/>
          <a:p>
            <a:r>
              <a:rPr lang="en-US" dirty="0"/>
              <a:t>RNA and the production of proteins</a:t>
            </a:r>
          </a:p>
        </p:txBody>
      </p:sp>
    </p:spTree>
    <p:extLst>
      <p:ext uri="{BB962C8B-B14F-4D97-AF65-F5344CB8AC3E}">
        <p14:creationId xmlns:p14="http://schemas.microsoft.com/office/powerpoint/2010/main" val="833520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38626" y="0"/>
            <a:ext cx="8062912" cy="659535"/>
          </a:xfrm>
        </p:spPr>
        <p:txBody>
          <a:bodyPr/>
          <a:lstStyle/>
          <a:p>
            <a:r>
              <a:rPr lang="en-US" dirty="0"/>
              <a:t>Protein translation overview</a:t>
            </a:r>
          </a:p>
        </p:txBody>
      </p:sp>
      <p:pic>
        <p:nvPicPr>
          <p:cNvPr id="2" name="Picture Placeholder 1" descr="FIgure_03_05_04.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5050" r="-5050"/>
          <a:stretch>
            <a:fillRect/>
          </a:stretch>
        </p:blipFill>
        <p:spPr>
          <a:xfrm>
            <a:off x="3310128" y="815028"/>
            <a:ext cx="5466016" cy="2372770"/>
          </a:xfrm>
        </p:spPr>
      </p:pic>
      <p:sp>
        <p:nvSpPr>
          <p:cNvPr id="7" name="Text Placeholder 6"/>
          <p:cNvSpPr>
            <a:spLocks noGrp="1"/>
          </p:cNvSpPr>
          <p:nvPr>
            <p:ph type="body" sz="quarter" idx="14"/>
          </p:nvPr>
        </p:nvSpPr>
        <p:spPr>
          <a:xfrm>
            <a:off x="457200" y="3599323"/>
            <a:ext cx="8318944" cy="2140530"/>
          </a:xfrm>
        </p:spPr>
        <p:txBody>
          <a:bodyPr>
            <a:noAutofit/>
          </a:bodyPr>
          <a:lstStyle/>
          <a:p>
            <a:r>
              <a:rPr lang="en-US" sz="2400" dirty="0"/>
              <a:t>Ribosome has two parts: a large subunit and a small subunit</a:t>
            </a:r>
          </a:p>
          <a:p>
            <a:pPr marL="342900" indent="-342900">
              <a:buFont typeface="+mj-lt"/>
              <a:buAutoNum type="arabicPeriod"/>
            </a:pPr>
            <a:r>
              <a:rPr lang="en-US" sz="2400" dirty="0"/>
              <a:t>The mRNA sits in between the two subunits</a:t>
            </a:r>
          </a:p>
          <a:p>
            <a:pPr marL="342900" indent="-342900">
              <a:buFont typeface="+mj-lt"/>
              <a:buAutoNum type="arabicPeriod"/>
            </a:pPr>
            <a:r>
              <a:rPr lang="en-US" sz="2400" dirty="0"/>
              <a:t>A </a:t>
            </a:r>
            <a:r>
              <a:rPr lang="en-US" sz="2400" dirty="0" err="1"/>
              <a:t>tRNA</a:t>
            </a:r>
            <a:r>
              <a:rPr lang="en-US" sz="2400" dirty="0"/>
              <a:t> molecule recognizes a codon on the mRNA, </a:t>
            </a:r>
          </a:p>
          <a:p>
            <a:pPr marL="342900" indent="-342900">
              <a:buFont typeface="+mj-lt"/>
              <a:buAutoNum type="arabicPeriod"/>
            </a:pPr>
            <a:r>
              <a:rPr lang="en-US" sz="2400" dirty="0"/>
              <a:t>binds to it by complementary base pairing</a:t>
            </a:r>
          </a:p>
          <a:p>
            <a:pPr marL="342900" indent="-342900">
              <a:buFont typeface="+mj-lt"/>
              <a:buAutoNum type="arabicPeriod"/>
            </a:pPr>
            <a:r>
              <a:rPr lang="en-US" sz="2400" dirty="0"/>
              <a:t>adds the correct amino acid to the growing peptide chain</a:t>
            </a:r>
          </a:p>
        </p:txBody>
      </p:sp>
    </p:spTree>
    <p:extLst>
      <p:ext uri="{BB962C8B-B14F-4D97-AF65-F5344CB8AC3E}">
        <p14:creationId xmlns:p14="http://schemas.microsoft.com/office/powerpoint/2010/main" val="42488997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3127554885"/>
              </p:ext>
            </p:extLst>
          </p:nvPr>
        </p:nvGraphicFramePr>
        <p:xfrm>
          <a:off x="195382" y="1218711"/>
          <a:ext cx="8753230" cy="3900365"/>
        </p:xfrm>
        <a:graphic>
          <a:graphicData uri="http://schemas.openxmlformats.org/drawingml/2006/table">
            <a:tbl>
              <a:tblPr firstRow="1" bandRow="1">
                <a:tableStyleId>{F5AB1C69-6EDB-4FF4-983F-18BD219EF322}</a:tableStyleId>
              </a:tblPr>
              <a:tblGrid>
                <a:gridCol w="1847030">
                  <a:extLst>
                    <a:ext uri="{9D8B030D-6E8A-4147-A177-3AD203B41FA5}">
                      <a16:colId xmlns:a16="http://schemas.microsoft.com/office/drawing/2014/main" val="20000"/>
                    </a:ext>
                  </a:extLst>
                </a:gridCol>
                <a:gridCol w="3397649">
                  <a:extLst>
                    <a:ext uri="{9D8B030D-6E8A-4147-A177-3AD203B41FA5}">
                      <a16:colId xmlns:a16="http://schemas.microsoft.com/office/drawing/2014/main" val="20001"/>
                    </a:ext>
                  </a:extLst>
                </a:gridCol>
                <a:gridCol w="3508551">
                  <a:extLst>
                    <a:ext uri="{9D8B030D-6E8A-4147-A177-3AD203B41FA5}">
                      <a16:colId xmlns:a16="http://schemas.microsoft.com/office/drawing/2014/main" val="20002"/>
                    </a:ext>
                  </a:extLst>
                </a:gridCol>
              </a:tblGrid>
              <a:tr h="557195">
                <a:tc>
                  <a:txBody>
                    <a:bodyPr/>
                    <a:lstStyle/>
                    <a:p>
                      <a:endParaRPr lang="en-US" dirty="0"/>
                    </a:p>
                  </a:txBody>
                  <a:tcPr/>
                </a:tc>
                <a:tc>
                  <a:txBody>
                    <a:bodyPr/>
                    <a:lstStyle/>
                    <a:p>
                      <a:r>
                        <a:rPr lang="en-US" dirty="0"/>
                        <a:t>DNA</a:t>
                      </a:r>
                    </a:p>
                  </a:txBody>
                  <a:tcPr/>
                </a:tc>
                <a:tc>
                  <a:txBody>
                    <a:bodyPr/>
                    <a:lstStyle/>
                    <a:p>
                      <a:r>
                        <a:rPr lang="en-US" dirty="0"/>
                        <a:t>RNA</a:t>
                      </a:r>
                    </a:p>
                  </a:txBody>
                  <a:tcPr/>
                </a:tc>
                <a:extLst>
                  <a:ext uri="{0D108BD9-81ED-4DB2-BD59-A6C34878D82A}">
                    <a16:rowId xmlns:a16="http://schemas.microsoft.com/office/drawing/2014/main" val="10000"/>
                  </a:ext>
                </a:extLst>
              </a:tr>
              <a:tr h="557195">
                <a:tc>
                  <a:txBody>
                    <a:bodyPr/>
                    <a:lstStyle/>
                    <a:p>
                      <a:r>
                        <a:rPr lang="en-US" dirty="0"/>
                        <a:t>Function</a:t>
                      </a:r>
                    </a:p>
                  </a:txBody>
                  <a:tcPr/>
                </a:tc>
                <a:tc>
                  <a:txBody>
                    <a:bodyPr/>
                    <a:lstStyle/>
                    <a:p>
                      <a:r>
                        <a:rPr lang="en-US" dirty="0"/>
                        <a:t>Carries genetic information</a:t>
                      </a:r>
                    </a:p>
                  </a:txBody>
                  <a:tcPr/>
                </a:tc>
                <a:tc>
                  <a:txBody>
                    <a:bodyPr/>
                    <a:lstStyle/>
                    <a:p>
                      <a:r>
                        <a:rPr lang="en-US" dirty="0"/>
                        <a:t>Involved in protein synthesis</a:t>
                      </a:r>
                    </a:p>
                  </a:txBody>
                  <a:tcPr/>
                </a:tc>
                <a:extLst>
                  <a:ext uri="{0D108BD9-81ED-4DB2-BD59-A6C34878D82A}">
                    <a16:rowId xmlns:a16="http://schemas.microsoft.com/office/drawing/2014/main" val="10001"/>
                  </a:ext>
                </a:extLst>
              </a:tr>
              <a:tr h="557195">
                <a:tc>
                  <a:txBody>
                    <a:bodyPr/>
                    <a:lstStyle/>
                    <a:p>
                      <a:r>
                        <a:rPr lang="en-US" dirty="0"/>
                        <a:t>Location</a:t>
                      </a:r>
                    </a:p>
                  </a:txBody>
                  <a:tcPr/>
                </a:tc>
                <a:tc>
                  <a:txBody>
                    <a:bodyPr/>
                    <a:lstStyle/>
                    <a:p>
                      <a:r>
                        <a:rPr lang="en-US" dirty="0"/>
                        <a:t>Remains in the nucleus</a:t>
                      </a:r>
                    </a:p>
                  </a:txBody>
                  <a:tcPr/>
                </a:tc>
                <a:tc>
                  <a:txBody>
                    <a:bodyPr/>
                    <a:lstStyle/>
                    <a:p>
                      <a:r>
                        <a:rPr lang="en-US" dirty="0"/>
                        <a:t>Leaves the nucleus</a:t>
                      </a:r>
                    </a:p>
                  </a:txBody>
                  <a:tcPr/>
                </a:tc>
                <a:extLst>
                  <a:ext uri="{0D108BD9-81ED-4DB2-BD59-A6C34878D82A}">
                    <a16:rowId xmlns:a16="http://schemas.microsoft.com/office/drawing/2014/main" val="10002"/>
                  </a:ext>
                </a:extLst>
              </a:tr>
              <a:tr h="557195">
                <a:tc>
                  <a:txBody>
                    <a:bodyPr/>
                    <a:lstStyle/>
                    <a:p>
                      <a:r>
                        <a:rPr lang="en-US" dirty="0"/>
                        <a:t>Structure</a:t>
                      </a:r>
                    </a:p>
                  </a:txBody>
                  <a:tcPr/>
                </a:tc>
                <a:tc>
                  <a:txBody>
                    <a:bodyPr/>
                    <a:lstStyle/>
                    <a:p>
                      <a:r>
                        <a:rPr lang="en-US" dirty="0"/>
                        <a:t>Double helix</a:t>
                      </a:r>
                    </a:p>
                  </a:txBody>
                  <a:tcPr/>
                </a:tc>
                <a:tc>
                  <a:txBody>
                    <a:bodyPr/>
                    <a:lstStyle/>
                    <a:p>
                      <a:r>
                        <a:rPr lang="en-US" dirty="0"/>
                        <a:t>Usually single-stranded</a:t>
                      </a:r>
                    </a:p>
                  </a:txBody>
                  <a:tcPr/>
                </a:tc>
                <a:extLst>
                  <a:ext uri="{0D108BD9-81ED-4DB2-BD59-A6C34878D82A}">
                    <a16:rowId xmlns:a16="http://schemas.microsoft.com/office/drawing/2014/main" val="10003"/>
                  </a:ext>
                </a:extLst>
              </a:tr>
              <a:tr h="557195">
                <a:tc>
                  <a:txBody>
                    <a:bodyPr/>
                    <a:lstStyle/>
                    <a:p>
                      <a:r>
                        <a:rPr lang="en-US" dirty="0"/>
                        <a:t>Sugar</a:t>
                      </a:r>
                    </a:p>
                  </a:txBody>
                  <a:tcPr/>
                </a:tc>
                <a:tc>
                  <a:txBody>
                    <a:bodyPr/>
                    <a:lstStyle/>
                    <a:p>
                      <a:r>
                        <a:rPr lang="en-US" dirty="0" err="1"/>
                        <a:t>Deoxyribose</a:t>
                      </a:r>
                      <a:endParaRPr lang="en-US" dirty="0"/>
                    </a:p>
                  </a:txBody>
                  <a:tcPr/>
                </a:tc>
                <a:tc>
                  <a:txBody>
                    <a:bodyPr/>
                    <a:lstStyle/>
                    <a:p>
                      <a:r>
                        <a:rPr lang="en-US" dirty="0"/>
                        <a:t>ribose</a:t>
                      </a:r>
                    </a:p>
                  </a:txBody>
                  <a:tcPr/>
                </a:tc>
                <a:extLst>
                  <a:ext uri="{0D108BD9-81ED-4DB2-BD59-A6C34878D82A}">
                    <a16:rowId xmlns:a16="http://schemas.microsoft.com/office/drawing/2014/main" val="10004"/>
                  </a:ext>
                </a:extLst>
              </a:tr>
              <a:tr h="557195">
                <a:tc>
                  <a:txBody>
                    <a:bodyPr/>
                    <a:lstStyle/>
                    <a:p>
                      <a:r>
                        <a:rPr lang="en-US" dirty="0" err="1"/>
                        <a:t>Pyrimidines</a:t>
                      </a:r>
                      <a:endParaRPr lang="en-US" dirty="0"/>
                    </a:p>
                  </a:txBody>
                  <a:tcPr/>
                </a:tc>
                <a:tc>
                  <a:txBody>
                    <a:bodyPr/>
                    <a:lstStyle/>
                    <a:p>
                      <a:r>
                        <a:rPr lang="en-US" dirty="0"/>
                        <a:t>Cytosine,</a:t>
                      </a:r>
                      <a:r>
                        <a:rPr lang="en-US" baseline="0" dirty="0"/>
                        <a:t> thymine</a:t>
                      </a:r>
                      <a:endParaRPr lang="en-US" dirty="0"/>
                    </a:p>
                  </a:txBody>
                  <a:tcPr/>
                </a:tc>
                <a:tc>
                  <a:txBody>
                    <a:bodyPr/>
                    <a:lstStyle/>
                    <a:p>
                      <a:r>
                        <a:rPr lang="en-US" dirty="0"/>
                        <a:t>Cytosine, uracil</a:t>
                      </a:r>
                    </a:p>
                  </a:txBody>
                  <a:tcPr/>
                </a:tc>
                <a:extLst>
                  <a:ext uri="{0D108BD9-81ED-4DB2-BD59-A6C34878D82A}">
                    <a16:rowId xmlns:a16="http://schemas.microsoft.com/office/drawing/2014/main" val="10005"/>
                  </a:ext>
                </a:extLst>
              </a:tr>
              <a:tr h="557195">
                <a:tc>
                  <a:txBody>
                    <a:bodyPr/>
                    <a:lstStyle/>
                    <a:p>
                      <a:r>
                        <a:rPr lang="en-US" dirty="0"/>
                        <a:t>Purines</a:t>
                      </a:r>
                    </a:p>
                  </a:txBody>
                  <a:tcPr/>
                </a:tc>
                <a:tc>
                  <a:txBody>
                    <a:bodyPr/>
                    <a:lstStyle/>
                    <a:p>
                      <a:r>
                        <a:rPr lang="en-US" dirty="0"/>
                        <a:t>Adenine, guanine</a:t>
                      </a:r>
                    </a:p>
                  </a:txBody>
                  <a:tcPr/>
                </a:tc>
                <a:tc>
                  <a:txBody>
                    <a:bodyPr/>
                    <a:lstStyle/>
                    <a:p>
                      <a:r>
                        <a:rPr lang="en-US" dirty="0"/>
                        <a:t>Adenine, guanine</a:t>
                      </a:r>
                    </a:p>
                  </a:txBody>
                  <a:tcPr/>
                </a:tc>
                <a:extLst>
                  <a:ext uri="{0D108BD9-81ED-4DB2-BD59-A6C34878D82A}">
                    <a16:rowId xmlns:a16="http://schemas.microsoft.com/office/drawing/2014/main" val="10006"/>
                  </a:ext>
                </a:extLst>
              </a:tr>
            </a:tbl>
          </a:graphicData>
        </a:graphic>
      </p:graphicFrame>
      <p:sp>
        <p:nvSpPr>
          <p:cNvPr id="2" name="Title 1"/>
          <p:cNvSpPr>
            <a:spLocks noGrp="1"/>
          </p:cNvSpPr>
          <p:nvPr>
            <p:ph type="title"/>
          </p:nvPr>
        </p:nvSpPr>
        <p:spPr/>
        <p:txBody>
          <a:bodyPr>
            <a:normAutofit fontScale="90000"/>
          </a:bodyPr>
          <a:lstStyle/>
          <a:p>
            <a:r>
              <a:rPr lang="en-US" dirty="0"/>
              <a:t>Summary of the key features of DNA and RNA</a:t>
            </a:r>
          </a:p>
        </p:txBody>
      </p:sp>
      <p:sp>
        <p:nvSpPr>
          <p:cNvPr id="8" name="Rectangle 7"/>
          <p:cNvSpPr/>
          <p:nvPr/>
        </p:nvSpPr>
        <p:spPr>
          <a:xfrm>
            <a:off x="1826846" y="5294923"/>
            <a:ext cx="5402385" cy="12700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400" dirty="0">
                <a:solidFill>
                  <a:srgbClr val="000000"/>
                </a:solidFill>
              </a:rPr>
              <a:t>Use the table to better understand the differences and similarities between DNA and RNA</a:t>
            </a:r>
          </a:p>
        </p:txBody>
      </p:sp>
    </p:spTree>
    <p:extLst>
      <p:ext uri="{BB962C8B-B14F-4D97-AF65-F5344CB8AC3E}">
        <p14:creationId xmlns:p14="http://schemas.microsoft.com/office/powerpoint/2010/main" val="1371326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rcRect l="-24931" r="-24931"/>
          <a:stretch>
            <a:fillRect/>
          </a:stretch>
        </p:blipFill>
        <p:spPr>
          <a:xfrm>
            <a:off x="6281615" y="1064086"/>
            <a:ext cx="2190750" cy="2092325"/>
          </a:xfrm>
        </p:spPr>
      </p:pic>
      <p:sp>
        <p:nvSpPr>
          <p:cNvPr id="3" name="Text Placeholder 2"/>
          <p:cNvSpPr>
            <a:spLocks noGrp="1"/>
          </p:cNvSpPr>
          <p:nvPr>
            <p:ph type="body" sz="half" idx="2"/>
          </p:nvPr>
        </p:nvSpPr>
        <p:spPr>
          <a:xfrm>
            <a:off x="457199" y="967126"/>
            <a:ext cx="6361723" cy="5121031"/>
          </a:xfrm>
        </p:spPr>
        <p:txBody>
          <a:bodyPr/>
          <a:lstStyle/>
          <a:p>
            <a:r>
              <a:rPr lang="en-US" dirty="0"/>
              <a:t>“the central dogma of molecular biology deals with the detailed residue-by-residue transfer of sequential information. It states that such information </a:t>
            </a:r>
            <a:r>
              <a:rPr lang="en-US" b="1" dirty="0"/>
              <a:t>cannot be transferred back from protein to either protein or nucleic acid</a:t>
            </a:r>
            <a:r>
              <a:rPr lang="en-US" dirty="0"/>
              <a:t>” - Nature vol. 227, August 8 1970</a:t>
            </a:r>
          </a:p>
          <a:p>
            <a:r>
              <a:rPr lang="en-US" dirty="0"/>
              <a:t> </a:t>
            </a:r>
          </a:p>
        </p:txBody>
      </p:sp>
      <p:sp>
        <p:nvSpPr>
          <p:cNvPr id="4" name="Title 3"/>
          <p:cNvSpPr>
            <a:spLocks noGrp="1"/>
          </p:cNvSpPr>
          <p:nvPr>
            <p:ph type="title"/>
          </p:nvPr>
        </p:nvSpPr>
        <p:spPr>
          <a:xfrm>
            <a:off x="100929" y="114326"/>
            <a:ext cx="8062912" cy="659535"/>
          </a:xfrm>
        </p:spPr>
        <p:txBody>
          <a:bodyPr/>
          <a:lstStyle/>
          <a:p>
            <a:pPr algn="ctr"/>
            <a:r>
              <a:rPr lang="en-US" dirty="0"/>
              <a:t>The Central Dogma of Life</a:t>
            </a:r>
          </a:p>
        </p:txBody>
      </p:sp>
      <p:sp>
        <p:nvSpPr>
          <p:cNvPr id="6" name="TextBox 5"/>
          <p:cNvSpPr txBox="1"/>
          <p:nvPr/>
        </p:nvSpPr>
        <p:spPr>
          <a:xfrm>
            <a:off x="6593743" y="3174756"/>
            <a:ext cx="2472104" cy="1200329"/>
          </a:xfrm>
          <a:prstGeom prst="rect">
            <a:avLst/>
          </a:prstGeom>
          <a:noFill/>
        </p:spPr>
        <p:txBody>
          <a:bodyPr wrap="square" rtlCol="0">
            <a:spAutoFit/>
          </a:bodyPr>
          <a:lstStyle/>
          <a:p>
            <a:r>
              <a:rPr lang="en-US" dirty="0"/>
              <a:t>Francis Crick first articulated the Central Dogma in 1956 (1916-2004)</a:t>
            </a:r>
          </a:p>
        </p:txBody>
      </p:sp>
      <p:grpSp>
        <p:nvGrpSpPr>
          <p:cNvPr id="35" name="Group 34"/>
          <p:cNvGrpSpPr/>
          <p:nvPr/>
        </p:nvGrpSpPr>
        <p:grpSpPr>
          <a:xfrm>
            <a:off x="576385" y="2031142"/>
            <a:ext cx="5705230" cy="1893332"/>
            <a:chOff x="576385" y="2113951"/>
            <a:chExt cx="5705230" cy="1893332"/>
          </a:xfrm>
        </p:grpSpPr>
        <p:grpSp>
          <p:nvGrpSpPr>
            <p:cNvPr id="33" name="Group 32"/>
            <p:cNvGrpSpPr/>
            <p:nvPr/>
          </p:nvGrpSpPr>
          <p:grpSpPr>
            <a:xfrm>
              <a:off x="576385" y="2113951"/>
              <a:ext cx="5705230" cy="1893332"/>
              <a:chOff x="234462" y="2784231"/>
              <a:chExt cx="5705230" cy="1893332"/>
            </a:xfrm>
          </p:grpSpPr>
          <p:cxnSp>
            <p:nvCxnSpPr>
              <p:cNvPr id="15" name="Straight Connector 14"/>
              <p:cNvCxnSpPr/>
              <p:nvPr/>
            </p:nvCxnSpPr>
            <p:spPr>
              <a:xfrm flipH="1">
                <a:off x="457200" y="2911231"/>
                <a:ext cx="1" cy="1172307"/>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642816" y="2911231"/>
                <a:ext cx="0" cy="1172307"/>
              </a:xfrm>
              <a:prstGeom prst="line">
                <a:avLst/>
              </a:prstGeom>
              <a:ln w="57150" cmpd="sng"/>
            </p:spPr>
            <p:style>
              <a:lnRef idx="2">
                <a:schemeClr val="accent1"/>
              </a:lnRef>
              <a:fillRef idx="0">
                <a:schemeClr val="accent1"/>
              </a:fillRef>
              <a:effectRef idx="1">
                <a:schemeClr val="accent1"/>
              </a:effectRef>
              <a:fontRef idx="minor">
                <a:schemeClr val="tx1"/>
              </a:fontRef>
            </p:style>
          </p:cxnSp>
          <p:sp>
            <p:nvSpPr>
              <p:cNvPr id="19" name="Right Arrow 18"/>
              <p:cNvSpPr/>
              <p:nvPr/>
            </p:nvSpPr>
            <p:spPr>
              <a:xfrm>
                <a:off x="762000" y="3341077"/>
                <a:ext cx="1416538" cy="166321"/>
              </a:xfrm>
              <a:prstGeom prst="rightArrow">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Curved Left Arrow 21"/>
              <p:cNvSpPr/>
              <p:nvPr/>
            </p:nvSpPr>
            <p:spPr>
              <a:xfrm>
                <a:off x="762000" y="3712308"/>
                <a:ext cx="722923" cy="439615"/>
              </a:xfrm>
              <a:prstGeom prst="curvedLeftArrow">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3" name="TextBox 22"/>
              <p:cNvSpPr txBox="1"/>
              <p:nvPr/>
            </p:nvSpPr>
            <p:spPr>
              <a:xfrm>
                <a:off x="234462" y="4308231"/>
                <a:ext cx="703384" cy="369332"/>
              </a:xfrm>
              <a:prstGeom prst="rect">
                <a:avLst/>
              </a:prstGeom>
              <a:noFill/>
            </p:spPr>
            <p:txBody>
              <a:bodyPr wrap="square" rtlCol="0">
                <a:spAutoFit/>
              </a:bodyPr>
              <a:lstStyle/>
              <a:p>
                <a:r>
                  <a:rPr lang="en-US" dirty="0"/>
                  <a:t>DNA</a:t>
                </a:r>
              </a:p>
            </p:txBody>
          </p:sp>
          <p:sp>
            <p:nvSpPr>
              <p:cNvPr id="24" name="TextBox 23"/>
              <p:cNvSpPr txBox="1"/>
              <p:nvPr/>
            </p:nvSpPr>
            <p:spPr>
              <a:xfrm>
                <a:off x="761999" y="2990090"/>
                <a:ext cx="1611923" cy="369332"/>
              </a:xfrm>
              <a:prstGeom prst="rect">
                <a:avLst/>
              </a:prstGeom>
              <a:noFill/>
            </p:spPr>
            <p:txBody>
              <a:bodyPr wrap="square" rtlCol="0">
                <a:spAutoFit/>
              </a:bodyPr>
              <a:lstStyle/>
              <a:p>
                <a:r>
                  <a:rPr lang="en-US" dirty="0"/>
                  <a:t>Transcription</a:t>
                </a:r>
              </a:p>
            </p:txBody>
          </p:sp>
          <p:sp>
            <p:nvSpPr>
              <p:cNvPr id="25" name="TextBox 24"/>
              <p:cNvSpPr txBox="1"/>
              <p:nvPr/>
            </p:nvSpPr>
            <p:spPr>
              <a:xfrm>
                <a:off x="1172307" y="4123565"/>
                <a:ext cx="1475154" cy="369332"/>
              </a:xfrm>
              <a:prstGeom prst="rect">
                <a:avLst/>
              </a:prstGeom>
              <a:noFill/>
            </p:spPr>
            <p:txBody>
              <a:bodyPr wrap="square" rtlCol="0">
                <a:spAutoFit/>
              </a:bodyPr>
              <a:lstStyle/>
              <a:p>
                <a:r>
                  <a:rPr lang="en-US" dirty="0"/>
                  <a:t>Replication</a:t>
                </a:r>
              </a:p>
            </p:txBody>
          </p:sp>
          <p:cxnSp>
            <p:nvCxnSpPr>
              <p:cNvPr id="27" name="Straight Connector 26"/>
              <p:cNvCxnSpPr/>
              <p:nvPr/>
            </p:nvCxnSpPr>
            <p:spPr>
              <a:xfrm>
                <a:off x="2373922" y="3341077"/>
                <a:ext cx="1416540" cy="480010"/>
              </a:xfrm>
              <a:prstGeom prst="line">
                <a:avLst/>
              </a:prstGeom>
              <a:ln w="57150" cmpd="sng"/>
            </p:spPr>
            <p:style>
              <a:lnRef idx="2">
                <a:schemeClr val="accent3"/>
              </a:lnRef>
              <a:fillRef idx="0">
                <a:schemeClr val="accent3"/>
              </a:fillRef>
              <a:effectRef idx="1">
                <a:schemeClr val="accent3"/>
              </a:effectRef>
              <a:fontRef idx="minor">
                <a:schemeClr val="tx1"/>
              </a:fontRef>
            </p:style>
          </p:cxnSp>
          <p:sp>
            <p:nvSpPr>
              <p:cNvPr id="28" name="TextBox 27"/>
              <p:cNvSpPr txBox="1"/>
              <p:nvPr/>
            </p:nvSpPr>
            <p:spPr>
              <a:xfrm>
                <a:off x="2833077" y="3821087"/>
                <a:ext cx="1103923" cy="369332"/>
              </a:xfrm>
              <a:prstGeom prst="rect">
                <a:avLst/>
              </a:prstGeom>
              <a:noFill/>
            </p:spPr>
            <p:txBody>
              <a:bodyPr wrap="square" rtlCol="0">
                <a:spAutoFit/>
              </a:bodyPr>
              <a:lstStyle/>
              <a:p>
                <a:r>
                  <a:rPr lang="en-US" dirty="0"/>
                  <a:t>RNA</a:t>
                </a:r>
              </a:p>
            </p:txBody>
          </p:sp>
          <p:sp>
            <p:nvSpPr>
              <p:cNvPr id="29" name="Right Arrow 28"/>
              <p:cNvSpPr/>
              <p:nvPr/>
            </p:nvSpPr>
            <p:spPr>
              <a:xfrm>
                <a:off x="3233615" y="3341077"/>
                <a:ext cx="1191847" cy="166321"/>
              </a:xfrm>
              <a:prstGeom prst="rightArrow">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eeform 29"/>
              <p:cNvSpPr/>
              <p:nvPr/>
            </p:nvSpPr>
            <p:spPr>
              <a:xfrm>
                <a:off x="4668904" y="2784231"/>
                <a:ext cx="1270788" cy="1064846"/>
              </a:xfrm>
              <a:custGeom>
                <a:avLst/>
                <a:gdLst>
                  <a:gd name="connsiteX0" fmla="*/ 225481 w 1270788"/>
                  <a:gd name="connsiteY0" fmla="*/ 381000 h 1064846"/>
                  <a:gd name="connsiteX1" fmla="*/ 274327 w 1270788"/>
                  <a:gd name="connsiteY1" fmla="*/ 351692 h 1064846"/>
                  <a:gd name="connsiteX2" fmla="*/ 684634 w 1270788"/>
                  <a:gd name="connsiteY2" fmla="*/ 390769 h 1064846"/>
                  <a:gd name="connsiteX3" fmla="*/ 899557 w 1270788"/>
                  <a:gd name="connsiteY3" fmla="*/ 449384 h 1064846"/>
                  <a:gd name="connsiteX4" fmla="*/ 1202404 w 1270788"/>
                  <a:gd name="connsiteY4" fmla="*/ 605692 h 1064846"/>
                  <a:gd name="connsiteX5" fmla="*/ 1231711 w 1270788"/>
                  <a:gd name="connsiteY5" fmla="*/ 654538 h 1064846"/>
                  <a:gd name="connsiteX6" fmla="*/ 1192634 w 1270788"/>
                  <a:gd name="connsiteY6" fmla="*/ 801077 h 1064846"/>
                  <a:gd name="connsiteX7" fmla="*/ 1153557 w 1270788"/>
                  <a:gd name="connsiteY7" fmla="*/ 889000 h 1064846"/>
                  <a:gd name="connsiteX8" fmla="*/ 1124250 w 1270788"/>
                  <a:gd name="connsiteY8" fmla="*/ 928077 h 1064846"/>
                  <a:gd name="connsiteX9" fmla="*/ 1075404 w 1270788"/>
                  <a:gd name="connsiteY9" fmla="*/ 957384 h 1064846"/>
                  <a:gd name="connsiteX10" fmla="*/ 1036327 w 1270788"/>
                  <a:gd name="connsiteY10" fmla="*/ 996461 h 1064846"/>
                  <a:gd name="connsiteX11" fmla="*/ 987481 w 1270788"/>
                  <a:gd name="connsiteY11" fmla="*/ 1016000 h 1064846"/>
                  <a:gd name="connsiteX12" fmla="*/ 948404 w 1270788"/>
                  <a:gd name="connsiteY12" fmla="*/ 1045307 h 1064846"/>
                  <a:gd name="connsiteX13" fmla="*/ 840942 w 1270788"/>
                  <a:gd name="connsiteY13" fmla="*/ 1064846 h 1064846"/>
                  <a:gd name="connsiteX14" fmla="*/ 684634 w 1270788"/>
                  <a:gd name="connsiteY14" fmla="*/ 1055077 h 1064846"/>
                  <a:gd name="connsiteX15" fmla="*/ 655327 w 1270788"/>
                  <a:gd name="connsiteY15" fmla="*/ 1035538 h 1064846"/>
                  <a:gd name="connsiteX16" fmla="*/ 606481 w 1270788"/>
                  <a:gd name="connsiteY16" fmla="*/ 996461 h 1064846"/>
                  <a:gd name="connsiteX17" fmla="*/ 508788 w 1270788"/>
                  <a:gd name="connsiteY17" fmla="*/ 889000 h 1064846"/>
                  <a:gd name="connsiteX18" fmla="*/ 508788 w 1270788"/>
                  <a:gd name="connsiteY18" fmla="*/ 693615 h 1064846"/>
                  <a:gd name="connsiteX19" fmla="*/ 538096 w 1270788"/>
                  <a:gd name="connsiteY19" fmla="*/ 674077 h 1064846"/>
                  <a:gd name="connsiteX20" fmla="*/ 645557 w 1270788"/>
                  <a:gd name="connsiteY20" fmla="*/ 644769 h 1064846"/>
                  <a:gd name="connsiteX21" fmla="*/ 762788 w 1270788"/>
                  <a:gd name="connsiteY21" fmla="*/ 664307 h 1064846"/>
                  <a:gd name="connsiteX22" fmla="*/ 753019 w 1270788"/>
                  <a:gd name="connsiteY22" fmla="*/ 840154 h 1064846"/>
                  <a:gd name="connsiteX23" fmla="*/ 704173 w 1270788"/>
                  <a:gd name="connsiteY23" fmla="*/ 937846 h 1064846"/>
                  <a:gd name="connsiteX24" fmla="*/ 665096 w 1270788"/>
                  <a:gd name="connsiteY24" fmla="*/ 967154 h 1064846"/>
                  <a:gd name="connsiteX25" fmla="*/ 606481 w 1270788"/>
                  <a:gd name="connsiteY25" fmla="*/ 976923 h 1064846"/>
                  <a:gd name="connsiteX26" fmla="*/ 411096 w 1270788"/>
                  <a:gd name="connsiteY26" fmla="*/ 898769 h 1064846"/>
                  <a:gd name="connsiteX27" fmla="*/ 127788 w 1270788"/>
                  <a:gd name="connsiteY27" fmla="*/ 644769 h 1064846"/>
                  <a:gd name="connsiteX28" fmla="*/ 20327 w 1270788"/>
                  <a:gd name="connsiteY28" fmla="*/ 488461 h 1064846"/>
                  <a:gd name="connsiteX29" fmla="*/ 30096 w 1270788"/>
                  <a:gd name="connsiteY29" fmla="*/ 283307 h 1064846"/>
                  <a:gd name="connsiteX30" fmla="*/ 88711 w 1270788"/>
                  <a:gd name="connsiteY30" fmla="*/ 263769 h 1064846"/>
                  <a:gd name="connsiteX31" fmla="*/ 137557 w 1270788"/>
                  <a:gd name="connsiteY31" fmla="*/ 244231 h 1064846"/>
                  <a:gd name="connsiteX32" fmla="*/ 508788 w 1270788"/>
                  <a:gd name="connsiteY32" fmla="*/ 273538 h 1064846"/>
                  <a:gd name="connsiteX33" fmla="*/ 743250 w 1270788"/>
                  <a:gd name="connsiteY33" fmla="*/ 332154 h 1064846"/>
                  <a:gd name="connsiteX34" fmla="*/ 762788 w 1270788"/>
                  <a:gd name="connsiteY34" fmla="*/ 371231 h 1064846"/>
                  <a:gd name="connsiteX35" fmla="*/ 782327 w 1270788"/>
                  <a:gd name="connsiteY35" fmla="*/ 703384 h 1064846"/>
                  <a:gd name="connsiteX36" fmla="*/ 753019 w 1270788"/>
                  <a:gd name="connsiteY36" fmla="*/ 722923 h 1064846"/>
                  <a:gd name="connsiteX37" fmla="*/ 645557 w 1270788"/>
                  <a:gd name="connsiteY37" fmla="*/ 762000 h 1064846"/>
                  <a:gd name="connsiteX38" fmla="*/ 606481 w 1270788"/>
                  <a:gd name="connsiteY38" fmla="*/ 781538 h 1064846"/>
                  <a:gd name="connsiteX39" fmla="*/ 547865 w 1270788"/>
                  <a:gd name="connsiteY39" fmla="*/ 693615 h 1064846"/>
                  <a:gd name="connsiteX40" fmla="*/ 499019 w 1270788"/>
                  <a:gd name="connsiteY40" fmla="*/ 635000 h 1064846"/>
                  <a:gd name="connsiteX41" fmla="*/ 430634 w 1270788"/>
                  <a:gd name="connsiteY41" fmla="*/ 478692 h 1064846"/>
                  <a:gd name="connsiteX42" fmla="*/ 469711 w 1270788"/>
                  <a:gd name="connsiteY42" fmla="*/ 351692 h 1064846"/>
                  <a:gd name="connsiteX43" fmla="*/ 508788 w 1270788"/>
                  <a:gd name="connsiteY43" fmla="*/ 332154 h 1064846"/>
                  <a:gd name="connsiteX44" fmla="*/ 713942 w 1270788"/>
                  <a:gd name="connsiteY44" fmla="*/ 361461 h 1064846"/>
                  <a:gd name="connsiteX45" fmla="*/ 1016788 w 1270788"/>
                  <a:gd name="connsiteY45" fmla="*/ 527538 h 1064846"/>
                  <a:gd name="connsiteX46" fmla="*/ 1075404 w 1270788"/>
                  <a:gd name="connsiteY46" fmla="*/ 586154 h 1064846"/>
                  <a:gd name="connsiteX47" fmla="*/ 1094942 w 1270788"/>
                  <a:gd name="connsiteY47" fmla="*/ 644769 h 1064846"/>
                  <a:gd name="connsiteX48" fmla="*/ 1075404 w 1270788"/>
                  <a:gd name="connsiteY48" fmla="*/ 771769 h 1064846"/>
                  <a:gd name="connsiteX49" fmla="*/ 958173 w 1270788"/>
                  <a:gd name="connsiteY49" fmla="*/ 889000 h 1064846"/>
                  <a:gd name="connsiteX50" fmla="*/ 928865 w 1270788"/>
                  <a:gd name="connsiteY50" fmla="*/ 898769 h 1064846"/>
                  <a:gd name="connsiteX51" fmla="*/ 811634 w 1270788"/>
                  <a:gd name="connsiteY51" fmla="*/ 889000 h 1064846"/>
                  <a:gd name="connsiteX52" fmla="*/ 723711 w 1270788"/>
                  <a:gd name="connsiteY52" fmla="*/ 830384 h 1064846"/>
                  <a:gd name="connsiteX53" fmla="*/ 479481 w 1270788"/>
                  <a:gd name="connsiteY53" fmla="*/ 508000 h 1064846"/>
                  <a:gd name="connsiteX54" fmla="*/ 469711 w 1270788"/>
                  <a:gd name="connsiteY54" fmla="*/ 439615 h 1064846"/>
                  <a:gd name="connsiteX55" fmla="*/ 499019 w 1270788"/>
                  <a:gd name="connsiteY55" fmla="*/ 390769 h 1064846"/>
                  <a:gd name="connsiteX56" fmla="*/ 567404 w 1270788"/>
                  <a:gd name="connsiteY56" fmla="*/ 341923 h 1064846"/>
                  <a:gd name="connsiteX57" fmla="*/ 655327 w 1270788"/>
                  <a:gd name="connsiteY57" fmla="*/ 332154 h 1064846"/>
                  <a:gd name="connsiteX58" fmla="*/ 870250 w 1270788"/>
                  <a:gd name="connsiteY58" fmla="*/ 371231 h 1064846"/>
                  <a:gd name="connsiteX59" fmla="*/ 1114481 w 1270788"/>
                  <a:gd name="connsiteY59" fmla="*/ 478692 h 1064846"/>
                  <a:gd name="connsiteX60" fmla="*/ 1153557 w 1270788"/>
                  <a:gd name="connsiteY60" fmla="*/ 547077 h 1064846"/>
                  <a:gd name="connsiteX61" fmla="*/ 1114481 w 1270788"/>
                  <a:gd name="connsiteY61" fmla="*/ 654538 h 1064846"/>
                  <a:gd name="connsiteX62" fmla="*/ 1085173 w 1270788"/>
                  <a:gd name="connsiteY62" fmla="*/ 693615 h 1064846"/>
                  <a:gd name="connsiteX63" fmla="*/ 977711 w 1270788"/>
                  <a:gd name="connsiteY63" fmla="*/ 732692 h 1064846"/>
                  <a:gd name="connsiteX64" fmla="*/ 782327 w 1270788"/>
                  <a:gd name="connsiteY64" fmla="*/ 722923 h 1064846"/>
                  <a:gd name="connsiteX65" fmla="*/ 596711 w 1270788"/>
                  <a:gd name="connsiteY65" fmla="*/ 615461 h 1064846"/>
                  <a:gd name="connsiteX66" fmla="*/ 489250 w 1270788"/>
                  <a:gd name="connsiteY66" fmla="*/ 547077 h 1064846"/>
                  <a:gd name="connsiteX67" fmla="*/ 420865 w 1270788"/>
                  <a:gd name="connsiteY67" fmla="*/ 468923 h 1064846"/>
                  <a:gd name="connsiteX68" fmla="*/ 411096 w 1270788"/>
                  <a:gd name="connsiteY68" fmla="*/ 439615 h 1064846"/>
                  <a:gd name="connsiteX69" fmla="*/ 362250 w 1270788"/>
                  <a:gd name="connsiteY69" fmla="*/ 468923 h 1064846"/>
                  <a:gd name="connsiteX70" fmla="*/ 274327 w 1270788"/>
                  <a:gd name="connsiteY70" fmla="*/ 566615 h 1064846"/>
                  <a:gd name="connsiteX71" fmla="*/ 274327 w 1270788"/>
                  <a:gd name="connsiteY71" fmla="*/ 693615 h 1064846"/>
                  <a:gd name="connsiteX72" fmla="*/ 323173 w 1270788"/>
                  <a:gd name="connsiteY72" fmla="*/ 732692 h 1064846"/>
                  <a:gd name="connsiteX73" fmla="*/ 372019 w 1270788"/>
                  <a:gd name="connsiteY73" fmla="*/ 762000 h 1064846"/>
                  <a:gd name="connsiteX74" fmla="*/ 547865 w 1270788"/>
                  <a:gd name="connsiteY74" fmla="*/ 810846 h 1064846"/>
                  <a:gd name="connsiteX75" fmla="*/ 899557 w 1270788"/>
                  <a:gd name="connsiteY75" fmla="*/ 683846 h 1064846"/>
                  <a:gd name="connsiteX76" fmla="*/ 919096 w 1270788"/>
                  <a:gd name="connsiteY76" fmla="*/ 595923 h 1064846"/>
                  <a:gd name="connsiteX77" fmla="*/ 899557 w 1270788"/>
                  <a:gd name="connsiteY77" fmla="*/ 459154 h 1064846"/>
                  <a:gd name="connsiteX78" fmla="*/ 821404 w 1270788"/>
                  <a:gd name="connsiteY78" fmla="*/ 332154 h 1064846"/>
                  <a:gd name="connsiteX79" fmla="*/ 655327 w 1270788"/>
                  <a:gd name="connsiteY79" fmla="*/ 117231 h 1064846"/>
                  <a:gd name="connsiteX80" fmla="*/ 586942 w 1270788"/>
                  <a:gd name="connsiteY80" fmla="*/ 58615 h 1064846"/>
                  <a:gd name="connsiteX81" fmla="*/ 499019 w 1270788"/>
                  <a:gd name="connsiteY81" fmla="*/ 0 h 1064846"/>
                  <a:gd name="connsiteX82" fmla="*/ 303634 w 1270788"/>
                  <a:gd name="connsiteY82" fmla="*/ 29307 h 1064846"/>
                  <a:gd name="connsiteX83" fmla="*/ 205942 w 1270788"/>
                  <a:gd name="connsiteY83" fmla="*/ 175846 h 1064846"/>
                  <a:gd name="connsiteX84" fmla="*/ 166865 w 1270788"/>
                  <a:gd name="connsiteY84" fmla="*/ 244231 h 1064846"/>
                  <a:gd name="connsiteX85" fmla="*/ 166865 w 1270788"/>
                  <a:gd name="connsiteY85" fmla="*/ 381000 h 1064846"/>
                  <a:gd name="connsiteX86" fmla="*/ 323173 w 1270788"/>
                  <a:gd name="connsiteY86" fmla="*/ 547077 h 1064846"/>
                  <a:gd name="connsiteX87" fmla="*/ 635788 w 1270788"/>
                  <a:gd name="connsiteY87" fmla="*/ 693615 h 1064846"/>
                  <a:gd name="connsiteX88" fmla="*/ 713942 w 1270788"/>
                  <a:gd name="connsiteY88" fmla="*/ 703384 h 1064846"/>
                  <a:gd name="connsiteX89" fmla="*/ 870250 w 1270788"/>
                  <a:gd name="connsiteY89" fmla="*/ 635000 h 1064846"/>
                  <a:gd name="connsiteX90" fmla="*/ 880019 w 1270788"/>
                  <a:gd name="connsiteY90" fmla="*/ 576384 h 1064846"/>
                  <a:gd name="connsiteX91" fmla="*/ 821404 w 1270788"/>
                  <a:gd name="connsiteY91" fmla="*/ 429846 h 1064846"/>
                  <a:gd name="connsiteX92" fmla="*/ 694404 w 1270788"/>
                  <a:gd name="connsiteY92" fmla="*/ 341923 h 1064846"/>
                  <a:gd name="connsiteX93" fmla="*/ 645557 w 1270788"/>
                  <a:gd name="connsiteY93" fmla="*/ 332154 h 1064846"/>
                  <a:gd name="connsiteX94" fmla="*/ 567404 w 1270788"/>
                  <a:gd name="connsiteY94" fmla="*/ 361461 h 1064846"/>
                  <a:gd name="connsiteX95" fmla="*/ 538096 w 1270788"/>
                  <a:gd name="connsiteY95" fmla="*/ 429846 h 1064846"/>
                  <a:gd name="connsiteX96" fmla="*/ 499019 w 1270788"/>
                  <a:gd name="connsiteY96" fmla="*/ 508000 h 1064846"/>
                  <a:gd name="connsiteX97" fmla="*/ 557634 w 1270788"/>
                  <a:gd name="connsiteY97" fmla="*/ 674077 h 1064846"/>
                  <a:gd name="connsiteX98" fmla="*/ 596711 w 1270788"/>
                  <a:gd name="connsiteY98" fmla="*/ 693615 h 1064846"/>
                  <a:gd name="connsiteX99" fmla="*/ 899557 w 1270788"/>
                  <a:gd name="connsiteY99" fmla="*/ 664307 h 1064846"/>
                  <a:gd name="connsiteX100" fmla="*/ 967942 w 1270788"/>
                  <a:gd name="connsiteY100" fmla="*/ 615461 h 1064846"/>
                  <a:gd name="connsiteX101" fmla="*/ 1104711 w 1270788"/>
                  <a:gd name="connsiteY101" fmla="*/ 566615 h 1064846"/>
                  <a:gd name="connsiteX102" fmla="*/ 1261019 w 1270788"/>
                  <a:gd name="connsiteY102" fmla="*/ 635000 h 1064846"/>
                  <a:gd name="connsiteX103" fmla="*/ 1270788 w 1270788"/>
                  <a:gd name="connsiteY103" fmla="*/ 674077 h 1064846"/>
                  <a:gd name="connsiteX104" fmla="*/ 1241481 w 1270788"/>
                  <a:gd name="connsiteY104" fmla="*/ 889000 h 1064846"/>
                  <a:gd name="connsiteX105" fmla="*/ 1173096 w 1270788"/>
                  <a:gd name="connsiteY105" fmla="*/ 976923 h 1064846"/>
                  <a:gd name="connsiteX106" fmla="*/ 1046096 w 1270788"/>
                  <a:gd name="connsiteY106" fmla="*/ 996461 h 1064846"/>
                  <a:gd name="connsiteX107" fmla="*/ 958173 w 1270788"/>
                  <a:gd name="connsiteY107" fmla="*/ 986692 h 1064846"/>
                  <a:gd name="connsiteX108" fmla="*/ 850711 w 1270788"/>
                  <a:gd name="connsiteY108" fmla="*/ 947615 h 1064846"/>
                  <a:gd name="connsiteX109" fmla="*/ 538096 w 1270788"/>
                  <a:gd name="connsiteY109" fmla="*/ 713154 h 1064846"/>
                  <a:gd name="connsiteX110" fmla="*/ 469711 w 1270788"/>
                  <a:gd name="connsiteY110" fmla="*/ 615461 h 1064846"/>
                  <a:gd name="connsiteX111" fmla="*/ 450173 w 1270788"/>
                  <a:gd name="connsiteY111" fmla="*/ 556846 h 1064846"/>
                  <a:gd name="connsiteX112" fmla="*/ 489250 w 1270788"/>
                  <a:gd name="connsiteY112" fmla="*/ 400538 h 1064846"/>
                  <a:gd name="connsiteX113" fmla="*/ 499019 w 1270788"/>
                  <a:gd name="connsiteY113" fmla="*/ 361461 h 1064846"/>
                  <a:gd name="connsiteX114" fmla="*/ 528327 w 1270788"/>
                  <a:gd name="connsiteY114" fmla="*/ 351692 h 1064846"/>
                  <a:gd name="connsiteX115" fmla="*/ 645557 w 1270788"/>
                  <a:gd name="connsiteY115" fmla="*/ 341923 h 1064846"/>
                  <a:gd name="connsiteX116" fmla="*/ 880019 w 1270788"/>
                  <a:gd name="connsiteY116" fmla="*/ 381000 h 1064846"/>
                  <a:gd name="connsiteX117" fmla="*/ 909327 w 1270788"/>
                  <a:gd name="connsiteY117" fmla="*/ 400538 h 1064846"/>
                  <a:gd name="connsiteX118" fmla="*/ 1163327 w 1270788"/>
                  <a:gd name="connsiteY118" fmla="*/ 371231 h 1064846"/>
                  <a:gd name="connsiteX119" fmla="*/ 1182865 w 1270788"/>
                  <a:gd name="connsiteY119" fmla="*/ 341923 h 1064846"/>
                  <a:gd name="connsiteX120" fmla="*/ 1153557 w 1270788"/>
                  <a:gd name="connsiteY120" fmla="*/ 234461 h 1064846"/>
                  <a:gd name="connsiteX121" fmla="*/ 1163327 w 1270788"/>
                  <a:gd name="connsiteY121" fmla="*/ 195384 h 1064846"/>
                  <a:gd name="connsiteX122" fmla="*/ 1212173 w 1270788"/>
                  <a:gd name="connsiteY122" fmla="*/ 185615 h 1064846"/>
                  <a:gd name="connsiteX123" fmla="*/ 1251250 w 1270788"/>
                  <a:gd name="connsiteY123" fmla="*/ 166077 h 1064846"/>
                  <a:gd name="connsiteX124" fmla="*/ 1153557 w 1270788"/>
                  <a:gd name="connsiteY124" fmla="*/ 136769 h 1064846"/>
                  <a:gd name="connsiteX125" fmla="*/ 977711 w 1270788"/>
                  <a:gd name="connsiteY125" fmla="*/ 107461 h 1064846"/>
                  <a:gd name="connsiteX126" fmla="*/ 899557 w 1270788"/>
                  <a:gd name="connsiteY126" fmla="*/ 156307 h 1064846"/>
                  <a:gd name="connsiteX127" fmla="*/ 870250 w 1270788"/>
                  <a:gd name="connsiteY127" fmla="*/ 224692 h 1064846"/>
                  <a:gd name="connsiteX128" fmla="*/ 850711 w 1270788"/>
                  <a:gd name="connsiteY128" fmla="*/ 429846 h 1064846"/>
                  <a:gd name="connsiteX129" fmla="*/ 792096 w 1270788"/>
                  <a:gd name="connsiteY129" fmla="*/ 420077 h 1064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1270788" h="1064846">
                    <a:moveTo>
                      <a:pt x="225481" y="381000"/>
                    </a:moveTo>
                    <a:cubicBezTo>
                      <a:pt x="241763" y="371231"/>
                      <a:pt x="255560" y="354579"/>
                      <a:pt x="274327" y="351692"/>
                    </a:cubicBezTo>
                    <a:cubicBezTo>
                      <a:pt x="466845" y="322074"/>
                      <a:pt x="497953" y="343013"/>
                      <a:pt x="684634" y="390769"/>
                    </a:cubicBezTo>
                    <a:cubicBezTo>
                      <a:pt x="756575" y="409172"/>
                      <a:pt x="829468" y="424853"/>
                      <a:pt x="899557" y="449384"/>
                    </a:cubicBezTo>
                    <a:cubicBezTo>
                      <a:pt x="1042083" y="499268"/>
                      <a:pt x="1081796" y="531472"/>
                      <a:pt x="1202404" y="605692"/>
                    </a:cubicBezTo>
                    <a:cubicBezTo>
                      <a:pt x="1212173" y="621974"/>
                      <a:pt x="1230596" y="635583"/>
                      <a:pt x="1231711" y="654538"/>
                    </a:cubicBezTo>
                    <a:cubicBezTo>
                      <a:pt x="1236933" y="743316"/>
                      <a:pt x="1226238" y="750672"/>
                      <a:pt x="1192634" y="801077"/>
                    </a:cubicBezTo>
                    <a:cubicBezTo>
                      <a:pt x="1172776" y="860651"/>
                      <a:pt x="1182586" y="848359"/>
                      <a:pt x="1153557" y="889000"/>
                    </a:cubicBezTo>
                    <a:cubicBezTo>
                      <a:pt x="1144093" y="902249"/>
                      <a:pt x="1136503" y="917355"/>
                      <a:pt x="1124250" y="928077"/>
                    </a:cubicBezTo>
                    <a:cubicBezTo>
                      <a:pt x="1109960" y="940581"/>
                      <a:pt x="1090392" y="945727"/>
                      <a:pt x="1075404" y="957384"/>
                    </a:cubicBezTo>
                    <a:cubicBezTo>
                      <a:pt x="1060863" y="968693"/>
                      <a:pt x="1051654" y="986243"/>
                      <a:pt x="1036327" y="996461"/>
                    </a:cubicBezTo>
                    <a:cubicBezTo>
                      <a:pt x="1021736" y="1006188"/>
                      <a:pt x="1002811" y="1007484"/>
                      <a:pt x="987481" y="1016000"/>
                    </a:cubicBezTo>
                    <a:cubicBezTo>
                      <a:pt x="973248" y="1023907"/>
                      <a:pt x="963283" y="1038694"/>
                      <a:pt x="948404" y="1045307"/>
                    </a:cubicBezTo>
                    <a:cubicBezTo>
                      <a:pt x="940208" y="1048950"/>
                      <a:pt x="844274" y="1064291"/>
                      <a:pt x="840942" y="1064846"/>
                    </a:cubicBezTo>
                    <a:cubicBezTo>
                      <a:pt x="788839" y="1061590"/>
                      <a:pt x="736199" y="1063219"/>
                      <a:pt x="684634" y="1055077"/>
                    </a:cubicBezTo>
                    <a:cubicBezTo>
                      <a:pt x="673037" y="1053246"/>
                      <a:pt x="664720" y="1042583"/>
                      <a:pt x="655327" y="1035538"/>
                    </a:cubicBezTo>
                    <a:cubicBezTo>
                      <a:pt x="638646" y="1023027"/>
                      <a:pt x="620624" y="1011783"/>
                      <a:pt x="606481" y="996461"/>
                    </a:cubicBezTo>
                    <a:cubicBezTo>
                      <a:pt x="494174" y="874795"/>
                      <a:pt x="580599" y="936873"/>
                      <a:pt x="508788" y="889000"/>
                    </a:cubicBezTo>
                    <a:cubicBezTo>
                      <a:pt x="480841" y="805157"/>
                      <a:pt x="472577" y="809490"/>
                      <a:pt x="508788" y="693615"/>
                    </a:cubicBezTo>
                    <a:cubicBezTo>
                      <a:pt x="512290" y="682408"/>
                      <a:pt x="527594" y="679328"/>
                      <a:pt x="538096" y="674077"/>
                    </a:cubicBezTo>
                    <a:cubicBezTo>
                      <a:pt x="585165" y="650543"/>
                      <a:pt x="592425" y="653624"/>
                      <a:pt x="645557" y="644769"/>
                    </a:cubicBezTo>
                    <a:cubicBezTo>
                      <a:pt x="684634" y="651282"/>
                      <a:pt x="743696" y="629595"/>
                      <a:pt x="762788" y="664307"/>
                    </a:cubicBezTo>
                    <a:cubicBezTo>
                      <a:pt x="791080" y="715746"/>
                      <a:pt x="760300" y="781901"/>
                      <a:pt x="753019" y="840154"/>
                    </a:cubicBezTo>
                    <a:cubicBezTo>
                      <a:pt x="748475" y="876506"/>
                      <a:pt x="729914" y="912105"/>
                      <a:pt x="704173" y="937846"/>
                    </a:cubicBezTo>
                    <a:cubicBezTo>
                      <a:pt x="692660" y="949359"/>
                      <a:pt x="680214" y="961107"/>
                      <a:pt x="665096" y="967154"/>
                    </a:cubicBezTo>
                    <a:cubicBezTo>
                      <a:pt x="646705" y="974510"/>
                      <a:pt x="626019" y="973667"/>
                      <a:pt x="606481" y="976923"/>
                    </a:cubicBezTo>
                    <a:cubicBezTo>
                      <a:pt x="548973" y="957754"/>
                      <a:pt x="460400" y="931638"/>
                      <a:pt x="411096" y="898769"/>
                    </a:cubicBezTo>
                    <a:cubicBezTo>
                      <a:pt x="364088" y="867430"/>
                      <a:pt x="151318" y="671785"/>
                      <a:pt x="127788" y="644769"/>
                    </a:cubicBezTo>
                    <a:cubicBezTo>
                      <a:pt x="86261" y="597090"/>
                      <a:pt x="56147" y="540564"/>
                      <a:pt x="20327" y="488461"/>
                    </a:cubicBezTo>
                    <a:cubicBezTo>
                      <a:pt x="5241" y="413031"/>
                      <a:pt x="-21069" y="357213"/>
                      <a:pt x="30096" y="283307"/>
                    </a:cubicBezTo>
                    <a:cubicBezTo>
                      <a:pt x="41819" y="266374"/>
                      <a:pt x="69356" y="270807"/>
                      <a:pt x="88711" y="263769"/>
                    </a:cubicBezTo>
                    <a:cubicBezTo>
                      <a:pt x="105191" y="257776"/>
                      <a:pt x="121275" y="250744"/>
                      <a:pt x="137557" y="244231"/>
                    </a:cubicBezTo>
                    <a:cubicBezTo>
                      <a:pt x="284853" y="250123"/>
                      <a:pt x="374717" y="244550"/>
                      <a:pt x="508788" y="273538"/>
                    </a:cubicBezTo>
                    <a:cubicBezTo>
                      <a:pt x="587528" y="290563"/>
                      <a:pt x="743250" y="332154"/>
                      <a:pt x="743250" y="332154"/>
                    </a:cubicBezTo>
                    <a:cubicBezTo>
                      <a:pt x="749763" y="345180"/>
                      <a:pt x="761508" y="356724"/>
                      <a:pt x="762788" y="371231"/>
                    </a:cubicBezTo>
                    <a:cubicBezTo>
                      <a:pt x="799008" y="781733"/>
                      <a:pt x="745276" y="555193"/>
                      <a:pt x="782327" y="703384"/>
                    </a:cubicBezTo>
                    <a:cubicBezTo>
                      <a:pt x="772558" y="709897"/>
                      <a:pt x="763521" y="717672"/>
                      <a:pt x="753019" y="722923"/>
                    </a:cubicBezTo>
                    <a:cubicBezTo>
                      <a:pt x="710312" y="744277"/>
                      <a:pt x="691141" y="743766"/>
                      <a:pt x="645557" y="762000"/>
                    </a:cubicBezTo>
                    <a:cubicBezTo>
                      <a:pt x="632036" y="767408"/>
                      <a:pt x="619506" y="775025"/>
                      <a:pt x="606481" y="781538"/>
                    </a:cubicBezTo>
                    <a:cubicBezTo>
                      <a:pt x="539284" y="714344"/>
                      <a:pt x="618836" y="800071"/>
                      <a:pt x="547865" y="693615"/>
                    </a:cubicBezTo>
                    <a:cubicBezTo>
                      <a:pt x="533757" y="672453"/>
                      <a:pt x="513127" y="656162"/>
                      <a:pt x="499019" y="635000"/>
                    </a:cubicBezTo>
                    <a:cubicBezTo>
                      <a:pt x="447714" y="558043"/>
                      <a:pt x="452981" y="556906"/>
                      <a:pt x="430634" y="478692"/>
                    </a:cubicBezTo>
                    <a:cubicBezTo>
                      <a:pt x="437955" y="405484"/>
                      <a:pt x="418877" y="388002"/>
                      <a:pt x="469711" y="351692"/>
                    </a:cubicBezTo>
                    <a:cubicBezTo>
                      <a:pt x="481561" y="343227"/>
                      <a:pt x="495762" y="338667"/>
                      <a:pt x="508788" y="332154"/>
                    </a:cubicBezTo>
                    <a:cubicBezTo>
                      <a:pt x="577173" y="341923"/>
                      <a:pt x="647138" y="343881"/>
                      <a:pt x="713942" y="361461"/>
                    </a:cubicBezTo>
                    <a:cubicBezTo>
                      <a:pt x="839862" y="394598"/>
                      <a:pt x="917361" y="447996"/>
                      <a:pt x="1016788" y="527538"/>
                    </a:cubicBezTo>
                    <a:cubicBezTo>
                      <a:pt x="1038365" y="544799"/>
                      <a:pt x="1055865" y="566615"/>
                      <a:pt x="1075404" y="586154"/>
                    </a:cubicBezTo>
                    <a:cubicBezTo>
                      <a:pt x="1081917" y="605692"/>
                      <a:pt x="1094942" y="624174"/>
                      <a:pt x="1094942" y="644769"/>
                    </a:cubicBezTo>
                    <a:cubicBezTo>
                      <a:pt x="1094942" y="687600"/>
                      <a:pt x="1090652" y="731744"/>
                      <a:pt x="1075404" y="771769"/>
                    </a:cubicBezTo>
                    <a:cubicBezTo>
                      <a:pt x="1054461" y="826744"/>
                      <a:pt x="1006557" y="862120"/>
                      <a:pt x="958173" y="889000"/>
                    </a:cubicBezTo>
                    <a:cubicBezTo>
                      <a:pt x="949171" y="894001"/>
                      <a:pt x="938634" y="895513"/>
                      <a:pt x="928865" y="898769"/>
                    </a:cubicBezTo>
                    <a:cubicBezTo>
                      <a:pt x="889788" y="895513"/>
                      <a:pt x="848834" y="901400"/>
                      <a:pt x="811634" y="889000"/>
                    </a:cubicBezTo>
                    <a:cubicBezTo>
                      <a:pt x="778218" y="877861"/>
                      <a:pt x="748206" y="855696"/>
                      <a:pt x="723711" y="830384"/>
                    </a:cubicBezTo>
                    <a:cubicBezTo>
                      <a:pt x="536216" y="636639"/>
                      <a:pt x="556134" y="661311"/>
                      <a:pt x="479481" y="508000"/>
                    </a:cubicBezTo>
                    <a:cubicBezTo>
                      <a:pt x="476224" y="485205"/>
                      <a:pt x="465926" y="462328"/>
                      <a:pt x="469711" y="439615"/>
                    </a:cubicBezTo>
                    <a:cubicBezTo>
                      <a:pt x="472833" y="420885"/>
                      <a:pt x="487626" y="405959"/>
                      <a:pt x="499019" y="390769"/>
                    </a:cubicBezTo>
                    <a:cubicBezTo>
                      <a:pt x="514736" y="369813"/>
                      <a:pt x="541150" y="347982"/>
                      <a:pt x="567404" y="341923"/>
                    </a:cubicBezTo>
                    <a:cubicBezTo>
                      <a:pt x="596137" y="335292"/>
                      <a:pt x="626019" y="335410"/>
                      <a:pt x="655327" y="332154"/>
                    </a:cubicBezTo>
                    <a:cubicBezTo>
                      <a:pt x="726968" y="345180"/>
                      <a:pt x="799609" y="353571"/>
                      <a:pt x="870250" y="371231"/>
                    </a:cubicBezTo>
                    <a:cubicBezTo>
                      <a:pt x="981912" y="399146"/>
                      <a:pt x="1018070" y="426104"/>
                      <a:pt x="1114481" y="478692"/>
                    </a:cubicBezTo>
                    <a:cubicBezTo>
                      <a:pt x="1123193" y="490308"/>
                      <a:pt x="1155573" y="524901"/>
                      <a:pt x="1153557" y="547077"/>
                    </a:cubicBezTo>
                    <a:cubicBezTo>
                      <a:pt x="1148315" y="604745"/>
                      <a:pt x="1141419" y="616825"/>
                      <a:pt x="1114481" y="654538"/>
                    </a:cubicBezTo>
                    <a:cubicBezTo>
                      <a:pt x="1105017" y="667787"/>
                      <a:pt x="1097535" y="683019"/>
                      <a:pt x="1085173" y="693615"/>
                    </a:cubicBezTo>
                    <a:cubicBezTo>
                      <a:pt x="1062566" y="712993"/>
                      <a:pt x="998770" y="726675"/>
                      <a:pt x="977711" y="732692"/>
                    </a:cubicBezTo>
                    <a:cubicBezTo>
                      <a:pt x="912583" y="729436"/>
                      <a:pt x="846704" y="733306"/>
                      <a:pt x="782327" y="722923"/>
                    </a:cubicBezTo>
                    <a:cubicBezTo>
                      <a:pt x="663311" y="703727"/>
                      <a:pt x="684497" y="680146"/>
                      <a:pt x="596711" y="615461"/>
                    </a:cubicBezTo>
                    <a:cubicBezTo>
                      <a:pt x="562530" y="590275"/>
                      <a:pt x="523217" y="572552"/>
                      <a:pt x="489250" y="547077"/>
                    </a:cubicBezTo>
                    <a:cubicBezTo>
                      <a:pt x="451152" y="518503"/>
                      <a:pt x="443463" y="502819"/>
                      <a:pt x="420865" y="468923"/>
                    </a:cubicBezTo>
                    <a:cubicBezTo>
                      <a:pt x="417609" y="459154"/>
                      <a:pt x="421394" y="439615"/>
                      <a:pt x="411096" y="439615"/>
                    </a:cubicBezTo>
                    <a:cubicBezTo>
                      <a:pt x="392108" y="439615"/>
                      <a:pt x="376164" y="456003"/>
                      <a:pt x="362250" y="468923"/>
                    </a:cubicBezTo>
                    <a:cubicBezTo>
                      <a:pt x="330146" y="498734"/>
                      <a:pt x="303635" y="534051"/>
                      <a:pt x="274327" y="566615"/>
                    </a:cubicBezTo>
                    <a:cubicBezTo>
                      <a:pt x="265820" y="609144"/>
                      <a:pt x="252358" y="649677"/>
                      <a:pt x="274327" y="693615"/>
                    </a:cubicBezTo>
                    <a:cubicBezTo>
                      <a:pt x="283652" y="712265"/>
                      <a:pt x="306091" y="720735"/>
                      <a:pt x="323173" y="732692"/>
                    </a:cubicBezTo>
                    <a:cubicBezTo>
                      <a:pt x="338729" y="743581"/>
                      <a:pt x="354566" y="754520"/>
                      <a:pt x="372019" y="762000"/>
                    </a:cubicBezTo>
                    <a:cubicBezTo>
                      <a:pt x="434693" y="788860"/>
                      <a:pt x="482002" y="796209"/>
                      <a:pt x="547865" y="810846"/>
                    </a:cubicBezTo>
                    <a:cubicBezTo>
                      <a:pt x="792050" y="772692"/>
                      <a:pt x="840159" y="852141"/>
                      <a:pt x="899557" y="683846"/>
                    </a:cubicBezTo>
                    <a:cubicBezTo>
                      <a:pt x="909549" y="655535"/>
                      <a:pt x="912583" y="625231"/>
                      <a:pt x="919096" y="595923"/>
                    </a:cubicBezTo>
                    <a:cubicBezTo>
                      <a:pt x="912583" y="550333"/>
                      <a:pt x="915552" y="502340"/>
                      <a:pt x="899557" y="459154"/>
                    </a:cubicBezTo>
                    <a:cubicBezTo>
                      <a:pt x="882293" y="412541"/>
                      <a:pt x="848606" y="373757"/>
                      <a:pt x="821404" y="332154"/>
                    </a:cubicBezTo>
                    <a:cubicBezTo>
                      <a:pt x="763689" y="243884"/>
                      <a:pt x="727684" y="189588"/>
                      <a:pt x="655327" y="117231"/>
                    </a:cubicBezTo>
                    <a:cubicBezTo>
                      <a:pt x="634098" y="96002"/>
                      <a:pt x="609157" y="78811"/>
                      <a:pt x="586942" y="58615"/>
                    </a:cubicBezTo>
                    <a:cubicBezTo>
                      <a:pt x="526273" y="3461"/>
                      <a:pt x="573719" y="29879"/>
                      <a:pt x="499019" y="0"/>
                    </a:cubicBezTo>
                    <a:cubicBezTo>
                      <a:pt x="433891" y="9769"/>
                      <a:pt x="365868" y="7765"/>
                      <a:pt x="303634" y="29307"/>
                    </a:cubicBezTo>
                    <a:cubicBezTo>
                      <a:pt x="247930" y="48589"/>
                      <a:pt x="226540" y="134651"/>
                      <a:pt x="205942" y="175846"/>
                    </a:cubicBezTo>
                    <a:cubicBezTo>
                      <a:pt x="194201" y="199328"/>
                      <a:pt x="179891" y="221436"/>
                      <a:pt x="166865" y="244231"/>
                    </a:cubicBezTo>
                    <a:cubicBezTo>
                      <a:pt x="162107" y="282298"/>
                      <a:pt x="147146" y="341562"/>
                      <a:pt x="166865" y="381000"/>
                    </a:cubicBezTo>
                    <a:cubicBezTo>
                      <a:pt x="192947" y="433163"/>
                      <a:pt x="280411" y="519489"/>
                      <a:pt x="323173" y="547077"/>
                    </a:cubicBezTo>
                    <a:cubicBezTo>
                      <a:pt x="390290" y="590378"/>
                      <a:pt x="540600" y="668566"/>
                      <a:pt x="635788" y="693615"/>
                    </a:cubicBezTo>
                    <a:cubicBezTo>
                      <a:pt x="661178" y="700296"/>
                      <a:pt x="687891" y="700128"/>
                      <a:pt x="713942" y="703384"/>
                    </a:cubicBezTo>
                    <a:cubicBezTo>
                      <a:pt x="809671" y="682871"/>
                      <a:pt x="847126" y="712079"/>
                      <a:pt x="870250" y="635000"/>
                    </a:cubicBezTo>
                    <a:cubicBezTo>
                      <a:pt x="875942" y="616027"/>
                      <a:pt x="876763" y="595923"/>
                      <a:pt x="880019" y="576384"/>
                    </a:cubicBezTo>
                    <a:cubicBezTo>
                      <a:pt x="860481" y="527538"/>
                      <a:pt x="849095" y="474577"/>
                      <a:pt x="821404" y="429846"/>
                    </a:cubicBezTo>
                    <a:cubicBezTo>
                      <a:pt x="800702" y="396404"/>
                      <a:pt x="733110" y="355998"/>
                      <a:pt x="694404" y="341923"/>
                    </a:cubicBezTo>
                    <a:cubicBezTo>
                      <a:pt x="678799" y="336248"/>
                      <a:pt x="661839" y="335410"/>
                      <a:pt x="645557" y="332154"/>
                    </a:cubicBezTo>
                    <a:cubicBezTo>
                      <a:pt x="619506" y="341923"/>
                      <a:pt x="587991" y="342746"/>
                      <a:pt x="567404" y="361461"/>
                    </a:cubicBezTo>
                    <a:cubicBezTo>
                      <a:pt x="549053" y="378143"/>
                      <a:pt x="548584" y="407372"/>
                      <a:pt x="538096" y="429846"/>
                    </a:cubicBezTo>
                    <a:cubicBezTo>
                      <a:pt x="525779" y="456240"/>
                      <a:pt x="512045" y="481949"/>
                      <a:pt x="499019" y="508000"/>
                    </a:cubicBezTo>
                    <a:cubicBezTo>
                      <a:pt x="508118" y="617191"/>
                      <a:pt x="482577" y="615700"/>
                      <a:pt x="557634" y="674077"/>
                    </a:cubicBezTo>
                    <a:cubicBezTo>
                      <a:pt x="569129" y="683018"/>
                      <a:pt x="583685" y="687102"/>
                      <a:pt x="596711" y="693615"/>
                    </a:cubicBezTo>
                    <a:cubicBezTo>
                      <a:pt x="632571" y="692056"/>
                      <a:pt x="825921" y="698671"/>
                      <a:pt x="899557" y="664307"/>
                    </a:cubicBezTo>
                    <a:cubicBezTo>
                      <a:pt x="924942" y="652461"/>
                      <a:pt x="944085" y="630142"/>
                      <a:pt x="967942" y="615461"/>
                    </a:cubicBezTo>
                    <a:cubicBezTo>
                      <a:pt x="1024479" y="580669"/>
                      <a:pt x="1037444" y="583432"/>
                      <a:pt x="1104711" y="566615"/>
                    </a:cubicBezTo>
                    <a:cubicBezTo>
                      <a:pt x="1220569" y="591442"/>
                      <a:pt x="1231610" y="556573"/>
                      <a:pt x="1261019" y="635000"/>
                    </a:cubicBezTo>
                    <a:cubicBezTo>
                      <a:pt x="1265733" y="647572"/>
                      <a:pt x="1267532" y="661051"/>
                      <a:pt x="1270788" y="674077"/>
                    </a:cubicBezTo>
                    <a:cubicBezTo>
                      <a:pt x="1265239" y="762866"/>
                      <a:pt x="1275355" y="815605"/>
                      <a:pt x="1241481" y="889000"/>
                    </a:cubicBezTo>
                    <a:cubicBezTo>
                      <a:pt x="1225642" y="923318"/>
                      <a:pt x="1211251" y="962615"/>
                      <a:pt x="1173096" y="976923"/>
                    </a:cubicBezTo>
                    <a:cubicBezTo>
                      <a:pt x="1150720" y="985314"/>
                      <a:pt x="1058168" y="994952"/>
                      <a:pt x="1046096" y="996461"/>
                    </a:cubicBezTo>
                    <a:cubicBezTo>
                      <a:pt x="1016788" y="993205"/>
                      <a:pt x="986781" y="993844"/>
                      <a:pt x="958173" y="986692"/>
                    </a:cubicBezTo>
                    <a:cubicBezTo>
                      <a:pt x="921196" y="977448"/>
                      <a:pt x="884803" y="964661"/>
                      <a:pt x="850711" y="947615"/>
                    </a:cubicBezTo>
                    <a:cubicBezTo>
                      <a:pt x="710039" y="877279"/>
                      <a:pt x="645245" y="830044"/>
                      <a:pt x="538096" y="713154"/>
                    </a:cubicBezTo>
                    <a:cubicBezTo>
                      <a:pt x="511236" y="683852"/>
                      <a:pt x="492506" y="648025"/>
                      <a:pt x="469711" y="615461"/>
                    </a:cubicBezTo>
                    <a:cubicBezTo>
                      <a:pt x="463198" y="595923"/>
                      <a:pt x="450173" y="577441"/>
                      <a:pt x="450173" y="556846"/>
                    </a:cubicBezTo>
                    <a:cubicBezTo>
                      <a:pt x="450173" y="450226"/>
                      <a:pt x="451798" y="456716"/>
                      <a:pt x="489250" y="400538"/>
                    </a:cubicBezTo>
                    <a:cubicBezTo>
                      <a:pt x="492506" y="387512"/>
                      <a:pt x="490631" y="371945"/>
                      <a:pt x="499019" y="361461"/>
                    </a:cubicBezTo>
                    <a:cubicBezTo>
                      <a:pt x="505452" y="353420"/>
                      <a:pt x="518120" y="353053"/>
                      <a:pt x="528327" y="351692"/>
                    </a:cubicBezTo>
                    <a:cubicBezTo>
                      <a:pt x="567195" y="346510"/>
                      <a:pt x="606480" y="345179"/>
                      <a:pt x="645557" y="341923"/>
                    </a:cubicBezTo>
                    <a:cubicBezTo>
                      <a:pt x="788971" y="356264"/>
                      <a:pt x="797187" y="333668"/>
                      <a:pt x="880019" y="381000"/>
                    </a:cubicBezTo>
                    <a:cubicBezTo>
                      <a:pt x="890213" y="386825"/>
                      <a:pt x="899558" y="394025"/>
                      <a:pt x="909327" y="400538"/>
                    </a:cubicBezTo>
                    <a:cubicBezTo>
                      <a:pt x="923736" y="399883"/>
                      <a:pt x="1103778" y="420855"/>
                      <a:pt x="1163327" y="371231"/>
                    </a:cubicBezTo>
                    <a:cubicBezTo>
                      <a:pt x="1172347" y="363714"/>
                      <a:pt x="1176352" y="351692"/>
                      <a:pt x="1182865" y="341923"/>
                    </a:cubicBezTo>
                    <a:cubicBezTo>
                      <a:pt x="1173096" y="306102"/>
                      <a:pt x="1158464" y="271264"/>
                      <a:pt x="1153557" y="234461"/>
                    </a:cubicBezTo>
                    <a:cubicBezTo>
                      <a:pt x="1151783" y="221152"/>
                      <a:pt x="1153012" y="203979"/>
                      <a:pt x="1163327" y="195384"/>
                    </a:cubicBezTo>
                    <a:cubicBezTo>
                      <a:pt x="1176083" y="184754"/>
                      <a:pt x="1195891" y="188871"/>
                      <a:pt x="1212173" y="185615"/>
                    </a:cubicBezTo>
                    <a:cubicBezTo>
                      <a:pt x="1225199" y="179102"/>
                      <a:pt x="1262438" y="175400"/>
                      <a:pt x="1251250" y="166077"/>
                    </a:cubicBezTo>
                    <a:cubicBezTo>
                      <a:pt x="1225132" y="144312"/>
                      <a:pt x="1186008" y="146910"/>
                      <a:pt x="1153557" y="136769"/>
                    </a:cubicBezTo>
                    <a:cubicBezTo>
                      <a:pt x="1049033" y="104105"/>
                      <a:pt x="1132048" y="120323"/>
                      <a:pt x="977711" y="107461"/>
                    </a:cubicBezTo>
                    <a:cubicBezTo>
                      <a:pt x="951660" y="123743"/>
                      <a:pt x="920316" y="133661"/>
                      <a:pt x="899557" y="156307"/>
                    </a:cubicBezTo>
                    <a:cubicBezTo>
                      <a:pt x="882799" y="174589"/>
                      <a:pt x="876640" y="200729"/>
                      <a:pt x="870250" y="224692"/>
                    </a:cubicBezTo>
                    <a:cubicBezTo>
                      <a:pt x="862124" y="255166"/>
                      <a:pt x="851321" y="421912"/>
                      <a:pt x="850711" y="429846"/>
                    </a:cubicBezTo>
                    <a:lnTo>
                      <a:pt x="792096" y="420077"/>
                    </a:lnTo>
                  </a:path>
                </a:pathLst>
              </a:custGeom>
            </p:spPr>
            <p:style>
              <a:lnRef idx="2">
                <a:schemeClr val="accent4"/>
              </a:lnRef>
              <a:fillRef idx="0">
                <a:schemeClr val="accent4"/>
              </a:fillRef>
              <a:effectRef idx="1">
                <a:schemeClr val="accent4"/>
              </a:effectRef>
              <a:fontRef idx="minor">
                <a:schemeClr val="tx1"/>
              </a:fontRef>
            </p:style>
            <p:txBody>
              <a:bodyPr rtlCol="0" anchor="ctr"/>
              <a:lstStyle/>
              <a:p>
                <a:pPr algn="ctr"/>
                <a:endParaRPr lang="en-US"/>
              </a:p>
            </p:txBody>
          </p:sp>
          <p:sp>
            <p:nvSpPr>
              <p:cNvPr id="31" name="TextBox 30"/>
              <p:cNvSpPr txBox="1"/>
              <p:nvPr/>
            </p:nvSpPr>
            <p:spPr>
              <a:xfrm>
                <a:off x="3067538" y="2971745"/>
                <a:ext cx="1445847" cy="369332"/>
              </a:xfrm>
              <a:prstGeom prst="rect">
                <a:avLst/>
              </a:prstGeom>
              <a:noFill/>
            </p:spPr>
            <p:txBody>
              <a:bodyPr wrap="square" rtlCol="0">
                <a:spAutoFit/>
              </a:bodyPr>
              <a:lstStyle/>
              <a:p>
                <a:r>
                  <a:rPr lang="en-US" dirty="0"/>
                  <a:t>Translation</a:t>
                </a:r>
              </a:p>
            </p:txBody>
          </p:sp>
        </p:grpSp>
        <p:sp>
          <p:nvSpPr>
            <p:cNvPr id="32" name="TextBox 31"/>
            <p:cNvSpPr txBox="1"/>
            <p:nvPr/>
          </p:nvSpPr>
          <p:spPr>
            <a:xfrm>
              <a:off x="5010827" y="3228592"/>
              <a:ext cx="1270788" cy="369332"/>
            </a:xfrm>
            <a:prstGeom prst="rect">
              <a:avLst/>
            </a:prstGeom>
            <a:noFill/>
          </p:spPr>
          <p:txBody>
            <a:bodyPr wrap="square" rtlCol="0">
              <a:spAutoFit/>
            </a:bodyPr>
            <a:lstStyle/>
            <a:p>
              <a:r>
                <a:rPr lang="en-US" dirty="0"/>
                <a:t>Protein</a:t>
              </a:r>
            </a:p>
          </p:txBody>
        </p:sp>
      </p:grpSp>
      <p:sp>
        <p:nvSpPr>
          <p:cNvPr id="34" name="TextBox 33"/>
          <p:cNvSpPr txBox="1"/>
          <p:nvPr/>
        </p:nvSpPr>
        <p:spPr>
          <a:xfrm>
            <a:off x="194407" y="3952832"/>
            <a:ext cx="7875955" cy="2339102"/>
          </a:xfrm>
          <a:prstGeom prst="rect">
            <a:avLst/>
          </a:prstGeom>
          <a:noFill/>
        </p:spPr>
        <p:txBody>
          <a:bodyPr wrap="square" rtlCol="0">
            <a:spAutoFit/>
          </a:bodyPr>
          <a:lstStyle/>
          <a:p>
            <a:r>
              <a:rPr lang="en-US" sz="2000" dirty="0"/>
              <a:t>DNA can make copies of itself (replication)</a:t>
            </a:r>
          </a:p>
          <a:p>
            <a:r>
              <a:rPr lang="en-US" sz="2000" dirty="0"/>
              <a:t>DNA can be transcribed into RNA</a:t>
            </a:r>
          </a:p>
          <a:p>
            <a:r>
              <a:rPr lang="en-US" sz="2000" dirty="0"/>
              <a:t>RNA can be translated to protein</a:t>
            </a:r>
          </a:p>
          <a:p>
            <a:endParaRPr lang="en-US" sz="2000" dirty="0"/>
          </a:p>
          <a:p>
            <a:r>
              <a:rPr lang="en-US" sz="2200" b="1" dirty="0"/>
              <a:t>Can you think of a development in biology over the last 40 years that might slightly change the depiction above of the central dogma?</a:t>
            </a:r>
          </a:p>
        </p:txBody>
      </p:sp>
    </p:spTree>
    <p:extLst>
      <p:ext uri="{BB962C8B-B14F-4D97-AF65-F5344CB8AC3E}">
        <p14:creationId xmlns:p14="http://schemas.microsoft.com/office/powerpoint/2010/main" val="39208218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802753" y="1187080"/>
            <a:ext cx="5957199" cy="5033109"/>
          </a:xfrm>
        </p:spPr>
        <p:txBody>
          <a:bodyPr>
            <a:normAutofit lnSpcReduction="10000"/>
          </a:bodyPr>
          <a:lstStyle/>
          <a:p>
            <a:r>
              <a:rPr lang="en-US" sz="2400" b="1" dirty="0"/>
              <a:t>Carbohydrates </a:t>
            </a:r>
          </a:p>
          <a:p>
            <a:pPr marL="342900" indent="-342900">
              <a:buFont typeface="Arial"/>
              <a:buChar char="•"/>
            </a:pPr>
            <a:r>
              <a:rPr lang="en-US" sz="2200" dirty="0"/>
              <a:t>found in grains, fruits, and vegetables</a:t>
            </a:r>
          </a:p>
          <a:p>
            <a:pPr marL="342900" indent="-342900">
              <a:buFont typeface="Arial"/>
              <a:buChar char="•"/>
            </a:pPr>
            <a:r>
              <a:rPr lang="en-US" sz="2200" dirty="0"/>
              <a:t>Provide energy to body in from of glucose</a:t>
            </a:r>
          </a:p>
          <a:p>
            <a:pPr marL="342900" indent="-342900">
              <a:buFont typeface="Arial"/>
              <a:buChar char="•"/>
            </a:pPr>
            <a:r>
              <a:rPr lang="en-US" sz="2200" dirty="0"/>
              <a:t>Represented by the general formula (CH</a:t>
            </a:r>
            <a:r>
              <a:rPr lang="en-US" sz="2200" baseline="-25000" dirty="0"/>
              <a:t>2</a:t>
            </a:r>
            <a:r>
              <a:rPr lang="en-US" sz="2200" dirty="0"/>
              <a:t>O)</a:t>
            </a:r>
            <a:r>
              <a:rPr lang="en-US" sz="2200" baseline="-25000" dirty="0"/>
              <a:t>n</a:t>
            </a:r>
            <a:endParaRPr lang="en-US" sz="2200" dirty="0"/>
          </a:p>
          <a:p>
            <a:pPr marL="342900" indent="-342900">
              <a:buFont typeface="Arial"/>
              <a:buChar char="•"/>
            </a:pPr>
            <a:r>
              <a:rPr lang="en-US" sz="2200" dirty="0"/>
              <a:t>Ratio of </a:t>
            </a:r>
            <a:r>
              <a:rPr lang="en-US" sz="2200" dirty="0" err="1"/>
              <a:t>Carbon:Hydrogen:Oxygen</a:t>
            </a:r>
            <a:r>
              <a:rPr lang="en-US" sz="2200" dirty="0"/>
              <a:t> is 1:2:1</a:t>
            </a:r>
          </a:p>
          <a:p>
            <a:endParaRPr lang="en-US" sz="2400" dirty="0"/>
          </a:p>
          <a:p>
            <a:r>
              <a:rPr lang="en-US" sz="2400" dirty="0"/>
              <a:t>Three main subtypes:</a:t>
            </a:r>
          </a:p>
          <a:p>
            <a:pPr marL="457200" indent="-457200">
              <a:buFont typeface="+mj-lt"/>
              <a:buAutoNum type="arabicPeriod"/>
            </a:pPr>
            <a:r>
              <a:rPr lang="en-US" sz="2400" b="1" dirty="0" err="1"/>
              <a:t>Monosaccharides</a:t>
            </a:r>
            <a:endParaRPr lang="en-US" sz="2400" b="1" dirty="0"/>
          </a:p>
          <a:p>
            <a:pPr marL="457200" indent="-457200">
              <a:buFont typeface="+mj-lt"/>
              <a:buAutoNum type="arabicPeriod"/>
            </a:pPr>
            <a:r>
              <a:rPr lang="en-US" sz="2400" b="1" dirty="0"/>
              <a:t>Disaccharides</a:t>
            </a:r>
          </a:p>
          <a:p>
            <a:pPr marL="457200" indent="-457200">
              <a:buFont typeface="+mj-lt"/>
              <a:buAutoNum type="arabicPeriod"/>
            </a:pPr>
            <a:r>
              <a:rPr lang="en-US" sz="2400" b="1" dirty="0"/>
              <a:t>Polysaccharides</a:t>
            </a:r>
          </a:p>
          <a:p>
            <a:pPr marL="457200" indent="-457200">
              <a:buFont typeface="+mj-lt"/>
              <a:buAutoNum type="arabicPeriod"/>
            </a:pPr>
            <a:endParaRPr lang="en-US" sz="2400" dirty="0"/>
          </a:p>
        </p:txBody>
      </p:sp>
      <p:sp>
        <p:nvSpPr>
          <p:cNvPr id="5" name="Title 4"/>
          <p:cNvSpPr>
            <a:spLocks noGrp="1"/>
          </p:cNvSpPr>
          <p:nvPr>
            <p:ph type="title"/>
          </p:nvPr>
        </p:nvSpPr>
        <p:spPr>
          <a:xfrm>
            <a:off x="229154" y="124094"/>
            <a:ext cx="8062912" cy="659535"/>
          </a:xfrm>
        </p:spPr>
        <p:txBody>
          <a:bodyPr/>
          <a:lstStyle/>
          <a:p>
            <a:r>
              <a:rPr lang="en-US" dirty="0"/>
              <a:t>Carbohydrates</a:t>
            </a:r>
          </a:p>
        </p:txBody>
      </p:sp>
      <p:pic>
        <p:nvPicPr>
          <p:cNvPr id="8" name="Picture 7"/>
          <p:cNvPicPr>
            <a:picLocks noChangeAspect="1"/>
          </p:cNvPicPr>
          <p:nvPr/>
        </p:nvPicPr>
        <p:blipFill>
          <a:blip r:embed="rId2"/>
          <a:stretch>
            <a:fillRect/>
          </a:stretch>
        </p:blipFill>
        <p:spPr>
          <a:xfrm>
            <a:off x="229154" y="1602155"/>
            <a:ext cx="2343401" cy="3262453"/>
          </a:xfrm>
          <a:prstGeom prst="rect">
            <a:avLst/>
          </a:prstGeom>
        </p:spPr>
      </p:pic>
      <p:sp>
        <p:nvSpPr>
          <p:cNvPr id="9" name="Rectangle 8"/>
          <p:cNvSpPr/>
          <p:nvPr/>
        </p:nvSpPr>
        <p:spPr>
          <a:xfrm>
            <a:off x="229155" y="5364258"/>
            <a:ext cx="1871230" cy="646331"/>
          </a:xfrm>
          <a:prstGeom prst="rect">
            <a:avLst/>
          </a:prstGeom>
        </p:spPr>
        <p:txBody>
          <a:bodyPr wrap="square">
            <a:spAutoFit/>
          </a:bodyPr>
          <a:lstStyle/>
          <a:p>
            <a:r>
              <a:rPr lang="en-US" sz="1200" dirty="0"/>
              <a:t>Photo </a:t>
            </a:r>
            <a:r>
              <a:rPr lang="en-US" sz="1200" dirty="0" err="1"/>
              <a:t>Credit:US</a:t>
            </a:r>
            <a:r>
              <a:rPr lang="en-US" sz="1200" dirty="0"/>
              <a:t> </a:t>
            </a:r>
          </a:p>
          <a:p>
            <a:r>
              <a:rPr lang="en-US" sz="1200" dirty="0"/>
              <a:t>Department of Agriculture</a:t>
            </a:r>
          </a:p>
        </p:txBody>
      </p:sp>
    </p:spTree>
    <p:extLst>
      <p:ext uri="{BB962C8B-B14F-4D97-AF65-F5344CB8AC3E}">
        <p14:creationId xmlns:p14="http://schemas.microsoft.com/office/powerpoint/2010/main" val="1415884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2400" dirty="0">
                <a:solidFill>
                  <a:srgbClr val="6CB255"/>
                </a:solidFill>
              </a:rPr>
              <a:t>monosaccharides</a:t>
            </a:r>
          </a:p>
        </p:txBody>
      </p:sp>
      <p:sp>
        <p:nvSpPr>
          <p:cNvPr id="14" name="Text Placeholder 13"/>
          <p:cNvSpPr>
            <a:spLocks noGrp="1"/>
          </p:cNvSpPr>
          <p:nvPr>
            <p:ph type="body" sz="quarter" idx="14"/>
          </p:nvPr>
        </p:nvSpPr>
        <p:spPr>
          <a:xfrm>
            <a:off x="457200" y="1381937"/>
            <a:ext cx="8319555" cy="5256973"/>
          </a:xfrm>
        </p:spPr>
        <p:txBody>
          <a:bodyPr>
            <a:noAutofit/>
          </a:bodyPr>
          <a:lstStyle/>
          <a:p>
            <a:pPr marL="285750" indent="-285750">
              <a:buFont typeface="Arial"/>
              <a:buChar char="•"/>
            </a:pPr>
            <a:r>
              <a:rPr lang="en-US" sz="2200" dirty="0" err="1">
                <a:solidFill>
                  <a:schemeClr val="tx1"/>
                </a:solidFill>
              </a:rPr>
              <a:t>Monosaccharides</a:t>
            </a:r>
            <a:r>
              <a:rPr lang="en-US" sz="2200" dirty="0">
                <a:solidFill>
                  <a:schemeClr val="tx1"/>
                </a:solidFill>
              </a:rPr>
              <a:t> usually have 3-7 carbons</a:t>
            </a:r>
          </a:p>
          <a:p>
            <a:pPr marL="285750" indent="-285750">
              <a:buFont typeface="Arial"/>
              <a:buChar char="•"/>
            </a:pPr>
            <a:r>
              <a:rPr lang="en-US" sz="2200" dirty="0">
                <a:solidFill>
                  <a:schemeClr val="tx1"/>
                </a:solidFill>
              </a:rPr>
              <a:t>End with the suffix –</a:t>
            </a:r>
            <a:r>
              <a:rPr lang="en-US" sz="2200" dirty="0" err="1">
                <a:solidFill>
                  <a:schemeClr val="tx1"/>
                </a:solidFill>
              </a:rPr>
              <a:t>ose</a:t>
            </a:r>
            <a:endParaRPr lang="en-US" sz="2200" dirty="0">
              <a:solidFill>
                <a:schemeClr val="tx1"/>
              </a:solidFill>
            </a:endParaRPr>
          </a:p>
          <a:p>
            <a:pPr marL="285750" indent="-285750">
              <a:buFont typeface="Arial"/>
              <a:buChar char="•"/>
            </a:pPr>
            <a:r>
              <a:rPr lang="en-US" sz="2200" dirty="0">
                <a:solidFill>
                  <a:schemeClr val="tx1"/>
                </a:solidFill>
              </a:rPr>
              <a:t>Contain a carbonyl group C=O</a:t>
            </a:r>
          </a:p>
          <a:p>
            <a:pPr marL="285750" indent="-285750">
              <a:buFont typeface="Arial"/>
              <a:buChar char="•"/>
            </a:pPr>
            <a:r>
              <a:rPr lang="en-US" sz="2200" b="1" dirty="0">
                <a:solidFill>
                  <a:schemeClr val="tx1"/>
                </a:solidFill>
              </a:rPr>
              <a:t>Aldoses</a:t>
            </a:r>
            <a:r>
              <a:rPr lang="en-US" sz="2200" dirty="0">
                <a:solidFill>
                  <a:schemeClr val="tx1"/>
                </a:solidFill>
              </a:rPr>
              <a:t> - carbonyl group (indicated in green) at the end of the carbon chain</a:t>
            </a:r>
          </a:p>
          <a:p>
            <a:pPr marL="285750" indent="-285750">
              <a:buFont typeface="Arial"/>
              <a:buChar char="•"/>
            </a:pPr>
            <a:r>
              <a:rPr lang="en-US" sz="2200" b="1" dirty="0">
                <a:solidFill>
                  <a:schemeClr val="tx1"/>
                </a:solidFill>
              </a:rPr>
              <a:t>Ketoses</a:t>
            </a:r>
            <a:r>
              <a:rPr lang="en-US" sz="2200" dirty="0">
                <a:solidFill>
                  <a:schemeClr val="tx1"/>
                </a:solidFill>
              </a:rPr>
              <a:t> - carbonyl group in the middle of the carbon chain</a:t>
            </a:r>
          </a:p>
          <a:p>
            <a:pPr marL="285750" indent="-285750">
              <a:buFont typeface="Arial"/>
              <a:buChar char="•"/>
            </a:pPr>
            <a:r>
              <a:rPr lang="en-US" sz="2200" b="1" dirty="0">
                <a:solidFill>
                  <a:schemeClr val="tx1"/>
                </a:solidFill>
              </a:rPr>
              <a:t>Trioses</a:t>
            </a:r>
            <a:r>
              <a:rPr lang="en-US" sz="2200" dirty="0">
                <a:solidFill>
                  <a:schemeClr val="tx1"/>
                </a:solidFill>
              </a:rPr>
              <a:t> – three carbons</a:t>
            </a:r>
          </a:p>
          <a:p>
            <a:pPr marL="285750" indent="-285750">
              <a:buFont typeface="Arial"/>
              <a:buChar char="•"/>
            </a:pPr>
            <a:r>
              <a:rPr lang="en-US" sz="2200" b="1" dirty="0" err="1">
                <a:solidFill>
                  <a:schemeClr val="tx1"/>
                </a:solidFill>
              </a:rPr>
              <a:t>Pentoses</a:t>
            </a:r>
            <a:r>
              <a:rPr lang="en-US" sz="2200" dirty="0">
                <a:solidFill>
                  <a:schemeClr val="tx1"/>
                </a:solidFill>
              </a:rPr>
              <a:t> – five carbons</a:t>
            </a:r>
          </a:p>
          <a:p>
            <a:pPr marL="285750" indent="-285750">
              <a:buFont typeface="Arial"/>
              <a:buChar char="•"/>
            </a:pPr>
            <a:r>
              <a:rPr lang="en-US" sz="2200" b="1" dirty="0">
                <a:solidFill>
                  <a:schemeClr val="tx1"/>
                </a:solidFill>
              </a:rPr>
              <a:t>Hexoses</a:t>
            </a:r>
            <a:r>
              <a:rPr lang="en-US" sz="2200" dirty="0">
                <a:solidFill>
                  <a:schemeClr val="tx1"/>
                </a:solidFill>
              </a:rPr>
              <a:t> – six carbons</a:t>
            </a:r>
            <a:endParaRPr lang="en-US" sz="1600" dirty="0">
              <a:solidFill>
                <a:schemeClr val="tx1"/>
              </a:solidFill>
            </a:endParaRPr>
          </a:p>
        </p:txBody>
      </p:sp>
    </p:spTree>
    <p:extLst>
      <p:ext uri="{BB962C8B-B14F-4D97-AF65-F5344CB8AC3E}">
        <p14:creationId xmlns:p14="http://schemas.microsoft.com/office/powerpoint/2010/main" val="1826353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a:spLocks noGrp="1"/>
          </p:cNvSpPr>
          <p:nvPr>
            <p:ph type="title"/>
          </p:nvPr>
        </p:nvSpPr>
        <p:spPr>
          <a:xfrm>
            <a:off x="274320" y="277902"/>
            <a:ext cx="3694176" cy="659535"/>
          </a:xfrm>
        </p:spPr>
        <p:txBody>
          <a:bodyPr>
            <a:normAutofit fontScale="90000"/>
          </a:bodyPr>
          <a:lstStyle/>
          <a:p>
            <a:r>
              <a:rPr lang="en-US" sz="2400" dirty="0" err="1">
                <a:solidFill>
                  <a:srgbClr val="6CB255"/>
                </a:solidFill>
              </a:rPr>
              <a:t>EXAmples</a:t>
            </a:r>
            <a:r>
              <a:rPr lang="en-US" sz="2400" dirty="0">
                <a:solidFill>
                  <a:srgbClr val="6CB255"/>
                </a:solidFill>
              </a:rPr>
              <a:t> of monosaccharides</a:t>
            </a:r>
          </a:p>
        </p:txBody>
      </p:sp>
      <p:pic>
        <p:nvPicPr>
          <p:cNvPr id="2" name="Picture Placeholder 1" descr="Figure_03_02_01.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638" r="-1638"/>
          <a:stretch>
            <a:fillRect/>
          </a:stretch>
        </p:blipFill>
        <p:spPr>
          <a:xfrm>
            <a:off x="3968496" y="277902"/>
            <a:ext cx="4937760" cy="6027120"/>
          </a:xfrm>
        </p:spPr>
      </p:pic>
    </p:spTree>
    <p:extLst>
      <p:ext uri="{BB962C8B-B14F-4D97-AF65-F5344CB8AC3E}">
        <p14:creationId xmlns:p14="http://schemas.microsoft.com/office/powerpoint/2010/main" val="45827747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1967</TotalTime>
  <Words>3581</Words>
  <Application>Microsoft Macintosh PowerPoint</Application>
  <PresentationFormat>On-screen Show (4:3)</PresentationFormat>
  <Paragraphs>514</Paragraphs>
  <Slides>64</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64</vt:i4>
      </vt:variant>
    </vt:vector>
  </HeadingPairs>
  <TitlesOfParts>
    <vt:vector size="68" baseType="lpstr">
      <vt:lpstr>Arial</vt:lpstr>
      <vt:lpstr>Arial Black</vt:lpstr>
      <vt:lpstr>Calibri</vt:lpstr>
      <vt:lpstr>Essential</vt:lpstr>
      <vt:lpstr>PowerPoint Presentation</vt:lpstr>
      <vt:lpstr>Biological macromolecules</vt:lpstr>
      <vt:lpstr>PowerPoint Presentation</vt:lpstr>
      <vt:lpstr>PowerPoint Presentation</vt:lpstr>
      <vt:lpstr>Dehydration synthesis and Hydrolysis </vt:lpstr>
      <vt:lpstr>Chemical reactions involving macromolecules are catalyzed by enzymes</vt:lpstr>
      <vt:lpstr>Carbohydrates</vt:lpstr>
      <vt:lpstr>monosaccharides</vt:lpstr>
      <vt:lpstr>EXAmples of monosaccharides</vt:lpstr>
      <vt:lpstr>Three structural isomers  of a hexose monosaccharide</vt:lpstr>
      <vt:lpstr>Monosaccharides exist as  linear chain  or ring-shaped molecules</vt:lpstr>
      <vt:lpstr>Disaccharide formation</vt:lpstr>
      <vt:lpstr>Other common disaccharides</vt:lpstr>
      <vt:lpstr>Polysaccharides</vt:lpstr>
      <vt:lpstr>Polysaccharides can be distinguished by their glycosidic linkages</vt:lpstr>
      <vt:lpstr>Celluose – a polysaccharide found in the cell wall of plants</vt:lpstr>
      <vt:lpstr>Chitin  </vt:lpstr>
      <vt:lpstr>LIPIDS</vt:lpstr>
      <vt:lpstr>LIPIDS</vt:lpstr>
      <vt:lpstr>Fats and oils</vt:lpstr>
      <vt:lpstr>Fats and oils</vt:lpstr>
      <vt:lpstr>Saturated and unsaturated fatty acids</vt:lpstr>
      <vt:lpstr>Saturated and unsaturated fatty acids</vt:lpstr>
      <vt:lpstr>What’s the deal with Trans-fats?</vt:lpstr>
      <vt:lpstr>Essential Fatty Acids</vt:lpstr>
      <vt:lpstr>Waxes</vt:lpstr>
      <vt:lpstr>           Phospholipids</vt:lpstr>
      <vt:lpstr>           Phospholipids</vt:lpstr>
      <vt:lpstr>Phospholipids are major constituents  of the plasma membrane</vt:lpstr>
      <vt:lpstr>                Steroids</vt:lpstr>
      <vt:lpstr>                Steroids</vt:lpstr>
      <vt:lpstr>Proteins</vt:lpstr>
      <vt:lpstr>A closer look at Protein function -- enzymes</vt:lpstr>
      <vt:lpstr>Protein types and functions</vt:lpstr>
      <vt:lpstr>Amino Acids</vt:lpstr>
      <vt:lpstr>Amino acids have diverse  chemical properties</vt:lpstr>
      <vt:lpstr>PowerPoint Presentation</vt:lpstr>
      <vt:lpstr>More on amino acids</vt:lpstr>
      <vt:lpstr>Peptide Bond formation</vt:lpstr>
      <vt:lpstr>What’s the difference between polypeptides and proteins?</vt:lpstr>
      <vt:lpstr>Protein synthesis</vt:lpstr>
      <vt:lpstr>Shape of proteins is crucial to their function</vt:lpstr>
      <vt:lpstr>Primary Protein Structure</vt:lpstr>
      <vt:lpstr>Primary Protein Structure</vt:lpstr>
      <vt:lpstr>Sickle cell anemia – How a change in  one amino acid  can impact human health</vt:lpstr>
      <vt:lpstr>The result of a single amino acid change out of 600 amino acids that code for human hemoglobin</vt:lpstr>
      <vt:lpstr>Secondary Protein Structure</vt:lpstr>
      <vt:lpstr>Graphic representation of secondary protein structure</vt:lpstr>
      <vt:lpstr>Tertiary Protein structure</vt:lpstr>
      <vt:lpstr>Examples of Tertiary structure</vt:lpstr>
      <vt:lpstr>Quatenary Protein Structure</vt:lpstr>
      <vt:lpstr>Putting all the pieces of protein structure together</vt:lpstr>
      <vt:lpstr>Denaturation and Protein Folding</vt:lpstr>
      <vt:lpstr>Nucleic Acids </vt:lpstr>
      <vt:lpstr>Roles of DNA in the cell </vt:lpstr>
      <vt:lpstr>Roles of RNA in the cell</vt:lpstr>
      <vt:lpstr>monomers of  nucleic acids</vt:lpstr>
      <vt:lpstr>DNA exhibits a double helix structure</vt:lpstr>
      <vt:lpstr>Base-pairing in DNA</vt:lpstr>
      <vt:lpstr>The DNA code can be written  (transcribed) into RNA</vt:lpstr>
      <vt:lpstr>RNA and the production of proteins</vt:lpstr>
      <vt:lpstr>Protein translation overview</vt:lpstr>
      <vt:lpstr>Summary of the key features of DNA and RNA</vt:lpstr>
      <vt:lpstr>The Central Dogma of Life</vt:lpstr>
    </vt:vector>
  </TitlesOfParts>
  <Company>WNI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Physics</dc:title>
  <dc:creator>Spuddy McSpare</dc:creator>
  <cp:lastModifiedBy>Chunxue Yang</cp:lastModifiedBy>
  <cp:revision>178</cp:revision>
  <dcterms:created xsi:type="dcterms:W3CDTF">2012-06-04T02:13:36Z</dcterms:created>
  <dcterms:modified xsi:type="dcterms:W3CDTF">2021-06-29T03:30:51Z</dcterms:modified>
</cp:coreProperties>
</file>