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2"/>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2" autoAdjust="0"/>
    <p:restoredTop sz="94591" autoAdjust="0"/>
  </p:normalViewPr>
  <p:slideViewPr>
    <p:cSldViewPr snapToGrid="0" snapToObjects="1">
      <p:cViewPr varScale="1">
        <p:scale>
          <a:sx n="105" d="100"/>
          <a:sy n="105" d="100"/>
        </p:scale>
        <p:origin x="49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11,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568702"/>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4625"/>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15 The Civil War, 1860–1865</a:t>
            </a:r>
          </a:p>
          <a:p>
            <a:pPr algn="ctr"/>
            <a:r>
              <a:rPr lang="en-US" sz="1600" cap="none" dirty="0">
                <a:solidFill>
                  <a:schemeClr val="tx1"/>
                </a:solidFill>
                <a:latin typeface="+mn-lt"/>
              </a:rPr>
              <a:t>PowerPoint Image Slideshow</a:t>
            </a:r>
          </a:p>
        </p:txBody>
      </p:sp>
      <p:sp>
        <p:nvSpPr>
          <p:cNvPr id="2" name="Title">
            <a:extLst>
              <a:ext uri="{FF2B5EF4-FFF2-40B4-BE49-F238E27FC236}">
                <a16:creationId xmlns:a16="http://schemas.microsoft.com/office/drawing/2014/main" id="{DE4F7930-4C0F-4A0B-BBA0-6581D72E33F6}"/>
              </a:ext>
            </a:extLst>
          </p:cNvPr>
          <p:cNvSpPr>
            <a:spLocks noGrp="1"/>
          </p:cNvSpPr>
          <p:nvPr>
            <p:ph type="title" idx="4294967295"/>
          </p:nvPr>
        </p:nvSpPr>
        <p:spPr>
          <a:xfrm>
            <a:off x="0" y="690286"/>
            <a:ext cx="9144000" cy="734641"/>
          </a:xfrm>
        </p:spPr>
        <p:txBody>
          <a:bodyPr>
            <a:normAutofit/>
          </a:bodyPr>
          <a:lstStyle/>
          <a:p>
            <a:pPr algn="ctr"/>
            <a:r>
              <a:rPr lang="en-US" sz="3600" dirty="0"/>
              <a:t>U.S.</a:t>
            </a:r>
            <a:r>
              <a:rPr lang="en-US" sz="3600" baseline="0" dirty="0"/>
              <a:t> HISTORY</a:t>
            </a:r>
            <a:endParaRPr lang="en-US" sz="3600" dirty="0"/>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0D846A1-5B4F-41E8-8EF7-4FEA82B4F75E}"/>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As this cartoon indicates, the fighting strategy at the beginning of the war included watchful waiting by the leaders of the North and South.</a:t>
            </a:r>
          </a:p>
        </p:txBody>
      </p:sp>
      <p:pic>
        <p:nvPicPr>
          <p:cNvPr id="9" name="Figure" descr="A cartoon, entitled, “‘Masterly Inactivity’ or Six Months on the Potomac,” depicts a larger-than-life George B. McClellan and P. G. T Beauregard, reclining on massive chairs with the Potomac River between them, looking at one another through long telescopes. Meanwhile, beneath them, their troops engage in social visits, sports, and other leisure-time activities, including happily and fruitlessly tossing rocks at their enemies across the river."/>
          <p:cNvPicPr>
            <a:picLocks noGrp="1" noChangeAspect="1"/>
          </p:cNvPicPr>
          <p:nvPr>
            <p:ph type="pic" sz="quarter" idx="13"/>
          </p:nvPr>
        </p:nvPicPr>
        <p:blipFill>
          <a:blip r:embed="rId2"/>
          <a:stretch>
            <a:fillRect/>
          </a:stretch>
        </p:blipFill>
        <p:spPr>
          <a:xfrm>
            <a:off x="2198341" y="1122386"/>
            <a:ext cx="458062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15.9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C935E3A-EAC0-4CF4-B7C1-AE9736CE1862}"/>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Rampant inflation in the 1860s made food too expensive for many Southerners, leading to widespread starvation.</a:t>
            </a:r>
          </a:p>
        </p:txBody>
      </p:sp>
      <p:pic>
        <p:nvPicPr>
          <p:cNvPr id="6" name="Figure" descr="An illustration shows a crowd of women and children, some of whom are gaunt and scantily dressed, breaking the windows of a storefront marked “Bakery” with sticks and running off with loaves of bread."/>
          <p:cNvPicPr>
            <a:picLocks noGrp="1" noChangeAspect="1"/>
          </p:cNvPicPr>
          <p:nvPr>
            <p:ph type="pic" sz="quarter" idx="13"/>
          </p:nvPr>
        </p:nvPicPr>
        <p:blipFill>
          <a:blip r:embed="rId2"/>
          <a:stretch>
            <a:fillRect/>
          </a:stretch>
        </p:blipFill>
        <p:spPr>
          <a:xfrm>
            <a:off x="457200" y="1161745"/>
            <a:ext cx="4032250" cy="514887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15.10</a:t>
            </a:r>
          </a:p>
        </p:txBody>
      </p:sp>
    </p:spTree>
    <p:extLst>
      <p:ext uri="{BB962C8B-B14F-4D97-AF65-F5344CB8AC3E}">
        <p14:creationId xmlns:p14="http://schemas.microsoft.com/office/powerpoint/2010/main" val="3285096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EFF2805-8218-41DC-A80C-E638ACECB048}"/>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Union began printing these paper “greenbacks” to use as legal tender as one of its strategies for funding the war effort.</a:t>
            </a:r>
          </a:p>
        </p:txBody>
      </p:sp>
      <p:pic>
        <p:nvPicPr>
          <p:cNvPr id="9" name="Figure" descr="A Union one dollar “greenback” is shown. In the upper left-hand corner is a portrait of Salmon P. Chase, the U.S. Treasury secretary under Abraham Lincoln."/>
          <p:cNvPicPr>
            <a:picLocks noGrp="1" noChangeAspect="1"/>
          </p:cNvPicPr>
          <p:nvPr>
            <p:ph type="pic" sz="quarter" idx="13"/>
          </p:nvPr>
        </p:nvPicPr>
        <p:blipFill>
          <a:blip r:embed="rId2"/>
          <a:stretch>
            <a:fillRect/>
          </a:stretch>
        </p:blipFill>
        <p:spPr>
          <a:xfrm>
            <a:off x="457199" y="1159052"/>
            <a:ext cx="8062913" cy="3426738"/>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15.11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74ABD13-B527-472C-BB79-6424081E95CA}"/>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Union tried to provide additional incentives for soldiers, in the form of bounties, to enlist without waiting for the draft, as shown in recruitment posters (a) and (b).</a:t>
            </a:r>
          </a:p>
        </p:txBody>
      </p:sp>
      <p:pic>
        <p:nvPicPr>
          <p:cNvPr id="9" name="Figure" descr="Two Union recruitment posters are shown. Poster (a), which depicts a soldier mounted on a horse, contains the text “Cavalry! To the field! 20 Recruits Wanted / 1st Battalion N.Y. Mounted Rifles!” Poster B, which depicts an eagle holding a banner bearing the words “The Union / it must and shall / be preserved,” contains the text “To Arms! To Arms! Your Country Calls. Volunteers for the war are wanted immediately! The Union must and shall be preserved! Those who would escape being drafted after the 10th of August, should enroll in the independent company, now raising for the war! Those who come to their country’s call in the hour of her peril will live in the pages of her history. The Roll is now open, and will be found with the undersigned. A meeting will be held at [blank]. To be addressed by [blank]. The $100 bounty paid by the government, and the advance pay and enlisting premium will be paid to each recruit on being mustered into service. Capt. Bill Yerkes. Principal recruiting office: –WM. Fenton’s Hotel. Printed at the ‘Democrat’ office, Doylestown, Bucks County, PA., by W.W.H. Davis.”"/>
          <p:cNvPicPr>
            <a:picLocks noGrp="1" noChangeAspect="1"/>
          </p:cNvPicPr>
          <p:nvPr>
            <p:ph type="pic" sz="quarter" idx="13"/>
          </p:nvPr>
        </p:nvPicPr>
        <p:blipFill>
          <a:blip r:embed="rId2"/>
          <a:stretch>
            <a:fillRect/>
          </a:stretch>
        </p:blipFill>
        <p:spPr>
          <a:xfrm>
            <a:off x="2085438" y="1122386"/>
            <a:ext cx="4806435"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15.12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4180BCA-AD91-4223-90E8-9B5B078F5D3A}"/>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race riots in New York showed just how divided the North was on the issue of equality, even as the North went to war with the South over the issue of slavery.</a:t>
            </a:r>
          </a:p>
        </p:txBody>
      </p:sp>
      <p:pic>
        <p:nvPicPr>
          <p:cNvPr id="9" name="Figure" descr="An illustration depicts the race riots in New York; white and black men pummel one another with sticks and rocks in the streets, whereas police officers attempt to intervene."/>
          <p:cNvPicPr>
            <a:picLocks noGrp="1" noChangeAspect="1"/>
          </p:cNvPicPr>
          <p:nvPr>
            <p:ph type="pic" sz="quarter" idx="13"/>
          </p:nvPr>
        </p:nvPicPr>
        <p:blipFill>
          <a:blip r:embed="rId2"/>
          <a:stretch>
            <a:fillRect/>
          </a:stretch>
        </p:blipFill>
        <p:spPr>
          <a:xfrm>
            <a:off x="1142999" y="1122386"/>
            <a:ext cx="669131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6383" y="227959"/>
            <a:ext cx="1226434" cy="833592"/>
          </a:xfrm>
          <a:prstGeom prst="rect">
            <a:avLst/>
          </a:prstGeom>
        </p:spPr>
      </p:pic>
      <p:sp>
        <p:nvSpPr>
          <p:cNvPr id="5" name="Figure Number"/>
          <p:cNvSpPr>
            <a:spLocks noGrp="1"/>
          </p:cNvSpPr>
          <p:nvPr>
            <p:ph type="title"/>
          </p:nvPr>
        </p:nvSpPr>
        <p:spPr/>
        <p:txBody>
          <a:bodyPr/>
          <a:lstStyle/>
          <a:p>
            <a:r>
              <a:rPr lang="en-US" dirty="0"/>
              <a:t>Figure 15.13</a:t>
            </a:r>
          </a:p>
        </p:txBody>
      </p:sp>
    </p:spTree>
    <p:extLst>
      <p:ext uri="{BB962C8B-B14F-4D97-AF65-F5344CB8AC3E}">
        <p14:creationId xmlns:p14="http://schemas.microsoft.com/office/powerpoint/2010/main" val="103999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FF7717A-C263-4198-834A-96C4B911B73B}"/>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this illustration, Union gun boats fire on Vicksburg in the campaign that helped the Union take control of the Mississippi River.</a:t>
            </a:r>
          </a:p>
        </p:txBody>
      </p:sp>
      <p:pic>
        <p:nvPicPr>
          <p:cNvPr id="9" name="Figure" descr="An illustration depicts a long line of Union gun boats firing on Vicksburg from the Mississippi River."/>
          <p:cNvPicPr>
            <a:picLocks noGrp="1" noChangeAspect="1"/>
          </p:cNvPicPr>
          <p:nvPr>
            <p:ph type="pic" sz="quarter" idx="13"/>
          </p:nvPr>
        </p:nvPicPr>
        <p:blipFill>
          <a:blip r:embed="rId2"/>
          <a:stretch>
            <a:fillRect/>
          </a:stretch>
        </p:blipFill>
        <p:spPr>
          <a:xfrm>
            <a:off x="1725442" y="1122386"/>
            <a:ext cx="552642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6383" y="227959"/>
            <a:ext cx="1226434" cy="833592"/>
          </a:xfrm>
          <a:prstGeom prst="rect">
            <a:avLst/>
          </a:prstGeom>
        </p:spPr>
      </p:pic>
      <p:sp>
        <p:nvSpPr>
          <p:cNvPr id="5" name="Figure Number"/>
          <p:cNvSpPr>
            <a:spLocks noGrp="1"/>
          </p:cNvSpPr>
          <p:nvPr>
            <p:ph type="title"/>
          </p:nvPr>
        </p:nvSpPr>
        <p:spPr/>
        <p:txBody>
          <a:bodyPr/>
          <a:lstStyle/>
          <a:p>
            <a:r>
              <a:rPr lang="en-US" dirty="0"/>
              <a:t>Figure 15.14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895952C-BAA4-4864-816A-F41F942713A5}"/>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map of the Gettysburg campaign is shown."/>
          <p:cNvPicPr>
            <a:picLocks noGrp="1" noChangeAspect="1"/>
          </p:cNvPicPr>
          <p:nvPr>
            <p:ph type="pic" sz="quarter" idx="13"/>
          </p:nvPr>
        </p:nvPicPr>
        <p:blipFill>
          <a:blip r:embed="rId2"/>
          <a:stretch>
            <a:fillRect/>
          </a:stretch>
        </p:blipFill>
        <p:spPr>
          <a:xfrm>
            <a:off x="4654670" y="1108075"/>
            <a:ext cx="3700222"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As this map indicates, the battlefield at Gettysburg was the farthest north that the Confederate army advanced. (credit: Hal Jesperson)</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6383"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15.15</a:t>
            </a:r>
          </a:p>
        </p:txBody>
      </p:sp>
    </p:spTree>
    <p:extLst>
      <p:ext uri="{BB962C8B-B14F-4D97-AF65-F5344CB8AC3E}">
        <p14:creationId xmlns:p14="http://schemas.microsoft.com/office/powerpoint/2010/main" val="1793688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AD0C2F4-05DC-47C3-9969-894639927188}"/>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1865 daguerreotype illustrates three of the Union’s distinct advantages: African American soldiers, a stream of cannons and supplies, and an extensive railroad grid. (credit: Library of Congress)</a:t>
            </a:r>
          </a:p>
        </p:txBody>
      </p:sp>
      <p:pic>
        <p:nvPicPr>
          <p:cNvPr id="9" name="Figure" descr="A photograph shows an African American soldier standing in front of a long line of cannons alongside a railroad track."/>
          <p:cNvPicPr>
            <a:picLocks noGrp="1" noChangeAspect="1"/>
          </p:cNvPicPr>
          <p:nvPr>
            <p:ph type="pic" sz="quarter" idx="13"/>
          </p:nvPr>
        </p:nvPicPr>
        <p:blipFill>
          <a:blip r:embed="rId2"/>
          <a:stretch>
            <a:fillRect/>
          </a:stretch>
        </p:blipFill>
        <p:spPr>
          <a:xfrm>
            <a:off x="1671261" y="1122386"/>
            <a:ext cx="563478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15.16</a:t>
            </a:r>
          </a:p>
        </p:txBody>
      </p:sp>
    </p:spTree>
    <p:extLst>
      <p:ext uri="{BB962C8B-B14F-4D97-AF65-F5344CB8AC3E}">
        <p14:creationId xmlns:p14="http://schemas.microsoft.com/office/powerpoint/2010/main" val="103999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7C2EFBF-A416-42D1-91A2-476493186A9B}"/>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African American and white soldiers of the Union army pose together in this photograph, although in reality, black soldiers were often kept separate and given only menial jobs.</a:t>
            </a:r>
          </a:p>
        </p:txBody>
      </p:sp>
      <p:pic>
        <p:nvPicPr>
          <p:cNvPr id="6" name="Figure" descr="A photograph shows a small group of casually posed black and white Union soldiers."/>
          <p:cNvPicPr>
            <a:picLocks noGrp="1" noChangeAspect="1"/>
          </p:cNvPicPr>
          <p:nvPr>
            <p:ph type="pic" sz="quarter" idx="13"/>
          </p:nvPr>
        </p:nvPicPr>
        <p:blipFill>
          <a:blip r:embed="rId2"/>
          <a:stretch>
            <a:fillRect/>
          </a:stretch>
        </p:blipFill>
        <p:spPr>
          <a:xfrm>
            <a:off x="553921" y="1108075"/>
            <a:ext cx="3838807"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15.17</a:t>
            </a:r>
          </a:p>
        </p:txBody>
      </p:sp>
    </p:spTree>
    <p:extLst>
      <p:ext uri="{BB962C8B-B14F-4D97-AF65-F5344CB8AC3E}">
        <p14:creationId xmlns:p14="http://schemas.microsoft.com/office/powerpoint/2010/main" val="3285096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518E1D9-04E0-4616-B8CC-5F6B42267D3B}"/>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book cover depicts Lincoln as an African king, with dark skin, a crown, and a jeweled robe. The text reads “Abraham Africanus I. His Secret Life, as Revealed under the Mesmeric Influence. Mysteries of the White House.”"/>
          <p:cNvPicPr>
            <a:picLocks noGrp="1" noChangeAspect="1"/>
          </p:cNvPicPr>
          <p:nvPr>
            <p:ph type="pic" sz="quarter" idx="13"/>
          </p:nvPr>
        </p:nvPicPr>
        <p:blipFill>
          <a:blip r:embed="rId2"/>
          <a:stretch>
            <a:fillRect/>
          </a:stretch>
        </p:blipFill>
        <p:spPr>
          <a:xfrm>
            <a:off x="4805011" y="1108075"/>
            <a:ext cx="3399540"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Anti-Lincoln sentiment in the North ran high in 1864, and many believed he would not be reelected president that year.</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15.18</a:t>
            </a:r>
          </a:p>
        </p:txBody>
      </p:sp>
    </p:spTree>
    <p:extLst>
      <p:ext uri="{BB962C8B-B14F-4D97-AF65-F5344CB8AC3E}">
        <p14:creationId xmlns:p14="http://schemas.microsoft.com/office/powerpoint/2010/main" val="1793688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F5C9C64-CE25-4C81-83EB-4917DD74F4FB}"/>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photograph by John Reekie, entitled, “A burial party on the battle-field of Cold Harbor,” drives home the brutality and devastation wrought by the Civil War. Here, in April 1865, African Americans collect the bones of soldiers killed in Virginia during General Ulysses S. Grant’s Wilderness Campaign of May–June 1864.</a:t>
            </a:r>
          </a:p>
        </p:txBody>
      </p:sp>
      <p:pic>
        <p:nvPicPr>
          <p:cNvPr id="9" name="Figure" descr="A photograph shows several African American men collecting the bones from a battleground in Virginia. In the foreground, one man prepares to carry away a pile of skulls and body parts."/>
          <p:cNvPicPr>
            <a:picLocks noGrp="1" noChangeAspect="1"/>
          </p:cNvPicPr>
          <p:nvPr>
            <p:ph type="pic" sz="quarter" idx="13"/>
          </p:nvPr>
        </p:nvPicPr>
        <p:blipFill>
          <a:blip r:embed="rId2"/>
          <a:stretch>
            <a:fillRect/>
          </a:stretch>
        </p:blipFill>
        <p:spPr>
          <a:xfrm>
            <a:off x="1737895" y="1122386"/>
            <a:ext cx="5501520"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15.1</a:t>
            </a:r>
          </a:p>
        </p:txBody>
      </p:sp>
    </p:spTree>
    <p:extLst>
      <p:ext uri="{BB962C8B-B14F-4D97-AF65-F5344CB8AC3E}">
        <p14:creationId xmlns:p14="http://schemas.microsoft.com/office/powerpoint/2010/main" val="103999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B82B58F-94E6-4156-9BA8-36A669BE05B4}"/>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Vastly outnumbered by the Union army, the Confederate general Robert E. Lee (seated at the left) surrendered to Ulysses S. Grant at Appomattox Courthouse. (credit: “Alaskan Dude”/Wikimedia Commons)</a:t>
            </a:r>
          </a:p>
        </p:txBody>
      </p:sp>
      <p:pic>
        <p:nvPicPr>
          <p:cNvPr id="9" name="Figure" descr="A painting depicts Robert E. Lee seated at a desk, signing a document as Ulysses S. Grant, a Confederate soldier, and a group of Union soldiers look on."/>
          <p:cNvPicPr>
            <a:picLocks noGrp="1" noChangeAspect="1"/>
          </p:cNvPicPr>
          <p:nvPr>
            <p:ph type="pic" sz="quarter" idx="13"/>
          </p:nvPr>
        </p:nvPicPr>
        <p:blipFill>
          <a:blip r:embed="rId2"/>
          <a:stretch>
            <a:fillRect/>
          </a:stretch>
        </p:blipFill>
        <p:spPr>
          <a:xfrm>
            <a:off x="582997" y="1122386"/>
            <a:ext cx="781131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15.19</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28DCEA6-E91F-4572-B70F-0B9A5AF06EFD}"/>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pPr marL="342900" indent="-342900"/>
            <a:r>
              <a:rPr lang="en-US" sz="1600" dirty="0"/>
              <a:t>(credit “1865”: modification of work by “Alaskan Dude”/Wikimedia Commons)</a:t>
            </a:r>
          </a:p>
        </p:txBody>
      </p:sp>
      <p:pic>
        <p:nvPicPr>
          <p:cNvPr id="9" name="Figure" descr="A timeline shows important events of the era. In 1860, South Carolina secedes from the Union. In 1861, Confederate forces fire on Fort Sumter, and the First Battle of Bull Run occurs; a painting of the attack on Fort Sumter and a painting of the Union forces in disarray at Bull Run are shown. In 1862, Confederate forces retreat after the Battle of Shiloh, General Robert E. Lee defends Richmond, and the Battle of Antietam occurs; a print of the Battle of Antietam is shown. In 1863, Abraham Lincoln signs the Emancipation Proclamation, racially motivated riots break out in New York, General Ulysses S. Grant leads the Vicksburg campaign, and the Battle of Gettysburg occurs; an image of the Emancipation Proclamation is shown. In 1864, General William Tecumseh Sherman invades the South, Atlanta falls to Sherman’s forces, and Lincoln is reelected; a portrait of William Tecumseh Sherman is shown. In 1865, Confederate general Robert E. Lee surrenders; a painting of Robert E. Lee signing a document before Ulysses S. Grant and a group of Union soldiers is shown."/>
          <p:cNvPicPr>
            <a:picLocks noGrp="1" noChangeAspect="1"/>
          </p:cNvPicPr>
          <p:nvPr>
            <p:ph type="pic" sz="quarter" idx="13"/>
          </p:nvPr>
        </p:nvPicPr>
        <p:blipFill>
          <a:blip r:embed="rId2"/>
          <a:stretch>
            <a:fillRect/>
          </a:stretch>
        </p:blipFill>
        <p:spPr>
          <a:xfrm>
            <a:off x="1126518" y="1122386"/>
            <a:ext cx="6724274"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15.2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BDE0CBD-1F4B-468A-B2AF-C605BA89B6F9}"/>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Crittenden’s Compromise would protect slavery in all states where it already existed. More importantly, however, it proposed to allow the western expansion of slavery into states below the Missouri Compromise line.</a:t>
            </a:r>
          </a:p>
        </p:txBody>
      </p:sp>
      <p:pic>
        <p:nvPicPr>
          <p:cNvPr id="9" name="Figure" descr="A map shows the Missouri Compromise line, as well as those states and regions below the Missouri Compromise line that would be affected by Crittenden’s Compromise."/>
          <p:cNvPicPr>
            <a:picLocks noGrp="1" noChangeAspect="1"/>
          </p:cNvPicPr>
          <p:nvPr>
            <p:ph type="pic" sz="quarter" idx="13"/>
          </p:nvPr>
        </p:nvPicPr>
        <p:blipFill>
          <a:blip r:embed="rId2"/>
          <a:stretch>
            <a:fillRect/>
          </a:stretch>
        </p:blipFill>
        <p:spPr>
          <a:xfrm>
            <a:off x="1819980" y="1122386"/>
            <a:ext cx="533735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15.3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8C4600D-B42F-4E84-B0C5-2771483CF347}"/>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Georgia’s Ordinance of Secession and those of the other Deep South states were all based on that of South Carolina, which was drafted just a month after Abraham Lincoln was elected.</a:t>
            </a:r>
          </a:p>
        </p:txBody>
      </p:sp>
      <p:pic>
        <p:nvPicPr>
          <p:cNvPr id="6" name="Figure" descr="An image of Georgia’s Ordinance of Secession is shown."/>
          <p:cNvPicPr>
            <a:picLocks noGrp="1" noChangeAspect="1"/>
          </p:cNvPicPr>
          <p:nvPr>
            <p:ph type="pic" sz="quarter" idx="13"/>
          </p:nvPr>
        </p:nvPicPr>
        <p:blipFill>
          <a:blip r:embed="rId2"/>
          <a:stretch>
            <a:fillRect/>
          </a:stretch>
        </p:blipFill>
        <p:spPr>
          <a:xfrm>
            <a:off x="457200" y="1216025"/>
            <a:ext cx="4032250" cy="5040312"/>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15.4</a:t>
            </a:r>
          </a:p>
        </p:txBody>
      </p:sp>
    </p:spTree>
    <p:extLst>
      <p:ext uri="{BB962C8B-B14F-4D97-AF65-F5344CB8AC3E}">
        <p14:creationId xmlns:p14="http://schemas.microsoft.com/office/powerpoint/2010/main" val="3285096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12E3111-F4CA-4976-BD2E-D23B7220CE1D}"/>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Confederacy’s attack on Fort Sumter, depicted here in an 1861 lithograph by Currier and Ives, stoked pro-war sentiment on both sides of the conflict.</a:t>
            </a:r>
          </a:p>
        </p:txBody>
      </p:sp>
      <p:pic>
        <p:nvPicPr>
          <p:cNvPr id="9" name="Figure" descr="A lithograph shows the Confederacy’s attack on Fort Sumter, which explodes in flames."/>
          <p:cNvPicPr>
            <a:picLocks noGrp="1" noChangeAspect="1"/>
          </p:cNvPicPr>
          <p:nvPr>
            <p:ph type="pic" sz="quarter" idx="13"/>
          </p:nvPr>
        </p:nvPicPr>
        <p:blipFill>
          <a:blip r:embed="rId2"/>
          <a:stretch>
            <a:fillRect/>
          </a:stretch>
        </p:blipFill>
        <p:spPr>
          <a:xfrm>
            <a:off x="1584341" y="1122386"/>
            <a:ext cx="580862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15.5</a:t>
            </a:r>
          </a:p>
        </p:txBody>
      </p:sp>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9C0A825-8A3D-45FE-8C8C-D8AB3E85FF74}"/>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map illustrates the southern states that seceded from the Union and formed the Confederacy in 1861, at the outset of the Civil War.</a:t>
            </a:r>
          </a:p>
        </p:txBody>
      </p:sp>
      <p:pic>
        <p:nvPicPr>
          <p:cNvPr id="9" name="Figure" descr="A map shows the Confederate states and regions, including Arizona territory; Texas; Indian territory; Arkansas; Louisiana (with New Orleans labeled); Tennessee (with Nashville labeled); Mississippi (with Vicksburg labeled); Alabama (with Montgomery and Mobile labeled); Georgia (with Atlanta and Savannah labeled); Florida; Virginia (with Richmond labeled); North Carolina; and South Carolina."/>
          <p:cNvPicPr>
            <a:picLocks noGrp="1" noChangeAspect="1"/>
          </p:cNvPicPr>
          <p:nvPr>
            <p:ph type="pic" sz="quarter" idx="13"/>
          </p:nvPr>
        </p:nvPicPr>
        <p:blipFill>
          <a:blip r:embed="rId2"/>
          <a:stretch>
            <a:fillRect/>
          </a:stretch>
        </p:blipFill>
        <p:spPr>
          <a:xfrm>
            <a:off x="1041616" y="1122386"/>
            <a:ext cx="689407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15.6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F686AC0-A535-4D52-93C8-43AF6C9FAD41}"/>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First Battle of Bull Run, which many Northerners thought would put a quick and decisive end to the South’s rebellion, ended with a Confederate victory.</a:t>
            </a:r>
          </a:p>
        </p:txBody>
      </p:sp>
      <p:pic>
        <p:nvPicPr>
          <p:cNvPr id="9" name="Figure" descr="An illustration depicts the First Battle of Bull Run. Union soldiers and horses fall in disarray as Confederates attack; a crumpled American flag lies on the ground beneath the casualties."/>
          <p:cNvPicPr>
            <a:picLocks noGrp="1" noChangeAspect="1"/>
          </p:cNvPicPr>
          <p:nvPr>
            <p:ph type="pic" sz="quarter" idx="13"/>
          </p:nvPr>
        </p:nvPicPr>
        <p:blipFill>
          <a:blip r:embed="rId2"/>
          <a:stretch>
            <a:fillRect/>
          </a:stretch>
        </p:blipFill>
        <p:spPr>
          <a:xfrm>
            <a:off x="2068394" y="1122386"/>
            <a:ext cx="484052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15.7</a:t>
            </a:r>
          </a:p>
        </p:txBody>
      </p:sp>
    </p:spTree>
    <p:extLst>
      <p:ext uri="{BB962C8B-B14F-4D97-AF65-F5344CB8AC3E}">
        <p14:creationId xmlns:p14="http://schemas.microsoft.com/office/powerpoint/2010/main" val="10399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FD444F8-175F-4CC3-B1C4-2CD1ED45AE30}"/>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Confederacy started printing paper money at an accelerated rate, causing runaway inflation and an economy in which formerly well-off people were unable to purchase food.</a:t>
            </a:r>
          </a:p>
        </p:txBody>
      </p:sp>
      <p:pic>
        <p:nvPicPr>
          <p:cNvPr id="9" name="Figure" descr="An image of a Confederate one hundred dollar bill is shown. In the lower left-hand corner is a portrait of Jefferson Davis; in the lower right-hand corner, a classically styled woman in a gown holds a garland. At the top of the bill, several black men toil in a field."/>
          <p:cNvPicPr>
            <a:picLocks noGrp="1" noChangeAspect="1"/>
          </p:cNvPicPr>
          <p:nvPr>
            <p:ph type="pic" sz="quarter" idx="13"/>
          </p:nvPr>
        </p:nvPicPr>
        <p:blipFill>
          <a:blip r:embed="rId2"/>
          <a:stretch>
            <a:fillRect/>
          </a:stretch>
        </p:blipFill>
        <p:spPr>
          <a:xfrm>
            <a:off x="457199" y="1143547"/>
            <a:ext cx="8062913" cy="3457749"/>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15.8</a:t>
            </a:r>
          </a:p>
        </p:txBody>
      </p:sp>
    </p:spTree>
    <p:extLst>
      <p:ext uri="{BB962C8B-B14F-4D97-AF65-F5344CB8AC3E}">
        <p14:creationId xmlns:p14="http://schemas.microsoft.com/office/powerpoint/2010/main" val="10399969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330</TotalTime>
  <Words>1709</Words>
  <Application>Microsoft Office PowerPoint</Application>
  <PresentationFormat>On-screen Show (4:3)</PresentationFormat>
  <Paragraphs>60</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Arial Black</vt:lpstr>
      <vt:lpstr>Calibri</vt:lpstr>
      <vt:lpstr>Essential</vt:lpstr>
      <vt:lpstr>U.S. HISTORY</vt:lpstr>
      <vt:lpstr>Figure 15.1</vt:lpstr>
      <vt:lpstr>Figure 15.2</vt:lpstr>
      <vt:lpstr>Figure 15.3</vt:lpstr>
      <vt:lpstr>Figure 15.4</vt:lpstr>
      <vt:lpstr>Figure 15.5</vt:lpstr>
      <vt:lpstr>Figure 15.6</vt:lpstr>
      <vt:lpstr>Figure 15.7</vt:lpstr>
      <vt:lpstr>Figure 15.8</vt:lpstr>
      <vt:lpstr>Figure 15.9</vt:lpstr>
      <vt:lpstr>Figure 15.10</vt:lpstr>
      <vt:lpstr>Figure 15.11</vt:lpstr>
      <vt:lpstr>Figure 15.12</vt:lpstr>
      <vt:lpstr>Figure 15.13</vt:lpstr>
      <vt:lpstr>Figure 15.14</vt:lpstr>
      <vt:lpstr>Figure 15.15</vt:lpstr>
      <vt:lpstr>Figure 15.16</vt:lpstr>
      <vt:lpstr>Figure 15.17</vt:lpstr>
      <vt:lpstr>Figure 15.18</vt:lpstr>
      <vt:lpstr>Figure 15.19</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15 - The Civil War, 1860–1865</dc:title>
  <dc:creator>Spuddy McSpare</dc:creator>
  <cp:lastModifiedBy>Conversion_07</cp:lastModifiedBy>
  <cp:revision>41</cp:revision>
  <dcterms:created xsi:type="dcterms:W3CDTF">2012-06-04T02:13:36Z</dcterms:created>
  <dcterms:modified xsi:type="dcterms:W3CDTF">2017-09-10T21:52:28Z</dcterms:modified>
</cp:coreProperties>
</file>