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9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6240-B62E-4035-B94B-DC68DA2815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3CB28-5141-4D9B-91EA-FF0AA2133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3BE06C-E37D-4A3A-9C02-BFB89366F6ED}"/>
              </a:ext>
            </a:extLst>
          </p:cNvPr>
          <p:cNvSpPr>
            <a:spLocks noGrp="1"/>
          </p:cNvSpPr>
          <p:nvPr>
            <p:ph type="dt" sz="half" idx="10"/>
          </p:nvPr>
        </p:nvSpPr>
        <p:spPr/>
        <p:txBody>
          <a:bodyPr/>
          <a:lstStyle/>
          <a:p>
            <a:fld id="{FE31FEED-ED8D-41F1-8F48-A5230BAB6E54}" type="datetimeFigureOut">
              <a:rPr lang="en-US" smtClean="0"/>
              <a:t>9/11/2023</a:t>
            </a:fld>
            <a:endParaRPr lang="en-US"/>
          </a:p>
        </p:txBody>
      </p:sp>
      <p:sp>
        <p:nvSpPr>
          <p:cNvPr id="5" name="Footer Placeholder 4">
            <a:extLst>
              <a:ext uri="{FF2B5EF4-FFF2-40B4-BE49-F238E27FC236}">
                <a16:creationId xmlns:a16="http://schemas.microsoft.com/office/drawing/2014/main" id="{E0BA1B52-0070-4BC1-B537-83A7D1EC3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8D83E-9B9C-49F6-95CE-AA694BBDDFC6}"/>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37486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C3E9-5333-4D19-88EC-3D3D30A14B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8B9725-EF2C-4997-9133-19AE7A68A4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BBB0D-9878-4F2D-90C6-697749D7DD44}"/>
              </a:ext>
            </a:extLst>
          </p:cNvPr>
          <p:cNvSpPr>
            <a:spLocks noGrp="1"/>
          </p:cNvSpPr>
          <p:nvPr>
            <p:ph type="dt" sz="half" idx="10"/>
          </p:nvPr>
        </p:nvSpPr>
        <p:spPr/>
        <p:txBody>
          <a:bodyPr/>
          <a:lstStyle/>
          <a:p>
            <a:fld id="{FE31FEED-ED8D-41F1-8F48-A5230BAB6E54}" type="datetimeFigureOut">
              <a:rPr lang="en-US" smtClean="0"/>
              <a:t>9/11/2023</a:t>
            </a:fld>
            <a:endParaRPr lang="en-US"/>
          </a:p>
        </p:txBody>
      </p:sp>
      <p:sp>
        <p:nvSpPr>
          <p:cNvPr id="5" name="Footer Placeholder 4">
            <a:extLst>
              <a:ext uri="{FF2B5EF4-FFF2-40B4-BE49-F238E27FC236}">
                <a16:creationId xmlns:a16="http://schemas.microsoft.com/office/drawing/2014/main" id="{F27A204A-73EB-4445-AA5E-8BB9A46E8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6A3BC-7B0B-420B-B3B0-62D28EE9C4A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23947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8F622-B852-47ED-8A36-B757E1C0F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BDCDB3-7626-42A6-9ABB-1887596F21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79418-F50E-459D-A55D-50D143AB7270}"/>
              </a:ext>
            </a:extLst>
          </p:cNvPr>
          <p:cNvSpPr>
            <a:spLocks noGrp="1"/>
          </p:cNvSpPr>
          <p:nvPr>
            <p:ph type="dt" sz="half" idx="10"/>
          </p:nvPr>
        </p:nvSpPr>
        <p:spPr/>
        <p:txBody>
          <a:bodyPr/>
          <a:lstStyle/>
          <a:p>
            <a:fld id="{FE31FEED-ED8D-41F1-8F48-A5230BAB6E54}" type="datetimeFigureOut">
              <a:rPr lang="en-US" smtClean="0"/>
              <a:t>9/11/2023</a:t>
            </a:fld>
            <a:endParaRPr lang="en-US"/>
          </a:p>
        </p:txBody>
      </p:sp>
      <p:sp>
        <p:nvSpPr>
          <p:cNvPr id="5" name="Footer Placeholder 4">
            <a:extLst>
              <a:ext uri="{FF2B5EF4-FFF2-40B4-BE49-F238E27FC236}">
                <a16:creationId xmlns:a16="http://schemas.microsoft.com/office/drawing/2014/main" id="{D7C7474B-ACC1-4347-94A7-D899D6E71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665A4-49BC-4D9B-A14B-60D3AADE76AF}"/>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67011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D5C0-7D1F-4F2A-B145-D05019294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FDF3F-8517-418A-BDF9-8F0956830F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16AD8-435E-4A64-AA11-61CCF23B2A88}"/>
              </a:ext>
            </a:extLst>
          </p:cNvPr>
          <p:cNvSpPr>
            <a:spLocks noGrp="1"/>
          </p:cNvSpPr>
          <p:nvPr>
            <p:ph type="dt" sz="half" idx="10"/>
          </p:nvPr>
        </p:nvSpPr>
        <p:spPr/>
        <p:txBody>
          <a:bodyPr/>
          <a:lstStyle/>
          <a:p>
            <a:fld id="{FE31FEED-ED8D-41F1-8F48-A5230BAB6E54}" type="datetimeFigureOut">
              <a:rPr lang="en-US" smtClean="0"/>
              <a:t>9/11/2023</a:t>
            </a:fld>
            <a:endParaRPr lang="en-US"/>
          </a:p>
        </p:txBody>
      </p:sp>
      <p:sp>
        <p:nvSpPr>
          <p:cNvPr id="5" name="Footer Placeholder 4">
            <a:extLst>
              <a:ext uri="{FF2B5EF4-FFF2-40B4-BE49-F238E27FC236}">
                <a16:creationId xmlns:a16="http://schemas.microsoft.com/office/drawing/2014/main" id="{0C1ADED3-6E79-46EB-8AEE-2E069FE6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F0363-970D-4EC5-942F-40D2985DEB3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82833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1E78-DB1D-40D8-A26D-3AC5EA440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0CF935-82DF-418C-A4B6-E54E12579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508507-04E7-462A-A52C-A58294DD7798}"/>
              </a:ext>
            </a:extLst>
          </p:cNvPr>
          <p:cNvSpPr>
            <a:spLocks noGrp="1"/>
          </p:cNvSpPr>
          <p:nvPr>
            <p:ph type="dt" sz="half" idx="10"/>
          </p:nvPr>
        </p:nvSpPr>
        <p:spPr/>
        <p:txBody>
          <a:bodyPr/>
          <a:lstStyle/>
          <a:p>
            <a:fld id="{FE31FEED-ED8D-41F1-8F48-A5230BAB6E54}" type="datetimeFigureOut">
              <a:rPr lang="en-US" smtClean="0"/>
              <a:t>9/11/2023</a:t>
            </a:fld>
            <a:endParaRPr lang="en-US"/>
          </a:p>
        </p:txBody>
      </p:sp>
      <p:sp>
        <p:nvSpPr>
          <p:cNvPr id="5" name="Footer Placeholder 4">
            <a:extLst>
              <a:ext uri="{FF2B5EF4-FFF2-40B4-BE49-F238E27FC236}">
                <a16:creationId xmlns:a16="http://schemas.microsoft.com/office/drawing/2014/main" id="{164C5668-2BB5-4742-9756-B21585EDA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69659-8AC9-44CA-A2E9-D1CD6782612A}"/>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64059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0D18-BAD2-4029-BFDE-3B2B01237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4BBAF-5DEB-4BD0-A09B-70F5D2F91C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306529-4131-4DFA-8C5B-88908D0902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7106-71EB-4B39-A5B4-1BF9E54E8C67}"/>
              </a:ext>
            </a:extLst>
          </p:cNvPr>
          <p:cNvSpPr>
            <a:spLocks noGrp="1"/>
          </p:cNvSpPr>
          <p:nvPr>
            <p:ph type="dt" sz="half" idx="10"/>
          </p:nvPr>
        </p:nvSpPr>
        <p:spPr/>
        <p:txBody>
          <a:bodyPr/>
          <a:lstStyle/>
          <a:p>
            <a:fld id="{FE31FEED-ED8D-41F1-8F48-A5230BAB6E54}" type="datetimeFigureOut">
              <a:rPr lang="en-US" smtClean="0"/>
              <a:t>9/11/2023</a:t>
            </a:fld>
            <a:endParaRPr lang="en-US"/>
          </a:p>
        </p:txBody>
      </p:sp>
      <p:sp>
        <p:nvSpPr>
          <p:cNvPr id="6" name="Footer Placeholder 5">
            <a:extLst>
              <a:ext uri="{FF2B5EF4-FFF2-40B4-BE49-F238E27FC236}">
                <a16:creationId xmlns:a16="http://schemas.microsoft.com/office/drawing/2014/main" id="{7B49797E-76D8-496B-B661-D17C9A337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FDD2D-724E-4803-B049-DC5BFA32A375}"/>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8002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B730-6AE0-49F5-B529-7F86ACA5B5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84A1F3-DCE9-40EA-B3DB-FF8DF119B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E1F51E-0240-43AD-A155-47B03D2832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1A632-E501-40F5-8A1B-F624ECECD2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BB720F-2A23-4C23-A859-21E7CF9709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98CD6C-193F-4148-8E20-D174EDD92281}"/>
              </a:ext>
            </a:extLst>
          </p:cNvPr>
          <p:cNvSpPr>
            <a:spLocks noGrp="1"/>
          </p:cNvSpPr>
          <p:nvPr>
            <p:ph type="dt" sz="half" idx="10"/>
          </p:nvPr>
        </p:nvSpPr>
        <p:spPr/>
        <p:txBody>
          <a:bodyPr/>
          <a:lstStyle/>
          <a:p>
            <a:fld id="{FE31FEED-ED8D-41F1-8F48-A5230BAB6E54}" type="datetimeFigureOut">
              <a:rPr lang="en-US" smtClean="0"/>
              <a:t>9/11/2023</a:t>
            </a:fld>
            <a:endParaRPr lang="en-US"/>
          </a:p>
        </p:txBody>
      </p:sp>
      <p:sp>
        <p:nvSpPr>
          <p:cNvPr id="8" name="Footer Placeholder 7">
            <a:extLst>
              <a:ext uri="{FF2B5EF4-FFF2-40B4-BE49-F238E27FC236}">
                <a16:creationId xmlns:a16="http://schemas.microsoft.com/office/drawing/2014/main" id="{902256D8-EF08-4EDD-B1A6-19F30DB258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C43CAB-AF7A-41BB-B0B3-0F1F09140AB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9717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43AD-E160-435D-8ECA-3FCD84BAF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10B6E-FDDD-47B7-A7BD-DED04AA37374}"/>
              </a:ext>
            </a:extLst>
          </p:cNvPr>
          <p:cNvSpPr>
            <a:spLocks noGrp="1"/>
          </p:cNvSpPr>
          <p:nvPr>
            <p:ph type="dt" sz="half" idx="10"/>
          </p:nvPr>
        </p:nvSpPr>
        <p:spPr/>
        <p:txBody>
          <a:bodyPr/>
          <a:lstStyle/>
          <a:p>
            <a:fld id="{FE31FEED-ED8D-41F1-8F48-A5230BAB6E54}" type="datetimeFigureOut">
              <a:rPr lang="en-US" smtClean="0"/>
              <a:t>9/11/2023</a:t>
            </a:fld>
            <a:endParaRPr lang="en-US"/>
          </a:p>
        </p:txBody>
      </p:sp>
      <p:sp>
        <p:nvSpPr>
          <p:cNvPr id="4" name="Footer Placeholder 3">
            <a:extLst>
              <a:ext uri="{FF2B5EF4-FFF2-40B4-BE49-F238E27FC236}">
                <a16:creationId xmlns:a16="http://schemas.microsoft.com/office/drawing/2014/main" id="{658AA109-B9CA-4E28-BA93-ADC283B767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988A9A-D515-4D7B-90F0-3D9D1B7A42A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5391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C50DC-6CDB-4799-BA85-676C590D5564}"/>
              </a:ext>
            </a:extLst>
          </p:cNvPr>
          <p:cNvSpPr>
            <a:spLocks noGrp="1"/>
          </p:cNvSpPr>
          <p:nvPr>
            <p:ph type="dt" sz="half" idx="10"/>
          </p:nvPr>
        </p:nvSpPr>
        <p:spPr/>
        <p:txBody>
          <a:bodyPr/>
          <a:lstStyle/>
          <a:p>
            <a:fld id="{FE31FEED-ED8D-41F1-8F48-A5230BAB6E54}" type="datetimeFigureOut">
              <a:rPr lang="en-US" smtClean="0"/>
              <a:t>9/11/2023</a:t>
            </a:fld>
            <a:endParaRPr lang="en-US"/>
          </a:p>
        </p:txBody>
      </p:sp>
      <p:sp>
        <p:nvSpPr>
          <p:cNvPr id="3" name="Footer Placeholder 2">
            <a:extLst>
              <a:ext uri="{FF2B5EF4-FFF2-40B4-BE49-F238E27FC236}">
                <a16:creationId xmlns:a16="http://schemas.microsoft.com/office/drawing/2014/main" id="{6011808B-53C0-4F1D-8C5A-AF5D9A46BB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5EF839-503D-4F06-A40F-DBEE6ED4B8DB}"/>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16323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A207-FE9E-4695-9B2A-CB028BA86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7AB933-F0EC-47A8-9410-A147E55A4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99B39-8BBE-4C82-BAE1-52F2E62F3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92256F-5FAE-46F4-8C71-7613C7A3CC05}"/>
              </a:ext>
            </a:extLst>
          </p:cNvPr>
          <p:cNvSpPr>
            <a:spLocks noGrp="1"/>
          </p:cNvSpPr>
          <p:nvPr>
            <p:ph type="dt" sz="half" idx="10"/>
          </p:nvPr>
        </p:nvSpPr>
        <p:spPr/>
        <p:txBody>
          <a:bodyPr/>
          <a:lstStyle/>
          <a:p>
            <a:fld id="{FE31FEED-ED8D-41F1-8F48-A5230BAB6E54}" type="datetimeFigureOut">
              <a:rPr lang="en-US" smtClean="0"/>
              <a:t>9/11/2023</a:t>
            </a:fld>
            <a:endParaRPr lang="en-US"/>
          </a:p>
        </p:txBody>
      </p:sp>
      <p:sp>
        <p:nvSpPr>
          <p:cNvPr id="6" name="Footer Placeholder 5">
            <a:extLst>
              <a:ext uri="{FF2B5EF4-FFF2-40B4-BE49-F238E27FC236}">
                <a16:creationId xmlns:a16="http://schemas.microsoft.com/office/drawing/2014/main" id="{C4338EEB-FD01-4FD8-AD7D-537CD5F4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440A5-498E-4D5E-BED7-719E43997670}"/>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23834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BD8C-286D-43AF-8ECE-B9FA1BA91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81864A-23F8-43F4-A531-D4E6ED0DB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D25EE3-394B-4056-BE8B-D64DDBCAE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E652B1-845C-4832-BBC6-8AA5B065ECCA}"/>
              </a:ext>
            </a:extLst>
          </p:cNvPr>
          <p:cNvSpPr>
            <a:spLocks noGrp="1"/>
          </p:cNvSpPr>
          <p:nvPr>
            <p:ph type="dt" sz="half" idx="10"/>
          </p:nvPr>
        </p:nvSpPr>
        <p:spPr/>
        <p:txBody>
          <a:bodyPr/>
          <a:lstStyle/>
          <a:p>
            <a:fld id="{FE31FEED-ED8D-41F1-8F48-A5230BAB6E54}" type="datetimeFigureOut">
              <a:rPr lang="en-US" smtClean="0"/>
              <a:t>9/11/2023</a:t>
            </a:fld>
            <a:endParaRPr lang="en-US"/>
          </a:p>
        </p:txBody>
      </p:sp>
      <p:sp>
        <p:nvSpPr>
          <p:cNvPr id="6" name="Footer Placeholder 5">
            <a:extLst>
              <a:ext uri="{FF2B5EF4-FFF2-40B4-BE49-F238E27FC236}">
                <a16:creationId xmlns:a16="http://schemas.microsoft.com/office/drawing/2014/main" id="{49C00D28-2365-430E-8256-0762031E6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6C5E7-173C-4656-BA72-9EBFA4E1E179}"/>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4245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C7EE1-2CBA-4176-BCFE-CB557BE1CA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5527F3-0493-4665-A0B9-C1F8A5099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735ED-6D53-41FF-BFCA-DDDF1C4F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1FEED-ED8D-41F1-8F48-A5230BAB6E54}" type="datetimeFigureOut">
              <a:rPr lang="en-US" smtClean="0"/>
              <a:t>9/11/2023</a:t>
            </a:fld>
            <a:endParaRPr lang="en-US"/>
          </a:p>
        </p:txBody>
      </p:sp>
      <p:sp>
        <p:nvSpPr>
          <p:cNvPr id="5" name="Footer Placeholder 4">
            <a:extLst>
              <a:ext uri="{FF2B5EF4-FFF2-40B4-BE49-F238E27FC236}">
                <a16:creationId xmlns:a16="http://schemas.microsoft.com/office/drawing/2014/main" id="{73C9E8A3-2309-4D26-8F98-44BA4EE0C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E79ABF-F31A-46A9-AC3D-842230CDC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15942-45F1-4081-B6CD-07922AD89C98}" type="slidenum">
              <a:rPr lang="en-US" smtClean="0"/>
              <a:t>‹#›</a:t>
            </a:fld>
            <a:endParaRPr lang="en-US"/>
          </a:p>
        </p:txBody>
      </p:sp>
    </p:spTree>
    <p:extLst>
      <p:ext uri="{BB962C8B-B14F-4D97-AF65-F5344CB8AC3E}">
        <p14:creationId xmlns:p14="http://schemas.microsoft.com/office/powerpoint/2010/main" val="4201679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57A747-938A-44AD-A3BE-97D58613A0D3}"/>
              </a:ext>
            </a:extLst>
          </p:cNvPr>
          <p:cNvPicPr>
            <a:picLocks noChangeAspect="1"/>
          </p:cNvPicPr>
          <p:nvPr/>
        </p:nvPicPr>
        <p:blipFill>
          <a:blip r:embed="rId2"/>
          <a:stretch>
            <a:fillRect/>
          </a:stretch>
        </p:blipFill>
        <p:spPr>
          <a:xfrm>
            <a:off x="40640" y="932089"/>
            <a:ext cx="3446044" cy="4733526"/>
          </a:xfrm>
          <a:prstGeom prst="rect">
            <a:avLst/>
          </a:prstGeom>
        </p:spPr>
      </p:pic>
      <p:sp>
        <p:nvSpPr>
          <p:cNvPr id="5" name="Title 1">
            <a:extLst>
              <a:ext uri="{FF2B5EF4-FFF2-40B4-BE49-F238E27FC236}">
                <a16:creationId xmlns:a16="http://schemas.microsoft.com/office/drawing/2014/main" id="{54B774A5-2536-4566-8FC5-5BCADBD580F9}"/>
              </a:ext>
            </a:extLst>
          </p:cNvPr>
          <p:cNvSpPr txBox="1">
            <a:spLocks/>
          </p:cNvSpPr>
          <p:nvPr/>
        </p:nvSpPr>
        <p:spPr>
          <a:xfrm>
            <a:off x="-1619997" y="880023"/>
            <a:ext cx="10515600" cy="953440"/>
          </a:xfrm>
          <a:prstGeom prst="rect">
            <a:avLst/>
          </a:prstGeom>
          <a:effectLst>
            <a:glow rad="101600">
              <a:schemeClr val="accent4">
                <a:satMod val="175000"/>
                <a:alpha val="40000"/>
              </a:schemeClr>
            </a:glow>
            <a:outerShdw blurRad="50800" dist="38100" algn="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b="1" dirty="0"/>
            </a:br>
            <a:endParaRPr lang="en-US" b="1" dirty="0"/>
          </a:p>
        </p:txBody>
      </p:sp>
      <p:sp>
        <p:nvSpPr>
          <p:cNvPr id="6" name="Text Placeholder 2">
            <a:extLst>
              <a:ext uri="{FF2B5EF4-FFF2-40B4-BE49-F238E27FC236}">
                <a16:creationId xmlns:a16="http://schemas.microsoft.com/office/drawing/2014/main" id="{B8F3E78A-A6CB-47B0-866B-C6EEE5CEFC9B}"/>
              </a:ext>
            </a:extLst>
          </p:cNvPr>
          <p:cNvSpPr txBox="1">
            <a:spLocks/>
          </p:cNvSpPr>
          <p:nvPr/>
        </p:nvSpPr>
        <p:spPr>
          <a:xfrm>
            <a:off x="3307222" y="878115"/>
            <a:ext cx="8182241" cy="58077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latin typeface="+mj-lt"/>
                <a:cs typeface="Arial" panose="020B0604020202020204" pitchFamily="34" charset="0"/>
              </a:rPr>
              <a:t>Chapter 8 Learning Objectives</a:t>
            </a:r>
          </a:p>
          <a:p>
            <a:pPr marL="0" indent="0">
              <a:lnSpc>
                <a:spcPct val="100000"/>
              </a:lnSpc>
              <a:buNone/>
            </a:pPr>
            <a:r>
              <a:rPr lang="en-US" sz="2400" i="1" dirty="0"/>
              <a:t>After completing this chapter, you will be able to:</a:t>
            </a:r>
          </a:p>
          <a:p>
            <a:pPr lvl="0"/>
            <a:r>
              <a:rPr lang="en-US" sz="2300" dirty="0"/>
              <a:t>Outline the physical basis of Earth’s greenhouse effect, and describe how human influences may be causing it to intensify.</a:t>
            </a:r>
          </a:p>
          <a:p>
            <a:pPr lvl="0"/>
            <a:endParaRPr lang="en-US" sz="2300" dirty="0"/>
          </a:p>
          <a:p>
            <a:pPr>
              <a:lnSpc>
                <a:spcPct val="100000"/>
              </a:lnSpc>
              <a:spcBef>
                <a:spcPts val="0"/>
              </a:spcBef>
            </a:pPr>
            <a:r>
              <a:rPr lang="en-US" sz="2300" dirty="0"/>
              <a:t>Explain the term greenhouse gas (GHG).</a:t>
            </a:r>
          </a:p>
          <a:p>
            <a:pPr>
              <a:lnSpc>
                <a:spcPct val="100000"/>
              </a:lnSpc>
              <a:spcBef>
                <a:spcPts val="0"/>
              </a:spcBef>
            </a:pPr>
            <a:endParaRPr lang="en-US" sz="2400" dirty="0"/>
          </a:p>
          <a:p>
            <a:pPr>
              <a:lnSpc>
                <a:spcPct val="100000"/>
              </a:lnSpc>
              <a:spcBef>
                <a:spcPts val="0"/>
              </a:spcBef>
            </a:pPr>
            <a:r>
              <a:rPr lang="en-US" sz="2300" dirty="0"/>
              <a:t>Describe how the various GHGs vary in their effectiveness and influence on the greenhouse effect.</a:t>
            </a:r>
          </a:p>
          <a:p>
            <a:pPr>
              <a:lnSpc>
                <a:spcPct val="100000"/>
              </a:lnSpc>
              <a:spcBef>
                <a:spcPts val="0"/>
              </a:spcBef>
            </a:pPr>
            <a:endParaRPr lang="en-US" sz="2300" dirty="0"/>
          </a:p>
          <a:p>
            <a:pPr>
              <a:lnSpc>
                <a:spcPct val="100000"/>
              </a:lnSpc>
              <a:spcBef>
                <a:spcPts val="0"/>
              </a:spcBef>
            </a:pPr>
            <a:r>
              <a:rPr lang="en-US" sz="2300" dirty="0"/>
              <a:t>Identify which GHGs have been increasing in concentration in the atmosphere, and give the reasons for those changes.</a:t>
            </a:r>
          </a:p>
          <a:p>
            <a:pPr>
              <a:lnSpc>
                <a:spcPct val="100000"/>
              </a:lnSpc>
              <a:spcBef>
                <a:spcPts val="0"/>
              </a:spcBef>
            </a:pPr>
            <a:endParaRPr lang="en-US" sz="2300" dirty="0"/>
          </a:p>
          <a:p>
            <a:pPr lvl="0"/>
            <a:r>
              <a:rPr lang="en-US" sz="2300" dirty="0"/>
              <a:t>Discuss strategies for reducing the intensity of the human influence on the greenhouse effect.</a:t>
            </a:r>
          </a:p>
          <a:p>
            <a:pPr marL="0" indent="0">
              <a:buNone/>
            </a:pPr>
            <a:r>
              <a:rPr lang="en-US" sz="2300" dirty="0"/>
              <a:t> </a:t>
            </a:r>
          </a:p>
          <a:p>
            <a:pPr>
              <a:lnSpc>
                <a:spcPct val="100000"/>
              </a:lnSpc>
              <a:spcBef>
                <a:spcPts val="0"/>
              </a:spcBef>
            </a:pPr>
            <a:endParaRPr lang="en-US" sz="2300" dirty="0"/>
          </a:p>
          <a:p>
            <a:pPr marL="0" indent="0">
              <a:lnSpc>
                <a:spcPct val="100000"/>
              </a:lnSpc>
              <a:spcBef>
                <a:spcPts val="0"/>
              </a:spcBef>
              <a:buNone/>
            </a:pPr>
            <a:endParaRPr lang="en-US" sz="2400" dirty="0"/>
          </a:p>
          <a:p>
            <a:pPr marL="0" indent="0">
              <a:buNone/>
            </a:pPr>
            <a:endParaRPr lang="en-US" altLang="en-US" sz="32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249D3D5-782F-476D-8AFC-180CCD917F4C}"/>
              </a:ext>
            </a:extLst>
          </p:cNvPr>
          <p:cNvSpPr txBox="1"/>
          <p:nvPr/>
        </p:nvSpPr>
        <p:spPr>
          <a:xfrm>
            <a:off x="307649" y="172137"/>
            <a:ext cx="10101129" cy="707886"/>
          </a:xfrm>
          <a:prstGeom prst="rect">
            <a:avLst/>
          </a:prstGeom>
          <a:noFill/>
        </p:spPr>
        <p:txBody>
          <a:bodyPr wrap="square" rtlCol="0">
            <a:spAutoFit/>
          </a:bodyPr>
          <a:lstStyle/>
          <a:p>
            <a:r>
              <a:rPr lang="en-US" sz="4000" dirty="0">
                <a:effectLst>
                  <a:outerShdw blurRad="38100" dist="38100" dir="2700000" algn="tl">
                    <a:srgbClr val="000000">
                      <a:alpha val="43137"/>
                    </a:srgbClr>
                  </a:outerShdw>
                </a:effectLst>
                <a:latin typeface="+mj-lt"/>
              </a:rPr>
              <a:t>Global Climate and Greenhouse Gases</a:t>
            </a:r>
          </a:p>
        </p:txBody>
      </p:sp>
    </p:spTree>
    <p:extLst>
      <p:ext uri="{BB962C8B-B14F-4D97-AF65-F5344CB8AC3E}">
        <p14:creationId xmlns:p14="http://schemas.microsoft.com/office/powerpoint/2010/main" val="199757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99120C-75D5-4CD3-82B1-D1004064A916}"/>
              </a:ext>
            </a:extLst>
          </p:cNvPr>
          <p:cNvSpPr>
            <a:spLocks noGrp="1"/>
          </p:cNvSpPr>
          <p:nvPr>
            <p:ph idx="1"/>
          </p:nvPr>
        </p:nvSpPr>
        <p:spPr>
          <a:xfrm>
            <a:off x="5259898" y="802671"/>
            <a:ext cx="6761526" cy="5683759"/>
          </a:xfrm>
        </p:spPr>
        <p:txBody>
          <a:bodyPr>
            <a:normAutofit fontScale="92500" lnSpcReduction="10000"/>
          </a:bodyPr>
          <a:lstStyle/>
          <a:p>
            <a:r>
              <a:rPr lang="en-US" sz="2300" dirty="0"/>
              <a:t>Mature forest stores large amounts of </a:t>
            </a:r>
            <a:r>
              <a:rPr lang="en-US" sz="2300" i="1" dirty="0">
                <a:solidFill>
                  <a:schemeClr val="accent4">
                    <a:lumMod val="75000"/>
                  </a:schemeClr>
                </a:solidFill>
              </a:rPr>
              <a:t>organic carbon </a:t>
            </a:r>
            <a:r>
              <a:rPr lang="en-US" sz="2300" dirty="0"/>
              <a:t>in vegetation and the dead organic matter of soil. All other kinds of ecosystems, including younger forests that are regenerating from a disturbance, store much less </a:t>
            </a:r>
            <a:r>
              <a:rPr lang="en-US" sz="2300" i="1" dirty="0">
                <a:solidFill>
                  <a:schemeClr val="accent4">
                    <a:lumMod val="75000"/>
                  </a:schemeClr>
                </a:solidFill>
              </a:rPr>
              <a:t>organic carbon </a:t>
            </a:r>
            <a:r>
              <a:rPr lang="en-US" sz="2300" dirty="0"/>
              <a:t>than occurs in older forests.</a:t>
            </a:r>
          </a:p>
          <a:p>
            <a:endParaRPr lang="en-US" sz="2300" dirty="0"/>
          </a:p>
          <a:p>
            <a:r>
              <a:rPr lang="en-US" sz="2400" dirty="0"/>
              <a:t>Whenever an area of mature forest is disturbed by timber harvesting or is cleared to provide land for agricultural or urbanized use, much less organic carbon will be stored on the land.</a:t>
            </a:r>
          </a:p>
          <a:p>
            <a:endParaRPr lang="en-US" sz="2400" dirty="0"/>
          </a:p>
          <a:p>
            <a:r>
              <a:rPr lang="en-US" sz="2600" dirty="0"/>
              <a:t>If a harvested stand is allowed to regenerate into another mature forest, then the depletion of stored carbon will be a </a:t>
            </a:r>
            <a:r>
              <a:rPr lang="en-US" sz="2600" i="1" dirty="0">
                <a:solidFill>
                  <a:schemeClr val="accent4">
                    <a:lumMod val="75000"/>
                  </a:schemeClr>
                </a:solidFill>
              </a:rPr>
              <a:t>medium-term phenomenon</a:t>
            </a:r>
            <a:r>
              <a:rPr lang="en-US" sz="2600" dirty="0"/>
              <a:t>. However, if the forest is converted into anthropogenic land-use, such as for agriculture or urbanization, there is a </a:t>
            </a:r>
            <a:r>
              <a:rPr lang="en-US" sz="2600" i="1" dirty="0">
                <a:solidFill>
                  <a:schemeClr val="accent4">
                    <a:lumMod val="75000"/>
                  </a:schemeClr>
                </a:solidFill>
              </a:rPr>
              <a:t>permanent loss of carbon stored</a:t>
            </a:r>
            <a:r>
              <a:rPr lang="en-US" sz="2600" dirty="0"/>
              <a:t> on the land.</a:t>
            </a:r>
          </a:p>
          <a:p>
            <a:pPr marL="0" indent="0">
              <a:buNone/>
            </a:pPr>
            <a:endParaRPr lang="en-US" sz="2600" dirty="0"/>
          </a:p>
          <a:p>
            <a:endParaRPr lang="en-US" sz="2400" dirty="0"/>
          </a:p>
          <a:p>
            <a:endParaRPr lang="en-US" sz="2300" dirty="0"/>
          </a:p>
        </p:txBody>
      </p:sp>
      <p:pic>
        <p:nvPicPr>
          <p:cNvPr id="4" name="image9.jpeg">
            <a:extLst>
              <a:ext uri="{FF2B5EF4-FFF2-40B4-BE49-F238E27FC236}">
                <a16:creationId xmlns:a16="http://schemas.microsoft.com/office/drawing/2014/main" id="{699BAC98-6741-4845-92E3-870A32651C95}"/>
              </a:ext>
            </a:extLst>
          </p:cNvPr>
          <p:cNvPicPr/>
          <p:nvPr/>
        </p:nvPicPr>
        <p:blipFill>
          <a:blip r:embed="rId2" cstate="print"/>
          <a:stretch>
            <a:fillRect/>
          </a:stretch>
        </p:blipFill>
        <p:spPr>
          <a:xfrm>
            <a:off x="245465" y="587229"/>
            <a:ext cx="4922153" cy="3506599"/>
          </a:xfrm>
          <a:prstGeom prst="rect">
            <a:avLst/>
          </a:prstGeom>
        </p:spPr>
      </p:pic>
      <p:sp>
        <p:nvSpPr>
          <p:cNvPr id="5" name="Rectangle 4">
            <a:extLst>
              <a:ext uri="{FF2B5EF4-FFF2-40B4-BE49-F238E27FC236}">
                <a16:creationId xmlns:a16="http://schemas.microsoft.com/office/drawing/2014/main" id="{DB9D6846-3C9D-4DAD-A97C-966A5896E3A5}"/>
              </a:ext>
            </a:extLst>
          </p:cNvPr>
          <p:cNvSpPr/>
          <p:nvPr/>
        </p:nvSpPr>
        <p:spPr>
          <a:xfrm>
            <a:off x="170576" y="4174785"/>
            <a:ext cx="4997042" cy="2646878"/>
          </a:xfrm>
          <a:prstGeom prst="rect">
            <a:avLst/>
          </a:prstGeom>
        </p:spPr>
        <p:txBody>
          <a:bodyPr wrap="square">
            <a:spAutoFit/>
          </a:bodyPr>
          <a:lstStyle/>
          <a:p>
            <a:pPr algn="just"/>
            <a:r>
              <a:rPr lang="en-US" sz="1600" b="1" dirty="0">
                <a:latin typeface="Calibri" panose="020F0502020204030204" pitchFamily="34" charset="0"/>
                <a:ea typeface="Cambria" panose="02040503050406030204" pitchFamily="18" charset="0"/>
                <a:cs typeface="Calibri" panose="020F0502020204030204" pitchFamily="34" charset="0"/>
              </a:rPr>
              <a:t>Figure 8.5</a:t>
            </a:r>
            <a:r>
              <a:rPr lang="en-US" sz="1600" dirty="0">
                <a:latin typeface="Calibri" panose="020F0502020204030204" pitchFamily="34" charset="0"/>
                <a:ea typeface="Cambria" panose="02040503050406030204" pitchFamily="18" charset="0"/>
                <a:cs typeface="Calibri" panose="020F0502020204030204" pitchFamily="34" charset="0"/>
              </a:rPr>
              <a:t>. The conversion of carbon-dense ecosystems, such as forests, into agricultural and urban ecosystems that store much less carbon is an important source of CO</a:t>
            </a:r>
            <a:r>
              <a:rPr lang="en-US" sz="1600" baseline="-25000" dirty="0">
                <a:latin typeface="Calibri" panose="020F0502020204030204" pitchFamily="34" charset="0"/>
                <a:ea typeface="Cambria" panose="02040503050406030204" pitchFamily="18" charset="0"/>
                <a:cs typeface="Calibri" panose="020F0502020204030204" pitchFamily="34" charset="0"/>
              </a:rPr>
              <a:t>2</a:t>
            </a:r>
            <a:r>
              <a:rPr lang="en-US" sz="1600" spc="-1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emissions. This site on Sumatra has had its tree cover felled and the woody debris burned. The land will be planted with a variety of crops. Deforestation is proceeding rapidly in this region of Indonesia, and in most tropical countries. </a:t>
            </a:r>
            <a:r>
              <a:rPr lang="en-US" sz="1600" spc="-10" dirty="0">
                <a:latin typeface="Calibri" panose="020F0502020204030204" pitchFamily="34" charset="0"/>
                <a:ea typeface="Cambria" panose="02040503050406030204" pitchFamily="18" charset="0"/>
                <a:cs typeface="Calibri" panose="020F0502020204030204" pitchFamily="34" charset="0"/>
              </a:rPr>
              <a:t>Source:</a:t>
            </a:r>
            <a:r>
              <a:rPr lang="en-US" sz="1600" dirty="0">
                <a:latin typeface="Calibri" panose="020F0502020204030204" pitchFamily="34" charset="0"/>
                <a:ea typeface="Cambria" panose="02040503050406030204" pitchFamily="18" charset="0"/>
                <a:cs typeface="Calibri" panose="020F0502020204030204" pitchFamily="34" charset="0"/>
              </a:rPr>
              <a:t> </a:t>
            </a:r>
            <a:r>
              <a:rPr lang="en-US" sz="1600" spc="-25" dirty="0">
                <a:latin typeface="Calibri" panose="020F0502020204030204" pitchFamily="34" charset="0"/>
                <a:ea typeface="Cambria" panose="02040503050406030204" pitchFamily="18" charset="0"/>
                <a:cs typeface="Calibri" panose="020F0502020204030204" pitchFamily="34" charset="0"/>
              </a:rPr>
              <a:t>B.</a:t>
            </a:r>
            <a:r>
              <a:rPr lang="en-US" sz="1600" dirty="0">
                <a:latin typeface="Calibri" panose="020F0502020204030204" pitchFamily="34" charset="0"/>
                <a:ea typeface="Cambria" panose="02040503050406030204" pitchFamily="18" charset="0"/>
                <a:cs typeface="Calibri" panose="020F0502020204030204" pitchFamily="34" charset="0"/>
              </a:rPr>
              <a:t>  </a:t>
            </a:r>
            <a:r>
              <a:rPr lang="en-US" sz="1600" spc="-25" dirty="0">
                <a:latin typeface="Calibri" panose="020F0502020204030204" pitchFamily="34" charset="0"/>
                <a:ea typeface="Cambria" panose="02040503050406030204" pitchFamily="18" charset="0"/>
                <a:cs typeface="Calibri" panose="020F0502020204030204" pitchFamily="34" charset="0"/>
              </a:rPr>
              <a:t>Freedman.</a:t>
            </a:r>
            <a:endParaRPr lang="en-US" sz="1600" dirty="0">
              <a:latin typeface="Calibri" panose="020F0502020204030204" pitchFamily="34" charset="0"/>
              <a:ea typeface="Cambria" panose="02040503050406030204" pitchFamily="18" charset="0"/>
              <a:cs typeface="Calibri" panose="020F0502020204030204" pitchFamily="34" charset="0"/>
            </a:endParaRPr>
          </a:p>
          <a:p>
            <a:pPr marR="0">
              <a:spcBef>
                <a:spcPts val="0"/>
              </a:spcBef>
              <a:spcAft>
                <a:spcPts val="0"/>
              </a:spcAft>
            </a:pPr>
            <a:endParaRPr lang="en-US" dirty="0">
              <a:latin typeface="Calibri" panose="020F0502020204030204" pitchFamily="34" charset="0"/>
              <a:ea typeface="Cambria" panose="02040503050406030204" pitchFamily="18" charset="0"/>
              <a:cs typeface="Calibri" panose="020F0502020204030204" pitchFamily="34" charset="0"/>
            </a:endParaRPr>
          </a:p>
          <a:p>
            <a:pPr marR="0" indent="114300">
              <a:spcBef>
                <a:spcPts val="0"/>
              </a:spcBef>
              <a:spcAft>
                <a:spcPts val="0"/>
              </a:spcAft>
            </a:pPr>
            <a:r>
              <a:rPr lang="en-US" spc="-10" dirty="0">
                <a:latin typeface="Calibri" panose="020F0502020204030204" pitchFamily="34" charset="0"/>
                <a:ea typeface="Cambria" panose="02040503050406030204" pitchFamily="18" charset="0"/>
                <a:cs typeface="Calibri" panose="020F0502020204030204" pitchFamily="34" charset="0"/>
              </a:rPr>
              <a:t> </a:t>
            </a:r>
            <a:endParaRPr lang="en-US" dirty="0">
              <a:latin typeface="Calibri" panose="020F0502020204030204" pitchFamily="34" charset="0"/>
              <a:ea typeface="Cambria" panose="02040503050406030204" pitchFamily="18" charset="0"/>
              <a:cs typeface="Calibri" panose="020F0502020204030204" pitchFamily="34" charset="0"/>
            </a:endParaRPr>
          </a:p>
        </p:txBody>
      </p:sp>
      <p:sp>
        <p:nvSpPr>
          <p:cNvPr id="6" name="Rectangle 5">
            <a:extLst>
              <a:ext uri="{FF2B5EF4-FFF2-40B4-BE49-F238E27FC236}">
                <a16:creationId xmlns:a16="http://schemas.microsoft.com/office/drawing/2014/main" id="{D2C28EF8-412E-4398-AC16-F42B46655C72}"/>
              </a:ext>
            </a:extLst>
          </p:cNvPr>
          <p:cNvSpPr/>
          <p:nvPr/>
        </p:nvSpPr>
        <p:spPr>
          <a:xfrm>
            <a:off x="6266576" y="217896"/>
            <a:ext cx="5679959" cy="584775"/>
          </a:xfrm>
          <a:prstGeom prst="rect">
            <a:avLst/>
          </a:prstGeom>
        </p:spPr>
        <p:txBody>
          <a:bodyPr wrap="square">
            <a:spAutoFit/>
          </a:bodyPr>
          <a:lstStyle/>
          <a:p>
            <a:pPr marL="63500" marR="0" algn="just">
              <a:spcBef>
                <a:spcPts val="545"/>
              </a:spcBef>
              <a:spcAft>
                <a:spcPts val="0"/>
              </a:spcAft>
            </a:pPr>
            <a:r>
              <a:rPr lang="en-US" sz="3200" spc="-40" dirty="0">
                <a:effectLst>
                  <a:outerShdw blurRad="38100" dist="38100" dir="2700000" algn="tl">
                    <a:srgbClr val="000000">
                      <a:alpha val="43137"/>
                    </a:srgbClr>
                  </a:outerShdw>
                </a:effectLst>
                <a:latin typeface="Calibri" panose="020F0502020204030204" pitchFamily="34" charset="0"/>
                <a:ea typeface="Garamond" panose="02020404030301010803" pitchFamily="18" charset="0"/>
                <a:cs typeface="Calibri" panose="020F0502020204030204" pitchFamily="34" charset="0"/>
              </a:rPr>
              <a:t>CO</a:t>
            </a:r>
            <a:r>
              <a:rPr lang="en-US" sz="3200" spc="-40" baseline="-25000" dirty="0">
                <a:effectLst>
                  <a:outerShdw blurRad="38100" dist="38100" dir="2700000" algn="tl">
                    <a:srgbClr val="000000">
                      <a:alpha val="43137"/>
                    </a:srgbClr>
                  </a:outerShdw>
                </a:effectLst>
                <a:latin typeface="Calibri" panose="020F0502020204030204" pitchFamily="34" charset="0"/>
                <a:ea typeface="Garamond" panose="02020404030301010803" pitchFamily="18" charset="0"/>
                <a:cs typeface="Calibri" panose="020F0502020204030204" pitchFamily="34" charset="0"/>
              </a:rPr>
              <a:t>2</a:t>
            </a:r>
            <a:r>
              <a:rPr lang="en-US" sz="3200" spc="-20" dirty="0">
                <a:effectLst>
                  <a:outerShdw blurRad="38100" dist="38100" dir="2700000" algn="tl">
                    <a:srgbClr val="000000">
                      <a:alpha val="43137"/>
                    </a:srgbClr>
                  </a:outerShdw>
                </a:effectLst>
                <a:latin typeface="Calibri" panose="020F0502020204030204" pitchFamily="34" charset="0"/>
                <a:ea typeface="Garamond" panose="02020404030301010803" pitchFamily="18" charset="0"/>
                <a:cs typeface="Calibri" panose="020F0502020204030204" pitchFamily="34" charset="0"/>
              </a:rPr>
              <a:t> </a:t>
            </a:r>
            <a:r>
              <a:rPr lang="en-US" sz="3200" spc="-40" dirty="0">
                <a:effectLst>
                  <a:outerShdw blurRad="38100" dist="38100" dir="2700000" algn="tl">
                    <a:srgbClr val="000000">
                      <a:alpha val="43137"/>
                    </a:srgbClr>
                  </a:outerShdw>
                </a:effectLst>
                <a:latin typeface="Calibri" panose="020F0502020204030204" pitchFamily="34" charset="0"/>
                <a:ea typeface="Garamond" panose="02020404030301010803" pitchFamily="18" charset="0"/>
                <a:cs typeface="Calibri" panose="020F0502020204030204" pitchFamily="34" charset="0"/>
              </a:rPr>
              <a:t>from</a:t>
            </a:r>
            <a:r>
              <a:rPr lang="en-US" sz="3200" spc="-15" dirty="0">
                <a:effectLst>
                  <a:outerShdw blurRad="38100" dist="38100" dir="2700000" algn="tl">
                    <a:srgbClr val="000000">
                      <a:alpha val="43137"/>
                    </a:srgbClr>
                  </a:outerShdw>
                </a:effectLst>
                <a:latin typeface="Calibri" panose="020F0502020204030204" pitchFamily="34" charset="0"/>
                <a:ea typeface="Garamond" panose="02020404030301010803" pitchFamily="18" charset="0"/>
                <a:cs typeface="Calibri" panose="020F0502020204030204" pitchFamily="34" charset="0"/>
              </a:rPr>
              <a:t> </a:t>
            </a:r>
            <a:r>
              <a:rPr lang="en-US" sz="3200" spc="-40" dirty="0">
                <a:effectLst>
                  <a:outerShdw blurRad="38100" dist="38100" dir="2700000" algn="tl">
                    <a:srgbClr val="000000">
                      <a:alpha val="43137"/>
                    </a:srgbClr>
                  </a:outerShdw>
                </a:effectLst>
                <a:latin typeface="Calibri" panose="020F0502020204030204" pitchFamily="34" charset="0"/>
                <a:ea typeface="Garamond" panose="02020404030301010803" pitchFamily="18" charset="0"/>
                <a:cs typeface="Calibri" panose="020F0502020204030204" pitchFamily="34" charset="0"/>
              </a:rPr>
              <a:t>Clearing</a:t>
            </a:r>
            <a:r>
              <a:rPr lang="en-US" sz="3200" spc="-15" dirty="0">
                <a:effectLst>
                  <a:outerShdw blurRad="38100" dist="38100" dir="2700000" algn="tl">
                    <a:srgbClr val="000000">
                      <a:alpha val="43137"/>
                    </a:srgbClr>
                  </a:outerShdw>
                </a:effectLst>
                <a:latin typeface="Calibri" panose="020F0502020204030204" pitchFamily="34" charset="0"/>
                <a:ea typeface="Garamond" panose="02020404030301010803" pitchFamily="18" charset="0"/>
                <a:cs typeface="Calibri" panose="020F0502020204030204" pitchFamily="34" charset="0"/>
              </a:rPr>
              <a:t> </a:t>
            </a:r>
            <a:r>
              <a:rPr lang="en-US" sz="3200" spc="-40" dirty="0">
                <a:effectLst>
                  <a:outerShdw blurRad="38100" dist="38100" dir="2700000" algn="tl">
                    <a:srgbClr val="000000">
                      <a:alpha val="43137"/>
                    </a:srgbClr>
                  </a:outerShdw>
                </a:effectLst>
                <a:latin typeface="Calibri" panose="020F0502020204030204" pitchFamily="34" charset="0"/>
                <a:ea typeface="Garamond" panose="02020404030301010803" pitchFamily="18" charset="0"/>
                <a:cs typeface="Calibri" panose="020F0502020204030204" pitchFamily="34" charset="0"/>
              </a:rPr>
              <a:t>Forest </a:t>
            </a:r>
            <a:endParaRPr lang="en-US" sz="3200" dirty="0">
              <a:effectLst>
                <a:outerShdw blurRad="38100" dist="38100" dir="2700000" algn="tl">
                  <a:srgbClr val="000000">
                    <a:alpha val="43137"/>
                  </a:srgbClr>
                </a:outerShdw>
              </a:effectLst>
              <a:latin typeface="Calibri" panose="020F0502020204030204" pitchFamily="34" charset="0"/>
              <a:ea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161793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CF891-928F-4BB3-8C80-2169BDBEBDFE}"/>
              </a:ext>
            </a:extLst>
          </p:cNvPr>
          <p:cNvSpPr>
            <a:spLocks noGrp="1"/>
          </p:cNvSpPr>
          <p:nvPr>
            <p:ph idx="1"/>
          </p:nvPr>
        </p:nvSpPr>
        <p:spPr>
          <a:xfrm>
            <a:off x="233495" y="597715"/>
            <a:ext cx="6923712" cy="5803085"/>
          </a:xfrm>
        </p:spPr>
        <p:txBody>
          <a:bodyPr>
            <a:normAutofit/>
          </a:bodyPr>
          <a:lstStyle/>
          <a:p>
            <a:r>
              <a:rPr lang="en-US" sz="2300" dirty="0"/>
              <a:t>Key </a:t>
            </a:r>
            <a:r>
              <a:rPr lang="en-US" sz="2300" dirty="0">
                <a:solidFill>
                  <a:schemeClr val="accent2">
                    <a:lumMod val="75000"/>
                  </a:schemeClr>
                </a:solidFill>
              </a:rPr>
              <a:t>anthropogenic influences </a:t>
            </a:r>
            <a:r>
              <a:rPr lang="en-US" sz="2300" dirty="0"/>
              <a:t>on the global carbon budget are summarized in Figure 8. 6 which shows the major compartments in which carbon is stored as well as transfers between them. </a:t>
            </a:r>
          </a:p>
          <a:p>
            <a:endParaRPr lang="en-US" sz="2300" dirty="0"/>
          </a:p>
          <a:p>
            <a:r>
              <a:rPr lang="en-US" sz="2300" dirty="0">
                <a:solidFill>
                  <a:schemeClr val="accent2">
                    <a:lumMod val="75000"/>
                  </a:schemeClr>
                </a:solidFill>
                <a:latin typeface="Calibri" panose="020F0502020204030204" pitchFamily="34" charset="0"/>
                <a:ea typeface="Cambria" panose="02040503050406030204" pitchFamily="18" charset="0"/>
                <a:cs typeface="Calibri" panose="020F0502020204030204" pitchFamily="34" charset="0"/>
              </a:rPr>
              <a:t>Anthropogenic</a:t>
            </a:r>
            <a:r>
              <a:rPr lang="en-US" sz="2300" spc="-40" dirty="0">
                <a:solidFill>
                  <a:schemeClr val="accent2">
                    <a:lumMod val="75000"/>
                  </a:schemeClr>
                </a:solidFill>
                <a:latin typeface="Calibri" panose="020F0502020204030204" pitchFamily="34" charset="0"/>
                <a:ea typeface="Cambria" panose="02040503050406030204" pitchFamily="18" charset="0"/>
                <a:cs typeface="Calibri" panose="020F0502020204030204" pitchFamily="34" charset="0"/>
              </a:rPr>
              <a:t> </a:t>
            </a:r>
            <a:r>
              <a:rPr lang="en-US" sz="2300" dirty="0">
                <a:solidFill>
                  <a:schemeClr val="accent2">
                    <a:lumMod val="75000"/>
                  </a:schemeClr>
                </a:solidFill>
                <a:latin typeface="Calibri" panose="020F0502020204030204" pitchFamily="34" charset="0"/>
                <a:ea typeface="Cambria" panose="02040503050406030204" pitchFamily="18" charset="0"/>
                <a:cs typeface="Calibri" panose="020F0502020204030204" pitchFamily="34" charset="0"/>
              </a:rPr>
              <a:t>emissions</a:t>
            </a:r>
            <a:r>
              <a:rPr lang="en-US" sz="2300" spc="-40" dirty="0">
                <a:solidFill>
                  <a:schemeClr val="accent2">
                    <a:lumMod val="75000"/>
                  </a:schemeClr>
                </a:solidFill>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have</a:t>
            </a:r>
            <a:r>
              <a:rPr lang="en-US" sz="2300" spc="-4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caused</a:t>
            </a:r>
            <a:r>
              <a:rPr lang="en-US" sz="2300" spc="-4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a</a:t>
            </a:r>
            <a:r>
              <a:rPr lang="en-US" sz="2300" spc="-4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43%</a:t>
            </a:r>
            <a:r>
              <a:rPr lang="en-US" sz="2300" spc="-4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increase</a:t>
            </a:r>
            <a:r>
              <a:rPr lang="en-US" sz="2300" spc="-4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in</a:t>
            </a:r>
            <a:r>
              <a:rPr lang="en-US" sz="2300" spc="-4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the</a:t>
            </a:r>
            <a:r>
              <a:rPr lang="en-US" sz="2300" spc="-4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amount</a:t>
            </a:r>
            <a:r>
              <a:rPr lang="en-US" sz="2300" spc="-4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of</a:t>
            </a:r>
            <a:r>
              <a:rPr lang="en-US" sz="2300" spc="-4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CO</a:t>
            </a:r>
            <a:r>
              <a:rPr lang="en-US" sz="2300" baseline="-25000" dirty="0">
                <a:latin typeface="Calibri" panose="020F0502020204030204" pitchFamily="34" charset="0"/>
                <a:ea typeface="Cambria" panose="02040503050406030204" pitchFamily="18" charset="0"/>
                <a:cs typeface="Calibri" panose="020F0502020204030204" pitchFamily="34" charset="0"/>
              </a:rPr>
              <a:t>2</a:t>
            </a:r>
            <a:r>
              <a:rPr lang="en-US" sz="2300" spc="-2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stored</a:t>
            </a:r>
            <a:r>
              <a:rPr lang="en-US" sz="2300" spc="-4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in</a:t>
            </a:r>
            <a:r>
              <a:rPr lang="en-US" sz="2300" spc="-4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the</a:t>
            </a:r>
            <a:r>
              <a:rPr lang="en-US" sz="2300" spc="-4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atmosphere, from</a:t>
            </a:r>
            <a:r>
              <a:rPr lang="en-US" sz="2300" spc="-1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about</a:t>
            </a:r>
            <a:r>
              <a:rPr lang="en-US" sz="2300" spc="-20"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580</a:t>
            </a:r>
            <a:r>
              <a:rPr lang="en-US" sz="2300" spc="-1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x</a:t>
            </a:r>
            <a:r>
              <a:rPr lang="en-US" sz="2300" spc="-20"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10</a:t>
            </a:r>
            <a:r>
              <a:rPr lang="en-US" sz="2300" baseline="30000" dirty="0">
                <a:latin typeface="Calibri" panose="020F0502020204030204" pitchFamily="34" charset="0"/>
                <a:ea typeface="Cambria" panose="02040503050406030204" pitchFamily="18" charset="0"/>
                <a:cs typeface="Calibri" panose="020F0502020204030204" pitchFamily="34" charset="0"/>
              </a:rPr>
              <a:t>9</a:t>
            </a:r>
            <a:r>
              <a:rPr lang="en-US" sz="2300" spc="-30"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t</a:t>
            </a:r>
            <a:r>
              <a:rPr lang="en-US" sz="2300" spc="-20"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of</a:t>
            </a:r>
            <a:r>
              <a:rPr lang="en-US" sz="2300" spc="-20"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CO</a:t>
            </a:r>
            <a:r>
              <a:rPr lang="en-US" sz="2300" baseline="-25000" dirty="0">
                <a:latin typeface="Calibri" panose="020F0502020204030204" pitchFamily="34" charset="0"/>
                <a:ea typeface="Cambria" panose="02040503050406030204" pitchFamily="18" charset="0"/>
                <a:cs typeface="Calibri" panose="020F0502020204030204" pitchFamily="34" charset="0"/>
              </a:rPr>
              <a:t>2</a:t>
            </a:r>
            <a:r>
              <a:rPr lang="en-US" sz="2300" dirty="0">
                <a:latin typeface="Calibri" panose="020F0502020204030204" pitchFamily="34" charset="0"/>
                <a:ea typeface="Cambria" panose="02040503050406030204" pitchFamily="18" charset="0"/>
                <a:cs typeface="Calibri" panose="020F0502020204030204" pitchFamily="34" charset="0"/>
              </a:rPr>
              <a:t>-C</a:t>
            </a:r>
            <a:r>
              <a:rPr lang="en-US" sz="2300" spc="-1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in</a:t>
            </a:r>
            <a:r>
              <a:rPr lang="en-US" sz="2300" spc="-1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pre-industrial</a:t>
            </a:r>
            <a:r>
              <a:rPr lang="en-US" sz="2300" spc="-1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times</a:t>
            </a:r>
            <a:r>
              <a:rPr lang="en-US" sz="2300" spc="-1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to</a:t>
            </a:r>
            <a:r>
              <a:rPr lang="en-US" sz="2300" spc="-20"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844</a:t>
            </a:r>
            <a:r>
              <a:rPr lang="en-US" sz="2300" spc="-20"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x</a:t>
            </a:r>
            <a:r>
              <a:rPr lang="en-US" sz="2300" spc="-20"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10</a:t>
            </a:r>
            <a:r>
              <a:rPr lang="en-US" sz="2300" baseline="30000" dirty="0">
                <a:latin typeface="Calibri" panose="020F0502020204030204" pitchFamily="34" charset="0"/>
                <a:ea typeface="Cambria" panose="02040503050406030204" pitchFamily="18" charset="0"/>
                <a:cs typeface="Calibri" panose="020F0502020204030204" pitchFamily="34" charset="0"/>
              </a:rPr>
              <a:t>9</a:t>
            </a:r>
            <a:r>
              <a:rPr lang="en-US" sz="2300" spc="-30"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t</a:t>
            </a:r>
            <a:r>
              <a:rPr lang="en-US" sz="2300" spc="-20"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in</a:t>
            </a:r>
            <a:r>
              <a:rPr lang="en-US" sz="2300" spc="-1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2015.</a:t>
            </a:r>
            <a:r>
              <a:rPr lang="en-US" sz="2300" spc="-20" dirty="0">
                <a:latin typeface="Calibri" panose="020F0502020204030204" pitchFamily="34" charset="0"/>
                <a:ea typeface="Cambria" panose="02040503050406030204" pitchFamily="18" charset="0"/>
                <a:cs typeface="Calibri" panose="020F0502020204030204" pitchFamily="34" charset="0"/>
              </a:rPr>
              <a:t> </a:t>
            </a:r>
          </a:p>
          <a:p>
            <a:endParaRPr lang="en-US" sz="2300" spc="-20" dirty="0">
              <a:latin typeface="Calibri" panose="020F0502020204030204" pitchFamily="34" charset="0"/>
              <a:ea typeface="Cambria" panose="02040503050406030204" pitchFamily="18" charset="0"/>
              <a:cs typeface="Calibri" panose="020F0502020204030204" pitchFamily="34" charset="0"/>
            </a:endParaRPr>
          </a:p>
          <a:p>
            <a:r>
              <a:rPr lang="en-US" sz="2300" dirty="0">
                <a:latin typeface="Calibri" panose="020F0502020204030204" pitchFamily="34" charset="0"/>
                <a:ea typeface="Cambria" panose="02040503050406030204" pitchFamily="18" charset="0"/>
                <a:cs typeface="Calibri" panose="020F0502020204030204" pitchFamily="34" charset="0"/>
              </a:rPr>
              <a:t>The</a:t>
            </a:r>
            <a:r>
              <a:rPr lang="en-US" sz="2300" spc="-20"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atmospheric</a:t>
            </a:r>
            <a:r>
              <a:rPr lang="en-US" sz="2300" spc="-1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concentration</a:t>
            </a:r>
            <a:r>
              <a:rPr lang="en-US" sz="2300" spc="-15" dirty="0">
                <a:latin typeface="Calibri" panose="020F0502020204030204" pitchFamily="34" charset="0"/>
                <a:ea typeface="Cambria" panose="02040503050406030204" pitchFamily="18" charset="0"/>
                <a:cs typeface="Calibri" panose="020F0502020204030204" pitchFamily="34" charset="0"/>
              </a:rPr>
              <a:t> </a:t>
            </a:r>
            <a:r>
              <a:rPr lang="en-US" sz="2300" dirty="0">
                <a:latin typeface="Calibri" panose="020F0502020204030204" pitchFamily="34" charset="0"/>
                <a:ea typeface="Cambria" panose="02040503050406030204" pitchFamily="18" charset="0"/>
                <a:cs typeface="Calibri" panose="020F0502020204030204" pitchFamily="34" charset="0"/>
              </a:rPr>
              <a:t>of CO</a:t>
            </a:r>
            <a:r>
              <a:rPr lang="en-US" sz="2300" baseline="-25000" dirty="0">
                <a:latin typeface="Calibri" panose="020F0502020204030204" pitchFamily="34" charset="0"/>
                <a:ea typeface="Cambria" panose="02040503050406030204" pitchFamily="18" charset="0"/>
                <a:cs typeface="Calibri" panose="020F0502020204030204" pitchFamily="34" charset="0"/>
              </a:rPr>
              <a:t>2</a:t>
            </a:r>
            <a:r>
              <a:rPr lang="en-US" sz="2300" dirty="0">
                <a:latin typeface="Calibri" panose="020F0502020204030204" pitchFamily="34" charset="0"/>
                <a:ea typeface="Cambria" panose="02040503050406030204" pitchFamily="18" charset="0"/>
                <a:cs typeface="Calibri" panose="020F0502020204030204" pitchFamily="34" charset="0"/>
              </a:rPr>
              <a:t> has accordingly increased during the same period, from about 280 ppm to 400 ppm.</a:t>
            </a:r>
          </a:p>
          <a:p>
            <a:endParaRPr lang="en-US" sz="2400" dirty="0">
              <a:latin typeface="Calibri" panose="020F0502020204030204" pitchFamily="34" charset="0"/>
              <a:ea typeface="Cambria" panose="02040503050406030204" pitchFamily="18" charset="0"/>
              <a:cs typeface="Calibri" panose="020F0502020204030204" pitchFamily="34" charset="0"/>
            </a:endParaRPr>
          </a:p>
          <a:p>
            <a:endParaRPr lang="en-US" sz="2400" dirty="0">
              <a:latin typeface="Calibri" panose="020F0502020204030204" pitchFamily="34" charset="0"/>
              <a:ea typeface="Cambria" panose="02040503050406030204" pitchFamily="18" charset="0"/>
              <a:cs typeface="Calibri" panose="020F0502020204030204" pitchFamily="34" charset="0"/>
            </a:endParaRPr>
          </a:p>
          <a:p>
            <a:endParaRPr lang="en-US" sz="2400" dirty="0"/>
          </a:p>
          <a:p>
            <a:endParaRPr lang="en-US" sz="2400" dirty="0"/>
          </a:p>
        </p:txBody>
      </p:sp>
      <p:pic>
        <p:nvPicPr>
          <p:cNvPr id="4" name="image11.jpeg">
            <a:extLst>
              <a:ext uri="{FF2B5EF4-FFF2-40B4-BE49-F238E27FC236}">
                <a16:creationId xmlns:a16="http://schemas.microsoft.com/office/drawing/2014/main" id="{7C2FA448-EE2E-4B40-856C-B295552BF514}"/>
              </a:ext>
            </a:extLst>
          </p:cNvPr>
          <p:cNvPicPr/>
          <p:nvPr/>
        </p:nvPicPr>
        <p:blipFill>
          <a:blip r:embed="rId2" cstate="print"/>
          <a:stretch>
            <a:fillRect/>
          </a:stretch>
        </p:blipFill>
        <p:spPr>
          <a:xfrm>
            <a:off x="7157207" y="746620"/>
            <a:ext cx="4572000" cy="3481431"/>
          </a:xfrm>
          <a:prstGeom prst="rect">
            <a:avLst/>
          </a:prstGeom>
        </p:spPr>
      </p:pic>
      <p:sp>
        <p:nvSpPr>
          <p:cNvPr id="5" name="Rectangle 4">
            <a:extLst>
              <a:ext uri="{FF2B5EF4-FFF2-40B4-BE49-F238E27FC236}">
                <a16:creationId xmlns:a16="http://schemas.microsoft.com/office/drawing/2014/main" id="{602271A4-1003-4224-8950-2DCFA96F25FA}"/>
              </a:ext>
            </a:extLst>
          </p:cNvPr>
          <p:cNvSpPr/>
          <p:nvPr/>
        </p:nvSpPr>
        <p:spPr>
          <a:xfrm>
            <a:off x="6859397" y="4421075"/>
            <a:ext cx="5167619" cy="1569660"/>
          </a:xfrm>
          <a:prstGeom prst="rect">
            <a:avLst/>
          </a:prstGeom>
        </p:spPr>
        <p:txBody>
          <a:bodyPr wrap="square">
            <a:spAutoFit/>
          </a:bodyPr>
          <a:lstStyle/>
          <a:p>
            <a:pPr marL="349250" marR="189230" algn="just">
              <a:spcAft>
                <a:spcPts val="0"/>
              </a:spcAft>
            </a:pPr>
            <a:r>
              <a:rPr lang="en-US" sz="1600" b="1" dirty="0">
                <a:latin typeface="Calibri" panose="020F0502020204030204" pitchFamily="34" charset="0"/>
                <a:ea typeface="Cambria" panose="02040503050406030204" pitchFamily="18" charset="0"/>
                <a:cs typeface="Calibri" panose="020F0502020204030204" pitchFamily="34" charset="0"/>
              </a:rPr>
              <a:t>Figure 8.6. </a:t>
            </a:r>
            <a:r>
              <a:rPr lang="en-US" sz="1600" dirty="0">
                <a:latin typeface="Calibri" panose="020F0502020204030204" pitchFamily="34" charset="0"/>
                <a:ea typeface="Cambria" panose="02040503050406030204" pitchFamily="18" charset="0"/>
                <a:cs typeface="Calibri" panose="020F0502020204030204" pitchFamily="34" charset="0"/>
              </a:rPr>
              <a:t>Key Compartments and Fluxes of the Global Carbon Cycle. Amounts stored in the compartments</a:t>
            </a:r>
            <a:r>
              <a:rPr lang="en-US" sz="1600" spc="-3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are</a:t>
            </a:r>
            <a:r>
              <a:rPr lang="en-US" sz="1600" spc="-3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in</a:t>
            </a:r>
            <a:r>
              <a:rPr lang="en-US" sz="1600" spc="-3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units</a:t>
            </a:r>
            <a:r>
              <a:rPr lang="en-US" sz="1600" spc="-3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of</a:t>
            </a:r>
            <a:r>
              <a:rPr lang="en-US" sz="1600" spc="-3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tons</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of</a:t>
            </a:r>
            <a:r>
              <a:rPr lang="en-US" sz="1600" spc="-3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carbon,</a:t>
            </a:r>
            <a:r>
              <a:rPr lang="en-US" sz="1600" spc="-3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while</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transfers</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are</a:t>
            </a:r>
            <a:r>
              <a:rPr lang="en-US" sz="1600" spc="-3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in</a:t>
            </a:r>
            <a:r>
              <a:rPr lang="en-US" sz="1600" spc="-3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tons</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of</a:t>
            </a:r>
            <a:r>
              <a:rPr lang="en-US" sz="1600" spc="-3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carbon</a:t>
            </a:r>
            <a:r>
              <a:rPr lang="en-US" sz="1600" spc="-3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per</a:t>
            </a:r>
            <a:r>
              <a:rPr lang="en-US" sz="1600" spc="-3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year.</a:t>
            </a:r>
            <a:r>
              <a:rPr lang="en-US" sz="1600" spc="-3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Sources: </a:t>
            </a:r>
            <a:r>
              <a:rPr lang="en-US" sz="1600" spc="-10" dirty="0">
                <a:latin typeface="Calibri" panose="020F0502020204030204" pitchFamily="34" charset="0"/>
                <a:ea typeface="Cambria" panose="02040503050406030204" pitchFamily="18" charset="0"/>
                <a:cs typeface="Calibri" panose="020F0502020204030204" pitchFamily="34" charset="0"/>
              </a:rPr>
              <a:t>Data</a:t>
            </a:r>
            <a:r>
              <a:rPr lang="en-US" sz="1600" spc="60" dirty="0">
                <a:latin typeface="Calibri" panose="020F0502020204030204" pitchFamily="34" charset="0"/>
                <a:ea typeface="Cambria" panose="02040503050406030204" pitchFamily="18" charset="0"/>
                <a:cs typeface="Calibri" panose="020F0502020204030204" pitchFamily="34" charset="0"/>
              </a:rPr>
              <a:t> </a:t>
            </a:r>
            <a:r>
              <a:rPr lang="en-US" sz="1600" spc="-10" dirty="0">
                <a:latin typeface="Calibri" panose="020F0502020204030204" pitchFamily="34" charset="0"/>
                <a:ea typeface="Cambria" panose="02040503050406030204" pitchFamily="18" charset="0"/>
                <a:cs typeface="Calibri" panose="020F0502020204030204" pitchFamily="34" charset="0"/>
              </a:rPr>
              <a:t>from</a:t>
            </a:r>
            <a:r>
              <a:rPr lang="en-US" sz="1600" spc="55" dirty="0">
                <a:latin typeface="Calibri" panose="020F0502020204030204" pitchFamily="34" charset="0"/>
                <a:ea typeface="Cambria" panose="02040503050406030204" pitchFamily="18" charset="0"/>
                <a:cs typeface="Calibri" panose="020F0502020204030204" pitchFamily="34" charset="0"/>
              </a:rPr>
              <a:t> </a:t>
            </a:r>
            <a:r>
              <a:rPr lang="en-US" sz="1600" spc="-10" dirty="0">
                <a:latin typeface="Calibri" panose="020F0502020204030204" pitchFamily="34" charset="0"/>
                <a:ea typeface="Cambria" panose="02040503050406030204" pitchFamily="18" charset="0"/>
                <a:cs typeface="Calibri" panose="020F0502020204030204" pitchFamily="34" charset="0"/>
              </a:rPr>
              <a:t>Blasing</a:t>
            </a:r>
            <a:r>
              <a:rPr lang="en-US" sz="1600" spc="60" dirty="0">
                <a:latin typeface="Calibri" panose="020F0502020204030204" pitchFamily="34" charset="0"/>
                <a:ea typeface="Cambria" panose="02040503050406030204" pitchFamily="18" charset="0"/>
                <a:cs typeface="Calibri" panose="020F0502020204030204" pitchFamily="34" charset="0"/>
              </a:rPr>
              <a:t> </a:t>
            </a:r>
            <a:r>
              <a:rPr lang="en-US" sz="1600" spc="-10" dirty="0">
                <a:latin typeface="Calibri" panose="020F0502020204030204" pitchFamily="34" charset="0"/>
                <a:ea typeface="Cambria" panose="02040503050406030204" pitchFamily="18" charset="0"/>
                <a:cs typeface="Calibri" panose="020F0502020204030204" pitchFamily="34" charset="0"/>
              </a:rPr>
              <a:t>(1985),</a:t>
            </a:r>
            <a:r>
              <a:rPr lang="en-US" sz="1600" spc="60" dirty="0">
                <a:latin typeface="Calibri" panose="020F0502020204030204" pitchFamily="34" charset="0"/>
                <a:ea typeface="Cambria" panose="02040503050406030204" pitchFamily="18" charset="0"/>
                <a:cs typeface="Calibri" panose="020F0502020204030204" pitchFamily="34" charset="0"/>
              </a:rPr>
              <a:t> </a:t>
            </a:r>
            <a:r>
              <a:rPr lang="en-US" sz="1600" spc="-10" dirty="0">
                <a:latin typeface="Calibri" panose="020F0502020204030204" pitchFamily="34" charset="0"/>
                <a:ea typeface="Cambria" panose="02040503050406030204" pitchFamily="18" charset="0"/>
                <a:cs typeface="Calibri" panose="020F0502020204030204" pitchFamily="34" charset="0"/>
              </a:rPr>
              <a:t>Solomon</a:t>
            </a:r>
            <a:r>
              <a:rPr lang="en-US" sz="1600" spc="60" dirty="0">
                <a:latin typeface="Calibri" panose="020F0502020204030204" pitchFamily="34" charset="0"/>
                <a:ea typeface="Cambria" panose="02040503050406030204" pitchFamily="18" charset="0"/>
                <a:cs typeface="Calibri" panose="020F0502020204030204" pitchFamily="34" charset="0"/>
              </a:rPr>
              <a:t> </a:t>
            </a:r>
            <a:r>
              <a:rPr lang="en-US" sz="1600" spc="-10" dirty="0">
                <a:latin typeface="Calibri" panose="020F0502020204030204" pitchFamily="34" charset="0"/>
                <a:ea typeface="Cambria" panose="02040503050406030204" pitchFamily="18" charset="0"/>
                <a:cs typeface="Calibri" panose="020F0502020204030204" pitchFamily="34" charset="0"/>
              </a:rPr>
              <a:t>et</a:t>
            </a:r>
            <a:r>
              <a:rPr lang="en-US" sz="1600" spc="60" dirty="0">
                <a:latin typeface="Calibri" panose="020F0502020204030204" pitchFamily="34" charset="0"/>
                <a:ea typeface="Cambria" panose="02040503050406030204" pitchFamily="18" charset="0"/>
                <a:cs typeface="Calibri" panose="020F0502020204030204" pitchFamily="34" charset="0"/>
              </a:rPr>
              <a:t> </a:t>
            </a:r>
            <a:r>
              <a:rPr lang="en-US" sz="1600" spc="-10" dirty="0">
                <a:latin typeface="Calibri" panose="020F0502020204030204" pitchFamily="34" charset="0"/>
                <a:ea typeface="Cambria" panose="02040503050406030204" pitchFamily="18" charset="0"/>
                <a:cs typeface="Calibri" panose="020F0502020204030204" pitchFamily="34" charset="0"/>
              </a:rPr>
              <a:t>al.</a:t>
            </a:r>
            <a:r>
              <a:rPr lang="en-US" sz="1600" spc="55" dirty="0">
                <a:latin typeface="Calibri" panose="020F0502020204030204" pitchFamily="34" charset="0"/>
                <a:ea typeface="Cambria" panose="02040503050406030204" pitchFamily="18" charset="0"/>
                <a:cs typeface="Calibri" panose="020F0502020204030204" pitchFamily="34" charset="0"/>
              </a:rPr>
              <a:t> </a:t>
            </a:r>
            <a:r>
              <a:rPr lang="en-US" sz="1600" spc="-10" dirty="0">
                <a:latin typeface="Calibri" panose="020F0502020204030204" pitchFamily="34" charset="0"/>
                <a:ea typeface="Cambria" panose="02040503050406030204" pitchFamily="18" charset="0"/>
                <a:cs typeface="Calibri" panose="020F0502020204030204" pitchFamily="34" charset="0"/>
              </a:rPr>
              <a:t>(1985),</a:t>
            </a:r>
            <a:r>
              <a:rPr lang="en-US" sz="1600" spc="60" dirty="0">
                <a:latin typeface="Calibri" panose="020F0502020204030204" pitchFamily="34" charset="0"/>
                <a:ea typeface="Cambria" panose="02040503050406030204" pitchFamily="18" charset="0"/>
                <a:cs typeface="Calibri" panose="020F0502020204030204" pitchFamily="34" charset="0"/>
              </a:rPr>
              <a:t> </a:t>
            </a:r>
            <a:r>
              <a:rPr lang="en-US" sz="1600" spc="-10" dirty="0">
                <a:latin typeface="Calibri" panose="020F0502020204030204" pitchFamily="34" charset="0"/>
                <a:ea typeface="Cambria" panose="02040503050406030204" pitchFamily="18" charset="0"/>
                <a:cs typeface="Calibri" panose="020F0502020204030204" pitchFamily="34" charset="0"/>
              </a:rPr>
              <a:t>Schlesinger</a:t>
            </a:r>
            <a:r>
              <a:rPr lang="en-US" sz="1600" spc="65" dirty="0">
                <a:latin typeface="Calibri" panose="020F0502020204030204" pitchFamily="34" charset="0"/>
                <a:ea typeface="Cambria" panose="02040503050406030204" pitchFamily="18" charset="0"/>
                <a:cs typeface="Calibri" panose="020F0502020204030204" pitchFamily="34" charset="0"/>
              </a:rPr>
              <a:t> </a:t>
            </a:r>
            <a:r>
              <a:rPr lang="en-US" sz="1600" spc="-10" dirty="0">
                <a:latin typeface="Calibri" panose="020F0502020204030204" pitchFamily="34" charset="0"/>
                <a:ea typeface="Cambria" panose="02040503050406030204" pitchFamily="18" charset="0"/>
                <a:cs typeface="Calibri" panose="020F0502020204030204" pitchFamily="34" charset="0"/>
              </a:rPr>
              <a:t>(1995),</a:t>
            </a:r>
            <a:r>
              <a:rPr lang="en-US" sz="1600" spc="60" dirty="0">
                <a:latin typeface="Calibri" panose="020F0502020204030204" pitchFamily="34" charset="0"/>
                <a:ea typeface="Cambria" panose="02040503050406030204" pitchFamily="18" charset="0"/>
                <a:cs typeface="Calibri" panose="020F0502020204030204" pitchFamily="34" charset="0"/>
              </a:rPr>
              <a:t> </a:t>
            </a:r>
            <a:r>
              <a:rPr lang="en-US" sz="1600" spc="-10" dirty="0">
                <a:latin typeface="Calibri" panose="020F0502020204030204" pitchFamily="34" charset="0"/>
                <a:ea typeface="Cambria" panose="02040503050406030204" pitchFamily="18" charset="0"/>
                <a:cs typeface="Calibri" panose="020F0502020204030204" pitchFamily="34" charset="0"/>
              </a:rPr>
              <a:t>and</a:t>
            </a:r>
            <a:r>
              <a:rPr lang="en-US" sz="1600" spc="55" dirty="0">
                <a:latin typeface="Calibri" panose="020F0502020204030204" pitchFamily="34" charset="0"/>
                <a:ea typeface="Cambria" panose="02040503050406030204" pitchFamily="18" charset="0"/>
                <a:cs typeface="Calibri" panose="020F0502020204030204" pitchFamily="34" charset="0"/>
              </a:rPr>
              <a:t> </a:t>
            </a:r>
            <a:r>
              <a:rPr lang="en-US" sz="1600" spc="-10" dirty="0">
                <a:latin typeface="Calibri" panose="020F0502020204030204" pitchFamily="34" charset="0"/>
                <a:ea typeface="Cambria" panose="02040503050406030204" pitchFamily="18" charset="0"/>
                <a:cs typeface="Calibri" panose="020F0502020204030204" pitchFamily="34" charset="0"/>
              </a:rPr>
              <a:t>Global</a:t>
            </a:r>
            <a:r>
              <a:rPr lang="en-US" sz="1600" spc="60" dirty="0">
                <a:latin typeface="Calibri" panose="020F0502020204030204" pitchFamily="34" charset="0"/>
                <a:ea typeface="Cambria" panose="02040503050406030204" pitchFamily="18" charset="0"/>
                <a:cs typeface="Calibri" panose="020F0502020204030204" pitchFamily="34" charset="0"/>
              </a:rPr>
              <a:t> </a:t>
            </a:r>
            <a:r>
              <a:rPr lang="en-US" sz="1600" spc="-10" dirty="0">
                <a:latin typeface="Calibri" panose="020F0502020204030204" pitchFamily="34" charset="0"/>
                <a:ea typeface="Cambria" panose="02040503050406030204" pitchFamily="18" charset="0"/>
                <a:cs typeface="Calibri" panose="020F0502020204030204" pitchFamily="34" charset="0"/>
              </a:rPr>
              <a:t>Carbon</a:t>
            </a:r>
            <a:r>
              <a:rPr lang="en-US" sz="1600" spc="55" dirty="0">
                <a:latin typeface="Calibri" panose="020F0502020204030204" pitchFamily="34" charset="0"/>
                <a:ea typeface="Cambria" panose="02040503050406030204" pitchFamily="18" charset="0"/>
                <a:cs typeface="Calibri" panose="020F0502020204030204" pitchFamily="34" charset="0"/>
              </a:rPr>
              <a:t> </a:t>
            </a:r>
            <a:r>
              <a:rPr lang="en-US" sz="1600" spc="-10" dirty="0">
                <a:latin typeface="Calibri" panose="020F0502020204030204" pitchFamily="34" charset="0"/>
                <a:ea typeface="Cambria" panose="02040503050406030204" pitchFamily="18" charset="0"/>
                <a:cs typeface="Calibri" panose="020F0502020204030204" pitchFamily="34" charset="0"/>
              </a:rPr>
              <a:t>Budget</a:t>
            </a:r>
            <a:r>
              <a:rPr lang="en-US" sz="1600" spc="60" dirty="0">
                <a:latin typeface="Calibri" panose="020F0502020204030204" pitchFamily="34" charset="0"/>
                <a:ea typeface="Cambria" panose="02040503050406030204" pitchFamily="18" charset="0"/>
                <a:cs typeface="Calibri" panose="020F0502020204030204" pitchFamily="34" charset="0"/>
              </a:rPr>
              <a:t> </a:t>
            </a:r>
            <a:r>
              <a:rPr lang="en-US" sz="1600" spc="-10" dirty="0">
                <a:latin typeface="Calibri" panose="020F0502020204030204" pitchFamily="34" charset="0"/>
                <a:ea typeface="Cambria" panose="02040503050406030204" pitchFamily="18" charset="0"/>
                <a:cs typeface="Calibri" panose="020F0502020204030204" pitchFamily="34" charset="0"/>
              </a:rPr>
              <a:t>(2014).</a:t>
            </a:r>
            <a:endParaRPr lang="en-US" sz="1600"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866049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8C62E7-D478-454A-B462-1FCBC45578A9}"/>
              </a:ext>
            </a:extLst>
          </p:cNvPr>
          <p:cNvSpPr>
            <a:spLocks noGrp="1"/>
          </p:cNvSpPr>
          <p:nvPr>
            <p:ph idx="1"/>
          </p:nvPr>
        </p:nvSpPr>
        <p:spPr>
          <a:xfrm>
            <a:off x="838200" y="494950"/>
            <a:ext cx="10515600" cy="5682013"/>
          </a:xfrm>
        </p:spPr>
        <p:txBody>
          <a:bodyPr/>
          <a:lstStyle/>
          <a:p>
            <a:r>
              <a:rPr lang="en-US" dirty="0"/>
              <a:t>The </a:t>
            </a:r>
            <a:r>
              <a:rPr lang="en-US" dirty="0">
                <a:solidFill>
                  <a:schemeClr val="accent2">
                    <a:lumMod val="75000"/>
                  </a:schemeClr>
                </a:solidFill>
              </a:rPr>
              <a:t>oceans</a:t>
            </a:r>
            <a:r>
              <a:rPr lang="en-US" dirty="0"/>
              <a:t> have a net absorption of about 3.1 x 10</a:t>
            </a:r>
            <a:r>
              <a:rPr lang="en-US" baseline="30000" dirty="0"/>
              <a:t>9</a:t>
            </a:r>
            <a:r>
              <a:rPr lang="en-US" dirty="0"/>
              <a:t> t/y of CO</a:t>
            </a:r>
            <a:r>
              <a:rPr lang="en-US" baseline="-25000" dirty="0"/>
              <a:t>2</a:t>
            </a:r>
            <a:r>
              <a:rPr lang="en-US" dirty="0"/>
              <a:t>-C from the atmosphere. However, this is much less than the anthropogenic emissions of 8.6 × 10</a:t>
            </a:r>
            <a:r>
              <a:rPr lang="en-US" baseline="30000" dirty="0"/>
              <a:t>9</a:t>
            </a:r>
            <a:r>
              <a:rPr lang="en-US" dirty="0"/>
              <a:t> t/y of CO</a:t>
            </a:r>
            <a:r>
              <a:rPr lang="en-US" baseline="-25000" dirty="0"/>
              <a:t>2</a:t>
            </a:r>
            <a:r>
              <a:rPr lang="en-US" dirty="0"/>
              <a:t>-C, and so the amount of CO</a:t>
            </a:r>
            <a:r>
              <a:rPr lang="en-US" baseline="-25000" dirty="0"/>
              <a:t>2</a:t>
            </a:r>
            <a:r>
              <a:rPr lang="en-US" dirty="0"/>
              <a:t> stored in the atmosphere is increasing. </a:t>
            </a:r>
          </a:p>
          <a:p>
            <a:endParaRPr lang="en-US" dirty="0"/>
          </a:p>
          <a:p>
            <a:r>
              <a:rPr lang="en-US" dirty="0"/>
              <a:t>The oceans have an enormous capacity for absorbing atmospheric CO</a:t>
            </a:r>
            <a:r>
              <a:rPr lang="en-US" baseline="-25000" dirty="0"/>
              <a:t>2</a:t>
            </a:r>
            <a:r>
              <a:rPr lang="en-US" dirty="0"/>
              <a:t>, which is ultimately deposited as a mineral that accumulates in sediment (mostly as the shells of </a:t>
            </a:r>
            <a:r>
              <a:rPr lang="en-US" dirty="0">
                <a:solidFill>
                  <a:schemeClr val="accent2">
                    <a:lumMod val="75000"/>
                  </a:schemeClr>
                </a:solidFill>
              </a:rPr>
              <a:t>calcium carbonate (CaCO</a:t>
            </a:r>
            <a:r>
              <a:rPr lang="en-US" baseline="-25000" dirty="0">
                <a:solidFill>
                  <a:schemeClr val="accent2">
                    <a:lumMod val="75000"/>
                  </a:schemeClr>
                </a:solidFill>
              </a:rPr>
              <a:t>3</a:t>
            </a:r>
            <a:r>
              <a:rPr lang="en-US" dirty="0">
                <a:solidFill>
                  <a:schemeClr val="accent2">
                    <a:lumMod val="75000"/>
                  </a:schemeClr>
                </a:solidFill>
              </a:rPr>
              <a:t>)</a:t>
            </a:r>
            <a:r>
              <a:rPr lang="en-US" dirty="0"/>
              <a:t>,</a:t>
            </a:r>
            <a:r>
              <a:rPr lang="en-US" dirty="0">
                <a:solidFill>
                  <a:schemeClr val="accent2">
                    <a:lumMod val="75000"/>
                  </a:schemeClr>
                </a:solidFill>
              </a:rPr>
              <a:t> </a:t>
            </a:r>
            <a:r>
              <a:rPr lang="en-US" dirty="0"/>
              <a:t> mollusks, foraminifera, and other invertebrates). </a:t>
            </a:r>
          </a:p>
          <a:p>
            <a:endParaRPr lang="en-US" dirty="0"/>
          </a:p>
          <a:p>
            <a:r>
              <a:rPr lang="en-US" dirty="0"/>
              <a:t>However, the </a:t>
            </a:r>
            <a:r>
              <a:rPr lang="en-US" dirty="0">
                <a:solidFill>
                  <a:schemeClr val="accent2">
                    <a:lumMod val="75000"/>
                  </a:schemeClr>
                </a:solidFill>
              </a:rPr>
              <a:t>rate of formation of CaCO</a:t>
            </a:r>
            <a:r>
              <a:rPr lang="en-US" baseline="-25000" dirty="0">
                <a:solidFill>
                  <a:schemeClr val="accent2">
                    <a:lumMod val="75000"/>
                  </a:schemeClr>
                </a:solidFill>
              </a:rPr>
              <a:t>3</a:t>
            </a:r>
            <a:r>
              <a:rPr lang="en-US" dirty="0">
                <a:solidFill>
                  <a:schemeClr val="accent2">
                    <a:lumMod val="75000"/>
                  </a:schemeClr>
                </a:solidFill>
              </a:rPr>
              <a:t> </a:t>
            </a:r>
            <a:r>
              <a:rPr lang="en-US" dirty="0"/>
              <a:t>is affected by various factors, including the concentration of inorganic carbon in seawater as well as acidity. </a:t>
            </a:r>
          </a:p>
        </p:txBody>
      </p:sp>
      <p:pic>
        <p:nvPicPr>
          <p:cNvPr id="5" name="Graphic 4" descr="Sunset scene">
            <a:extLst>
              <a:ext uri="{FF2B5EF4-FFF2-40B4-BE49-F238E27FC236}">
                <a16:creationId xmlns:a16="http://schemas.microsoft.com/office/drawing/2014/main" id="{291B5021-17D3-4D58-A190-17B361D48C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56085" y="5647888"/>
            <a:ext cx="914400" cy="914400"/>
          </a:xfrm>
          <a:prstGeom prst="rect">
            <a:avLst/>
          </a:prstGeom>
        </p:spPr>
      </p:pic>
    </p:spTree>
    <p:extLst>
      <p:ext uri="{BB962C8B-B14F-4D97-AF65-F5344CB8AC3E}">
        <p14:creationId xmlns:p14="http://schemas.microsoft.com/office/powerpoint/2010/main" val="672814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2C7F26-A5B3-4689-99CA-2A1959A5E465}"/>
              </a:ext>
            </a:extLst>
          </p:cNvPr>
          <p:cNvSpPr>
            <a:spLocks noGrp="1"/>
          </p:cNvSpPr>
          <p:nvPr>
            <p:ph idx="1"/>
          </p:nvPr>
        </p:nvSpPr>
        <p:spPr>
          <a:xfrm>
            <a:off x="121483" y="775517"/>
            <a:ext cx="10515600" cy="5615411"/>
          </a:xfrm>
        </p:spPr>
        <p:txBody>
          <a:bodyPr>
            <a:normAutofit/>
          </a:bodyPr>
          <a:lstStyle/>
          <a:p>
            <a:r>
              <a:rPr lang="en-US" sz="2300" dirty="0"/>
              <a:t>Earth has a naturally occurring </a:t>
            </a:r>
            <a:r>
              <a:rPr lang="en-US" sz="2300" dirty="0">
                <a:solidFill>
                  <a:schemeClr val="accent6">
                    <a:lumMod val="75000"/>
                  </a:schemeClr>
                </a:solidFill>
              </a:rPr>
              <a:t>greenhouse effect</a:t>
            </a:r>
            <a:r>
              <a:rPr lang="en-US" sz="2300" dirty="0"/>
              <a:t>, the physical mechanism of which is relatively simple and understood by scientists. Moreover, the greenhouse effect helps to maintain the surface temperature within a range that is comfortable for organisms – averaging about 15°C, or 33° warmer than it would be with a non-greenhouse atmosphere.</a:t>
            </a:r>
          </a:p>
          <a:p>
            <a:endParaRPr lang="en-US" sz="2300" dirty="0"/>
          </a:p>
          <a:p>
            <a:pPr>
              <a:buClr>
                <a:schemeClr val="tx1"/>
              </a:buClr>
            </a:pPr>
            <a:r>
              <a:rPr lang="en-US" sz="2300" dirty="0">
                <a:solidFill>
                  <a:srgbClr val="00B0F0"/>
                </a:solidFill>
              </a:rPr>
              <a:t>Climate change </a:t>
            </a:r>
            <a:r>
              <a:rPr lang="en-US" sz="2300" dirty="0"/>
              <a:t>refers to long-term variations of the weather that are experienced in a region. One of the most important indicators of </a:t>
            </a:r>
            <a:r>
              <a:rPr lang="en-US" sz="2300" dirty="0">
                <a:solidFill>
                  <a:srgbClr val="00B0F0"/>
                </a:solidFill>
              </a:rPr>
              <a:t>climate change </a:t>
            </a:r>
            <a:r>
              <a:rPr lang="en-US" sz="2300" dirty="0"/>
              <a:t>is the temperature of the surface atmosphere. </a:t>
            </a:r>
          </a:p>
          <a:p>
            <a:endParaRPr lang="en-US" sz="2300" dirty="0"/>
          </a:p>
          <a:p>
            <a:r>
              <a:rPr lang="en-US" sz="2300" dirty="0"/>
              <a:t>Air temperature is measured routinely in many places throughout the world. These data can be used to calculate estimates of the average surface temperature of Earth and to detect changes over time.</a:t>
            </a:r>
          </a:p>
          <a:p>
            <a:endParaRPr lang="en-US" sz="2400" dirty="0"/>
          </a:p>
          <a:p>
            <a:endParaRPr lang="en-US" sz="2400" dirty="0"/>
          </a:p>
          <a:p>
            <a:endParaRPr lang="en-US" sz="2400" dirty="0"/>
          </a:p>
        </p:txBody>
      </p:sp>
      <p:sp>
        <p:nvSpPr>
          <p:cNvPr id="4" name="Rectangle 3">
            <a:extLst>
              <a:ext uri="{FF2B5EF4-FFF2-40B4-BE49-F238E27FC236}">
                <a16:creationId xmlns:a16="http://schemas.microsoft.com/office/drawing/2014/main" id="{2107B381-BA52-4217-9623-66A4C4C52823}"/>
              </a:ext>
            </a:extLst>
          </p:cNvPr>
          <p:cNvSpPr/>
          <p:nvPr/>
        </p:nvSpPr>
        <p:spPr>
          <a:xfrm>
            <a:off x="121483" y="190742"/>
            <a:ext cx="3536118" cy="584775"/>
          </a:xfrm>
          <a:prstGeom prst="rect">
            <a:avLst/>
          </a:prstGeom>
        </p:spPr>
        <p:txBody>
          <a:bodyPr wrap="square">
            <a:spAutoFit/>
          </a:bodyPr>
          <a:lstStyle/>
          <a:p>
            <a:pPr marL="63500" marR="0" algn="just">
              <a:spcBef>
                <a:spcPts val="545"/>
              </a:spcBef>
              <a:spcAft>
                <a:spcPts val="0"/>
              </a:spcAft>
            </a:pPr>
            <a:r>
              <a:rPr lang="en-US" sz="3200" spc="-45" dirty="0">
                <a:solidFill>
                  <a:srgbClr val="00B0F0"/>
                </a:solidFill>
                <a:effectLst>
                  <a:outerShdw blurRad="38100" dist="38100" dir="2700000" algn="tl">
                    <a:srgbClr val="000000">
                      <a:alpha val="43137"/>
                    </a:srgbClr>
                  </a:outerShdw>
                </a:effectLst>
                <a:latin typeface="+mj-lt"/>
                <a:ea typeface="Garamond" panose="02020404030301010803" pitchFamily="18" charset="0"/>
                <a:cs typeface="Calibri" panose="020F0502020204030204" pitchFamily="34" charset="0"/>
              </a:rPr>
              <a:t>Climate</a:t>
            </a:r>
            <a:r>
              <a:rPr lang="en-US" sz="3200" spc="-35" dirty="0">
                <a:solidFill>
                  <a:srgbClr val="00B0F0"/>
                </a:solidFill>
                <a:effectLst>
                  <a:outerShdw blurRad="38100" dist="38100" dir="2700000" algn="tl">
                    <a:srgbClr val="000000">
                      <a:alpha val="43137"/>
                    </a:srgbClr>
                  </a:outerShdw>
                </a:effectLst>
                <a:latin typeface="+mj-lt"/>
                <a:ea typeface="Garamond" panose="02020404030301010803" pitchFamily="18" charset="0"/>
                <a:cs typeface="Calibri" panose="020F0502020204030204" pitchFamily="34" charset="0"/>
              </a:rPr>
              <a:t> </a:t>
            </a:r>
            <a:r>
              <a:rPr lang="en-US" sz="3200" spc="-10" dirty="0">
                <a:solidFill>
                  <a:srgbClr val="00B0F0"/>
                </a:solidFill>
                <a:effectLst>
                  <a:outerShdw blurRad="38100" dist="38100" dir="2700000" algn="tl">
                    <a:srgbClr val="000000">
                      <a:alpha val="43137"/>
                    </a:srgbClr>
                  </a:outerShdw>
                </a:effectLst>
                <a:latin typeface="+mj-lt"/>
                <a:ea typeface="Garamond" panose="02020404030301010803" pitchFamily="18" charset="0"/>
                <a:cs typeface="Calibri" panose="020F0502020204030204" pitchFamily="34" charset="0"/>
              </a:rPr>
              <a:t>Change</a:t>
            </a:r>
            <a:endParaRPr lang="en-US" sz="3200" dirty="0">
              <a:solidFill>
                <a:srgbClr val="00B0F0"/>
              </a:solidFill>
              <a:effectLst>
                <a:outerShdw blurRad="38100" dist="38100" dir="2700000" algn="tl">
                  <a:srgbClr val="000000">
                    <a:alpha val="43137"/>
                  </a:srgbClr>
                </a:outerShdw>
              </a:effectLst>
              <a:latin typeface="+mj-lt"/>
              <a:ea typeface="Garamond" panose="02020404030301010803" pitchFamily="18" charset="0"/>
              <a:cs typeface="Calibri" panose="020F0502020204030204" pitchFamily="34" charset="0"/>
            </a:endParaRPr>
          </a:p>
        </p:txBody>
      </p:sp>
      <p:pic>
        <p:nvPicPr>
          <p:cNvPr id="6" name="Graphic 5" descr="Earth globe Americas">
            <a:extLst>
              <a:ext uri="{FF2B5EF4-FFF2-40B4-BE49-F238E27FC236}">
                <a16:creationId xmlns:a16="http://schemas.microsoft.com/office/drawing/2014/main" id="{D130346A-6E02-48DC-8278-DBAAF4B9E9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083" y="5318620"/>
            <a:ext cx="1172976" cy="1172976"/>
          </a:xfrm>
          <a:prstGeom prst="rect">
            <a:avLst/>
          </a:prstGeom>
        </p:spPr>
      </p:pic>
    </p:spTree>
    <p:extLst>
      <p:ext uri="{BB962C8B-B14F-4D97-AF65-F5344CB8AC3E}">
        <p14:creationId xmlns:p14="http://schemas.microsoft.com/office/powerpoint/2010/main" val="86979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9E3AC0-DE4D-4D74-8733-59FE67327F2D}"/>
              </a:ext>
            </a:extLst>
          </p:cNvPr>
          <p:cNvSpPr>
            <a:spLocks noGrp="1"/>
          </p:cNvSpPr>
          <p:nvPr>
            <p:ph idx="1"/>
          </p:nvPr>
        </p:nvSpPr>
        <p:spPr>
          <a:xfrm>
            <a:off x="4689446" y="771528"/>
            <a:ext cx="7414604" cy="5408278"/>
          </a:xfrm>
        </p:spPr>
        <p:txBody>
          <a:bodyPr>
            <a:normAutofit fontScale="92500" lnSpcReduction="10000"/>
          </a:bodyPr>
          <a:lstStyle/>
          <a:p>
            <a:pPr>
              <a:buClr>
                <a:schemeClr val="tx1"/>
              </a:buClr>
            </a:pPr>
            <a:r>
              <a:rPr lang="en-US" sz="2300" dirty="0">
                <a:solidFill>
                  <a:schemeClr val="accent1">
                    <a:lumMod val="75000"/>
                  </a:schemeClr>
                </a:solidFill>
              </a:rPr>
              <a:t>IPCC</a:t>
            </a:r>
            <a:r>
              <a:rPr lang="en-US" sz="2300" dirty="0"/>
              <a:t> is mandated by the United Nations to review the accumulating body of scientific evidence related to climate change. The </a:t>
            </a:r>
            <a:r>
              <a:rPr lang="en-US" sz="2300" dirty="0">
                <a:solidFill>
                  <a:schemeClr val="accent1">
                    <a:lumMod val="75000"/>
                  </a:schemeClr>
                </a:solidFill>
              </a:rPr>
              <a:t>IPCC </a:t>
            </a:r>
            <a:r>
              <a:rPr lang="en-US" sz="2300" dirty="0"/>
              <a:t>also helps to formulate policies to reduce emissions of greenhouse gases and to deal with the economic and ecological consequences of climate change.</a:t>
            </a:r>
          </a:p>
          <a:p>
            <a:pPr>
              <a:buClr>
                <a:schemeClr val="tx1"/>
              </a:buClr>
            </a:pPr>
            <a:endParaRPr lang="en-US" sz="2300" dirty="0"/>
          </a:p>
          <a:p>
            <a:pPr>
              <a:buClr>
                <a:schemeClr val="tx1"/>
              </a:buClr>
            </a:pPr>
            <a:r>
              <a:rPr lang="en-US" sz="2200" dirty="0"/>
              <a:t>The </a:t>
            </a:r>
            <a:r>
              <a:rPr lang="en-US" sz="2200" dirty="0">
                <a:solidFill>
                  <a:schemeClr val="accent1">
                    <a:lumMod val="75000"/>
                  </a:schemeClr>
                </a:solidFill>
              </a:rPr>
              <a:t>2014 IPCC </a:t>
            </a:r>
            <a:r>
              <a:rPr lang="en-US" sz="2200" dirty="0"/>
              <a:t>report made strong statements about the reality of global warming, its potential consequences, and the anthropogenic role in its causation. </a:t>
            </a:r>
          </a:p>
          <a:p>
            <a:pPr>
              <a:buClr>
                <a:schemeClr val="tx1"/>
              </a:buClr>
            </a:pPr>
            <a:endParaRPr lang="en-US" sz="2200" dirty="0"/>
          </a:p>
          <a:p>
            <a:pPr marL="0" indent="0">
              <a:buClr>
                <a:schemeClr val="tx1"/>
              </a:buClr>
              <a:buNone/>
            </a:pPr>
            <a:r>
              <a:rPr lang="en-US" sz="2200" dirty="0"/>
              <a:t>                               </a:t>
            </a:r>
          </a:p>
          <a:p>
            <a:pPr marL="0" indent="0">
              <a:buClr>
                <a:schemeClr val="tx1"/>
              </a:buClr>
              <a:buNone/>
            </a:pPr>
            <a:r>
              <a:rPr lang="en-US" sz="2200" dirty="0">
                <a:solidFill>
                  <a:schemeClr val="accent1">
                    <a:lumMod val="75000"/>
                  </a:schemeClr>
                </a:solidFill>
              </a:rPr>
              <a:t>                        Highlights from the 2014 IPCC Report</a:t>
            </a:r>
          </a:p>
          <a:p>
            <a:pPr marL="0" lvl="0" indent="0">
              <a:buNone/>
            </a:pPr>
            <a:r>
              <a:rPr lang="en-US" sz="2200" dirty="0"/>
              <a:t>“</a:t>
            </a:r>
            <a:r>
              <a:rPr lang="en-US" sz="2200" i="1" dirty="0"/>
              <a:t>Human interference with the climate system is occurring, and climate change poses risks for human and natural systems. In recent decades, changes in climate have caused impacts on natural and human systems on all continents and across the oceans. The evidence of impacts is strongest for natural systems, but effects on human systems have also been attributed.”</a:t>
            </a:r>
          </a:p>
          <a:p>
            <a:pPr>
              <a:buClr>
                <a:schemeClr val="tx1"/>
              </a:buClr>
            </a:pPr>
            <a:endParaRPr lang="en-US" sz="2200" dirty="0"/>
          </a:p>
          <a:p>
            <a:pPr>
              <a:buClr>
                <a:schemeClr val="tx1"/>
              </a:buClr>
            </a:pPr>
            <a:endParaRPr lang="en-US" sz="2200" dirty="0"/>
          </a:p>
          <a:p>
            <a:pPr>
              <a:buClr>
                <a:schemeClr val="tx1"/>
              </a:buClr>
            </a:pPr>
            <a:endParaRPr lang="en-US" sz="2200" dirty="0"/>
          </a:p>
          <a:p>
            <a:pPr>
              <a:buClr>
                <a:schemeClr val="tx1"/>
              </a:buClr>
            </a:pPr>
            <a:endParaRPr lang="en-US" sz="2300" dirty="0"/>
          </a:p>
        </p:txBody>
      </p:sp>
      <p:pic>
        <p:nvPicPr>
          <p:cNvPr id="4" name="Picture 3">
            <a:extLst>
              <a:ext uri="{FF2B5EF4-FFF2-40B4-BE49-F238E27FC236}">
                <a16:creationId xmlns:a16="http://schemas.microsoft.com/office/drawing/2014/main" id="{F8D46CDC-D13E-4950-B629-3D0E5BA438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8618" y="742296"/>
            <a:ext cx="4341437" cy="3712258"/>
          </a:xfrm>
          <a:prstGeom prst="rect">
            <a:avLst/>
          </a:prstGeom>
          <a:noFill/>
          <a:ln>
            <a:noFill/>
          </a:ln>
        </p:spPr>
      </p:pic>
      <p:sp>
        <p:nvSpPr>
          <p:cNvPr id="5" name="Rectangle 4">
            <a:extLst>
              <a:ext uri="{FF2B5EF4-FFF2-40B4-BE49-F238E27FC236}">
                <a16:creationId xmlns:a16="http://schemas.microsoft.com/office/drawing/2014/main" id="{CADA8EE0-E02D-46BA-BCBC-A2588244890E}"/>
              </a:ext>
            </a:extLst>
          </p:cNvPr>
          <p:cNvSpPr/>
          <p:nvPr/>
        </p:nvSpPr>
        <p:spPr>
          <a:xfrm>
            <a:off x="-295317" y="4689971"/>
            <a:ext cx="5114489" cy="1877437"/>
          </a:xfrm>
          <a:prstGeom prst="rect">
            <a:avLst/>
          </a:prstGeom>
        </p:spPr>
        <p:txBody>
          <a:bodyPr wrap="square">
            <a:spAutoFit/>
          </a:bodyPr>
          <a:lstStyle/>
          <a:p>
            <a:pPr marL="349250" marR="189865" algn="just">
              <a:spcAft>
                <a:spcPts val="0"/>
              </a:spcAft>
            </a:pPr>
            <a:r>
              <a:rPr lang="en-US" sz="1600" b="1" dirty="0">
                <a:latin typeface="Calibri" panose="020F0502020204030204" pitchFamily="34" charset="0"/>
                <a:ea typeface="Cambria" panose="02040503050406030204" pitchFamily="18" charset="0"/>
                <a:cs typeface="Calibri" panose="020F0502020204030204" pitchFamily="34" charset="0"/>
              </a:rPr>
              <a:t>Figure 8.10.</a:t>
            </a:r>
            <a:r>
              <a:rPr lang="en-US" sz="1600" dirty="0">
                <a:latin typeface="Calibri" panose="020F0502020204030204" pitchFamily="34" charset="0"/>
                <a:ea typeface="Cambria" panose="02040503050406030204" pitchFamily="18" charset="0"/>
                <a:cs typeface="Calibri" panose="020F0502020204030204" pitchFamily="34" charset="0"/>
              </a:rPr>
              <a:t> In October 2018, scientists cheered on the adoption of the special report on the recommended global warming limit of 1.5</a:t>
            </a:r>
            <a:r>
              <a:rPr lang="en-US" sz="1600" baseline="30000" dirty="0">
                <a:latin typeface="Calibri" panose="020F0502020204030204" pitchFamily="34" charset="0"/>
                <a:ea typeface="Cambria" panose="02040503050406030204" pitchFamily="18" charset="0"/>
                <a:cs typeface="Calibri" panose="020F0502020204030204" pitchFamily="34" charset="0"/>
              </a:rPr>
              <a:t>o</a:t>
            </a:r>
            <a:r>
              <a:rPr lang="en-US" sz="1600" dirty="0">
                <a:latin typeface="Calibri" panose="020F0502020204030204" pitchFamily="34" charset="0"/>
                <a:ea typeface="Cambria" panose="02040503050406030204" pitchFamily="18" charset="0"/>
                <a:cs typeface="Calibri" panose="020F0502020204030204" pitchFamily="34" charset="0"/>
              </a:rPr>
              <a:t>C over pre-industrial levels. (Creative Commons Attribution, 4.0).</a:t>
            </a:r>
          </a:p>
          <a:p>
            <a:br>
              <a:rPr lang="en-US" dirty="0">
                <a:latin typeface="Cambria" panose="02040503050406030204" pitchFamily="18" charset="0"/>
                <a:ea typeface="Cambria" panose="02040503050406030204" pitchFamily="18" charset="0"/>
                <a:cs typeface="Cambria" panose="02040503050406030204" pitchFamily="18" charset="0"/>
              </a:rPr>
            </a:br>
            <a:endParaRPr lang="en-US" dirty="0"/>
          </a:p>
        </p:txBody>
      </p:sp>
      <p:sp>
        <p:nvSpPr>
          <p:cNvPr id="6" name="Rectangle 5">
            <a:extLst>
              <a:ext uri="{FF2B5EF4-FFF2-40B4-BE49-F238E27FC236}">
                <a16:creationId xmlns:a16="http://schemas.microsoft.com/office/drawing/2014/main" id="{CCC1AE3B-778E-42FF-81FB-9E1171CAAFA6}"/>
              </a:ext>
            </a:extLst>
          </p:cNvPr>
          <p:cNvSpPr/>
          <p:nvPr/>
        </p:nvSpPr>
        <p:spPr>
          <a:xfrm>
            <a:off x="4819172" y="280632"/>
            <a:ext cx="7030579" cy="461665"/>
          </a:xfrm>
          <a:prstGeom prst="rect">
            <a:avLst/>
          </a:prstGeom>
        </p:spPr>
        <p:txBody>
          <a:bodyPr wrap="none">
            <a:spAutoFit/>
          </a:bodyPr>
          <a:lstStyle/>
          <a:p>
            <a:r>
              <a:rPr lang="en-US" sz="2400" dirty="0">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The Intergovernmental Panel on Climate Change (IPCC)</a:t>
            </a:r>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849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defined">
            <a:extLst>
              <a:ext uri="{FF2B5EF4-FFF2-40B4-BE49-F238E27FC236}">
                <a16:creationId xmlns:a16="http://schemas.microsoft.com/office/drawing/2014/main" id="{C0F6DBE1-07EE-4161-8C5F-9E143445F20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64865" y="555972"/>
            <a:ext cx="4775375" cy="3937227"/>
          </a:xfrm>
          <a:prstGeom prst="rect">
            <a:avLst/>
          </a:prstGeom>
          <a:noFill/>
          <a:ln>
            <a:noFill/>
          </a:ln>
        </p:spPr>
      </p:pic>
      <p:sp>
        <p:nvSpPr>
          <p:cNvPr id="5" name="Rectangle 4">
            <a:extLst>
              <a:ext uri="{FF2B5EF4-FFF2-40B4-BE49-F238E27FC236}">
                <a16:creationId xmlns:a16="http://schemas.microsoft.com/office/drawing/2014/main" id="{E8DBE773-F4D6-402D-A84C-CC08F90520DE}"/>
              </a:ext>
            </a:extLst>
          </p:cNvPr>
          <p:cNvSpPr/>
          <p:nvPr/>
        </p:nvSpPr>
        <p:spPr>
          <a:xfrm>
            <a:off x="7089715" y="4493199"/>
            <a:ext cx="5041783" cy="1323439"/>
          </a:xfrm>
          <a:prstGeom prst="rect">
            <a:avLst/>
          </a:prstGeom>
        </p:spPr>
        <p:txBody>
          <a:bodyPr wrap="square">
            <a:spAutoFit/>
          </a:bodyPr>
          <a:lstStyle/>
          <a:p>
            <a:pPr marL="63500" marR="75565" algn="just">
              <a:spcAft>
                <a:spcPts val="0"/>
              </a:spcAft>
            </a:pPr>
            <a:r>
              <a:rPr lang="en-US" sz="1600" dirty="0">
                <a:latin typeface="Calibri" panose="020F0502020204030204" pitchFamily="34" charset="0"/>
                <a:ea typeface="Cambria" panose="02040503050406030204" pitchFamily="18" charset="0"/>
                <a:cs typeface="Calibri" panose="020F0502020204030204" pitchFamily="34" charset="0"/>
              </a:rPr>
              <a:t>Figure 8.11. Post-glacial rebounding beach. After, the last Ice Age, a layered beach was formed by post-glacial rebound activity at the Bathurst Inlet, Nunavut(Source: Mike Beauregard from Nunavut, Canada, CC BY 2.0, Wikimedia).</a:t>
            </a:r>
          </a:p>
        </p:txBody>
      </p:sp>
      <p:sp>
        <p:nvSpPr>
          <p:cNvPr id="6" name="TextBox 5">
            <a:extLst>
              <a:ext uri="{FF2B5EF4-FFF2-40B4-BE49-F238E27FC236}">
                <a16:creationId xmlns:a16="http://schemas.microsoft.com/office/drawing/2014/main" id="{02287D39-938B-49AA-999C-D5B82453192F}"/>
              </a:ext>
            </a:extLst>
          </p:cNvPr>
          <p:cNvSpPr txBox="1"/>
          <p:nvPr/>
        </p:nvSpPr>
        <p:spPr>
          <a:xfrm>
            <a:off x="60502" y="728260"/>
            <a:ext cx="7113105" cy="6109365"/>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300" dirty="0">
                <a:solidFill>
                  <a:srgbClr val="0070C0"/>
                </a:solidFill>
              </a:rPr>
              <a:t>Deglaciation</a:t>
            </a:r>
            <a:r>
              <a:rPr lang="en-US" sz="2300" dirty="0"/>
              <a:t> takes place when the surface temperatures of the Earth increase and cause glaciers to melt.  When the buried Earth’s crust rises because of melting ice sheets, this process is known as glacial rebound, isostatic rebound, or crustal rebound. </a:t>
            </a:r>
          </a:p>
          <a:p>
            <a:pPr marL="342900" indent="-342900">
              <a:buClr>
                <a:schemeClr val="tx1"/>
              </a:buClr>
              <a:buFont typeface="Arial" panose="020B0604020202020204" pitchFamily="34" charset="0"/>
              <a:buChar char="•"/>
            </a:pPr>
            <a:endParaRPr lang="en-US" sz="2300" dirty="0"/>
          </a:p>
          <a:p>
            <a:pPr marL="342900" indent="-342900">
              <a:buClr>
                <a:schemeClr val="tx1"/>
              </a:buClr>
              <a:buFont typeface="Arial" panose="020B0604020202020204" pitchFamily="34" charset="0"/>
              <a:buChar char="•"/>
            </a:pPr>
            <a:r>
              <a:rPr lang="en-US" sz="2300" dirty="0">
                <a:latin typeface="Calibri" panose="020F0502020204030204" pitchFamily="34" charset="0"/>
                <a:cs typeface="Calibri" panose="020F0502020204030204" pitchFamily="34" charset="0"/>
              </a:rPr>
              <a:t>This type of event can cause the formation of a post-glacial rebound beach as seen in Figure 8.11.  The melting of ice is a contributing factor in causing sea levels to rise. </a:t>
            </a:r>
          </a:p>
          <a:p>
            <a:pPr marL="342900" indent="-342900">
              <a:buClr>
                <a:schemeClr val="tx1"/>
              </a:buClr>
              <a:buFont typeface="Arial" panose="020B0604020202020204" pitchFamily="34" charset="0"/>
              <a:buChar char="•"/>
            </a:pPr>
            <a:endParaRPr lang="en-US" sz="2300" dirty="0">
              <a:latin typeface="Calibri" panose="020F0502020204030204" pitchFamily="34" charset="0"/>
              <a:cs typeface="Calibri" panose="020F0502020204030204" pitchFamily="34" charset="0"/>
            </a:endParaRPr>
          </a:p>
          <a:p>
            <a:pPr marL="342900" indent="-342900">
              <a:buClr>
                <a:schemeClr val="tx1"/>
              </a:buClr>
              <a:buFont typeface="Arial" panose="020B0604020202020204" pitchFamily="34" charset="0"/>
              <a:buChar char="•"/>
            </a:pPr>
            <a:r>
              <a:rPr lang="en-US" sz="2300" dirty="0">
                <a:latin typeface="Calibri" panose="020F0502020204030204" pitchFamily="34" charset="0"/>
                <a:cs typeface="Calibri" panose="020F0502020204030204" pitchFamily="34" charset="0"/>
              </a:rPr>
              <a:t>However, sea levels in the U.S. East Coast areas rise significantly faster than other regions.  This sea level rise can have a significant impact on coastal communities and be observed from the coast of Maine down to Florida.</a:t>
            </a:r>
          </a:p>
          <a:p>
            <a:pPr marL="342900" indent="-342900">
              <a:buClr>
                <a:schemeClr val="tx1"/>
              </a:buClr>
              <a:buFont typeface="Arial" panose="020B0604020202020204" pitchFamily="34" charset="0"/>
              <a:buChar char="•"/>
            </a:pPr>
            <a:endParaRPr lang="en-US" sz="2300" dirty="0"/>
          </a:p>
        </p:txBody>
      </p:sp>
      <p:sp>
        <p:nvSpPr>
          <p:cNvPr id="7" name="Rectangle 6">
            <a:extLst>
              <a:ext uri="{FF2B5EF4-FFF2-40B4-BE49-F238E27FC236}">
                <a16:creationId xmlns:a16="http://schemas.microsoft.com/office/drawing/2014/main" id="{309BEFF4-AC20-4B17-905A-FAC7817200D2}"/>
              </a:ext>
            </a:extLst>
          </p:cNvPr>
          <p:cNvSpPr/>
          <p:nvPr/>
        </p:nvSpPr>
        <p:spPr>
          <a:xfrm>
            <a:off x="151760" y="134971"/>
            <a:ext cx="3220705" cy="523220"/>
          </a:xfrm>
          <a:prstGeom prst="rect">
            <a:avLst/>
          </a:prstGeom>
        </p:spPr>
        <p:txBody>
          <a:bodyPr wrap="square">
            <a:spAutoFit/>
          </a:bodyPr>
          <a:lstStyle/>
          <a:p>
            <a:pPr marL="63500" marR="0" algn="just">
              <a:spcBef>
                <a:spcPts val="0"/>
              </a:spcBef>
              <a:spcAft>
                <a:spcPts val="0"/>
              </a:spcAft>
            </a:pPr>
            <a:r>
              <a:rPr lang="en-US" sz="2800" dirty="0">
                <a:effectLst>
                  <a:outerShdw blurRad="38100" dist="38100" dir="2700000" algn="tl">
                    <a:srgbClr val="000000">
                      <a:alpha val="43137"/>
                    </a:srgbClr>
                  </a:outerShdw>
                </a:effectLst>
                <a:latin typeface="+mj-lt"/>
                <a:ea typeface="Garamond" panose="02020404030301010803" pitchFamily="18" charset="0"/>
                <a:cs typeface="Calibri" panose="020F0502020204030204" pitchFamily="34" charset="0"/>
              </a:rPr>
              <a:t>Ecological</a:t>
            </a:r>
            <a:r>
              <a:rPr lang="en-US" sz="2800" spc="170" dirty="0">
                <a:effectLst>
                  <a:outerShdw blurRad="38100" dist="38100" dir="2700000" algn="tl">
                    <a:srgbClr val="000000">
                      <a:alpha val="43137"/>
                    </a:srgbClr>
                  </a:outerShdw>
                </a:effectLst>
                <a:latin typeface="+mj-lt"/>
                <a:ea typeface="Garamond" panose="02020404030301010803" pitchFamily="18" charset="0"/>
                <a:cs typeface="Calibri" panose="020F0502020204030204" pitchFamily="34" charset="0"/>
              </a:rPr>
              <a:t> </a:t>
            </a:r>
            <a:r>
              <a:rPr lang="en-US" sz="2800" spc="-10" dirty="0">
                <a:effectLst>
                  <a:outerShdw blurRad="38100" dist="38100" dir="2700000" algn="tl">
                    <a:srgbClr val="000000">
                      <a:alpha val="43137"/>
                    </a:srgbClr>
                  </a:outerShdw>
                </a:effectLst>
                <a:latin typeface="+mj-lt"/>
                <a:ea typeface="Garamond" panose="02020404030301010803" pitchFamily="18" charset="0"/>
                <a:cs typeface="Calibri" panose="020F0502020204030204" pitchFamily="34" charset="0"/>
              </a:rPr>
              <a:t>Effects</a:t>
            </a:r>
            <a:endParaRPr lang="en-US" sz="2800" dirty="0">
              <a:effectLst>
                <a:outerShdw blurRad="38100" dist="38100" dir="2700000" algn="tl">
                  <a:srgbClr val="000000">
                    <a:alpha val="43137"/>
                  </a:srgbClr>
                </a:outerShdw>
              </a:effectLst>
              <a:latin typeface="+mj-lt"/>
              <a:ea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1427061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2C6687-7EF8-4285-99C7-F43A58BA663D}"/>
              </a:ext>
            </a:extLst>
          </p:cNvPr>
          <p:cNvSpPr>
            <a:spLocks noGrp="1"/>
          </p:cNvSpPr>
          <p:nvPr>
            <p:ph idx="1"/>
          </p:nvPr>
        </p:nvSpPr>
        <p:spPr>
          <a:xfrm>
            <a:off x="385894" y="461394"/>
            <a:ext cx="10967906" cy="5947795"/>
          </a:xfrm>
        </p:spPr>
        <p:txBody>
          <a:bodyPr>
            <a:normAutofit/>
          </a:bodyPr>
          <a:lstStyle/>
          <a:p>
            <a:pPr>
              <a:buClr>
                <a:schemeClr val="tx1"/>
              </a:buClr>
            </a:pPr>
            <a:r>
              <a:rPr lang="en-US" sz="2400" dirty="0">
                <a:solidFill>
                  <a:srgbClr val="0070C0"/>
                </a:solidFill>
              </a:rPr>
              <a:t>Climate change in tropical countries</a:t>
            </a:r>
            <a:r>
              <a:rPr lang="en-US" sz="2400" dirty="0"/>
              <a:t>, which support a larger number of species, has great ecological consequences. For example, most of northern and central South America is now characterized by a warm and humid, tropical climate. However, this region is thought to have been considerably drier during the past glacial period, which ended 10-14 thousand years ago. </a:t>
            </a:r>
          </a:p>
          <a:p>
            <a:endParaRPr lang="en-US" dirty="0"/>
          </a:p>
          <a:p>
            <a:r>
              <a:rPr lang="en-US" sz="2400" dirty="0"/>
              <a:t>The </a:t>
            </a:r>
            <a:r>
              <a:rPr lang="en-US" sz="2400" dirty="0">
                <a:solidFill>
                  <a:srgbClr val="0070C0"/>
                </a:solidFill>
              </a:rPr>
              <a:t>restructuring of tropical ecosystems </a:t>
            </a:r>
            <a:r>
              <a:rPr lang="en-US" sz="2400" dirty="0"/>
              <a:t>during the Pleistocene Ice Age, which was driven by climate changes of the time, must have had enormous impacts on the multitudes of rare species of the rainforest. It is likely that many of those species became extinct as a result of the habitat changes.</a:t>
            </a:r>
          </a:p>
          <a:p>
            <a:endParaRPr lang="en-US" sz="2400" dirty="0"/>
          </a:p>
          <a:p>
            <a:r>
              <a:rPr lang="en-US" sz="2400" dirty="0"/>
              <a:t>In </a:t>
            </a:r>
            <a:r>
              <a:rPr lang="en-US" sz="2400" dirty="0">
                <a:solidFill>
                  <a:srgbClr val="0070C0"/>
                </a:solidFill>
              </a:rPr>
              <a:t>marine ecosystems</a:t>
            </a:r>
            <a:r>
              <a:rPr lang="en-US" sz="2400" dirty="0"/>
              <a:t>, increases in water temperature would adversely affect some biota. Prolonged warming may cause corals to lose their symbiotic algae (known as zooxanthellae), sometimes resulting in death of the coral. This syndrome of damage, known as coral bleaching, can be induced by unusually high or low temperature, changes in salinity, and other stresses. </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439816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BCB9DD-2031-4950-80CD-FBB81A70E6F1}"/>
              </a:ext>
            </a:extLst>
          </p:cNvPr>
          <p:cNvSpPr>
            <a:spLocks noGrp="1"/>
          </p:cNvSpPr>
          <p:nvPr>
            <p:ph idx="1"/>
          </p:nvPr>
        </p:nvSpPr>
        <p:spPr>
          <a:xfrm>
            <a:off x="452307" y="416274"/>
            <a:ext cx="10515600" cy="6320085"/>
          </a:xfrm>
        </p:spPr>
        <p:txBody>
          <a:bodyPr>
            <a:normAutofit fontScale="92500" lnSpcReduction="20000"/>
          </a:bodyPr>
          <a:lstStyle/>
          <a:p>
            <a:r>
              <a:rPr lang="en-US" sz="2700" dirty="0"/>
              <a:t>Changes in climate would influence the ability of landscapes to support agricultural production. In the state of Louisiana,  this climate change is likely to cause episodic flooding, which reduces agricultural production and harms the seafood industries.  The U.S. EPA has predicted that in the next 10 years, droughts will become more apparent along with an increase in flooding events.  Heavy precipitation will also cause sea levels to rise.</a:t>
            </a:r>
          </a:p>
          <a:p>
            <a:pPr marL="0" indent="0">
              <a:buNone/>
            </a:pPr>
            <a:endParaRPr lang="en-US" sz="2400" dirty="0"/>
          </a:p>
          <a:p>
            <a:r>
              <a:rPr lang="en-US" sz="2700" dirty="0"/>
              <a:t>An additional predicted effect of global warming is an </a:t>
            </a:r>
            <a:r>
              <a:rPr lang="en-US" sz="2700" dirty="0">
                <a:solidFill>
                  <a:srgbClr val="0070C0"/>
                </a:solidFill>
              </a:rPr>
              <a:t>increase in sea level</a:t>
            </a:r>
            <a:r>
              <a:rPr lang="en-US" sz="2700" dirty="0"/>
              <a:t>. This change would be caused mostly by a thermal expansion of seawater because as water warms, its volume increases. There would also be an influence on sea level from the melting of massive glaciers, particularly those in Antarctica and Greenland, which would release some of their enormous mass into the oceans. </a:t>
            </a:r>
          </a:p>
          <a:p>
            <a:pPr marL="0" indent="0">
              <a:buNone/>
            </a:pPr>
            <a:endParaRPr lang="en-US" sz="2400" dirty="0"/>
          </a:p>
          <a:p>
            <a:r>
              <a:rPr lang="en-US" sz="2700" dirty="0"/>
              <a:t>It is also predicted that global warming might </a:t>
            </a:r>
            <a:r>
              <a:rPr lang="en-US" sz="2700" dirty="0">
                <a:solidFill>
                  <a:srgbClr val="0070C0"/>
                </a:solidFill>
              </a:rPr>
              <a:t>increase the frequency</a:t>
            </a:r>
            <a:r>
              <a:rPr lang="en-US" sz="2700" dirty="0"/>
              <a:t>, and perhaps the </a:t>
            </a:r>
            <a:r>
              <a:rPr lang="en-US" sz="2700" dirty="0">
                <a:solidFill>
                  <a:srgbClr val="0070C0"/>
                </a:solidFill>
              </a:rPr>
              <a:t>severity of events of severe weather</a:t>
            </a:r>
            <a:r>
              <a:rPr lang="en-US" sz="2700" dirty="0"/>
              <a:t>. This means that hurricanes, tornadoes, and even El Niño events could become more frequent, and perhaps also more intense. These extremes of weather have well-known, devastating effects on economic and ecological systems. </a:t>
            </a:r>
          </a:p>
        </p:txBody>
      </p:sp>
      <p:pic>
        <p:nvPicPr>
          <p:cNvPr id="5" name="Graphic 4" descr="Sunset scene">
            <a:extLst>
              <a:ext uri="{FF2B5EF4-FFF2-40B4-BE49-F238E27FC236}">
                <a16:creationId xmlns:a16="http://schemas.microsoft.com/office/drawing/2014/main" id="{D8636BFC-035A-4F60-AD91-198123AB92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39307" y="5429775"/>
            <a:ext cx="914400" cy="914400"/>
          </a:xfrm>
          <a:prstGeom prst="rect">
            <a:avLst/>
          </a:prstGeom>
        </p:spPr>
      </p:pic>
    </p:spTree>
    <p:extLst>
      <p:ext uri="{BB962C8B-B14F-4D97-AF65-F5344CB8AC3E}">
        <p14:creationId xmlns:p14="http://schemas.microsoft.com/office/powerpoint/2010/main" val="1241849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143E17-EF80-492A-A0FE-64BD7916EE85}"/>
              </a:ext>
            </a:extLst>
          </p:cNvPr>
          <p:cNvSpPr>
            <a:spLocks noGrp="1"/>
          </p:cNvSpPr>
          <p:nvPr>
            <p:ph idx="1"/>
          </p:nvPr>
        </p:nvSpPr>
        <p:spPr>
          <a:xfrm>
            <a:off x="4974615" y="333985"/>
            <a:ext cx="7083219" cy="6524015"/>
          </a:xfrm>
        </p:spPr>
        <p:txBody>
          <a:bodyPr>
            <a:normAutofit fontScale="25000" lnSpcReduction="20000"/>
          </a:bodyPr>
          <a:lstStyle/>
          <a:p>
            <a:r>
              <a:rPr lang="en-US" sz="8000" dirty="0"/>
              <a:t>According to the terms of the </a:t>
            </a:r>
            <a:r>
              <a:rPr lang="en-US" sz="8000" b="1" dirty="0">
                <a:solidFill>
                  <a:schemeClr val="accent4">
                    <a:lumMod val="75000"/>
                  </a:schemeClr>
                </a:solidFill>
              </a:rPr>
              <a:t>Kyoto Protocol</a:t>
            </a:r>
            <a:r>
              <a:rPr lang="en-US" sz="8000" dirty="0"/>
              <a:t>, the world’s nations are divided into three groups:</a:t>
            </a:r>
          </a:p>
          <a:p>
            <a:pPr marL="0" indent="0">
              <a:buNone/>
            </a:pPr>
            <a:r>
              <a:rPr lang="en-US" sz="8000" dirty="0"/>
              <a:t>									</a:t>
            </a:r>
            <a:r>
              <a:rPr lang="en-US" sz="6200" dirty="0"/>
              <a:t>																								</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spcBef>
                <a:spcPts val="0"/>
              </a:spcBef>
              <a:buNone/>
            </a:pPr>
            <a:endParaRPr lang="en-US" dirty="0"/>
          </a:p>
          <a:p>
            <a:pPr>
              <a:lnSpc>
                <a:spcPct val="120000"/>
              </a:lnSpc>
              <a:spcBef>
                <a:spcPts val="0"/>
              </a:spcBef>
              <a:buClr>
                <a:schemeClr val="tx1"/>
              </a:buClr>
            </a:pPr>
            <a:r>
              <a:rPr lang="en-US" sz="8000" b="1" dirty="0">
                <a:solidFill>
                  <a:schemeClr val="accent4">
                    <a:lumMod val="75000"/>
                  </a:schemeClr>
                </a:solidFill>
              </a:rPr>
              <a:t>Key aspects of the Kyoto Protocol </a:t>
            </a:r>
            <a:r>
              <a:rPr lang="en-US" sz="8000" dirty="0"/>
              <a:t>are the binding targets that it sets for the reduction of GHG emissions by developed countries. It is important to understand, however, that the Protocol is only a first step toward reducing global emissions of GHGs – the intent is to negotiate additional protocols that will include reductions by rapidly developing countries such as China and India and further efforts by developed ones.  </a:t>
            </a:r>
          </a:p>
        </p:txBody>
      </p:sp>
      <p:pic>
        <p:nvPicPr>
          <p:cNvPr id="4" name="Picture 3">
            <a:extLst>
              <a:ext uri="{FF2B5EF4-FFF2-40B4-BE49-F238E27FC236}">
                <a16:creationId xmlns:a16="http://schemas.microsoft.com/office/drawing/2014/main" id="{13C294D1-E75E-4B42-8177-D3C86FD90895}"/>
              </a:ext>
            </a:extLst>
          </p:cNvPr>
          <p:cNvPicPr/>
          <p:nvPr/>
        </p:nvPicPr>
        <p:blipFill>
          <a:blip r:embed="rId2"/>
          <a:stretch>
            <a:fillRect/>
          </a:stretch>
        </p:blipFill>
        <p:spPr>
          <a:xfrm>
            <a:off x="176054" y="578841"/>
            <a:ext cx="4605787" cy="3640822"/>
          </a:xfrm>
          <a:prstGeom prst="rect">
            <a:avLst/>
          </a:prstGeom>
        </p:spPr>
      </p:pic>
      <p:sp>
        <p:nvSpPr>
          <p:cNvPr id="5" name="Rectangle 4">
            <a:extLst>
              <a:ext uri="{FF2B5EF4-FFF2-40B4-BE49-F238E27FC236}">
                <a16:creationId xmlns:a16="http://schemas.microsoft.com/office/drawing/2014/main" id="{E0A57C13-F383-4510-8EA0-0743F6ACD052}"/>
              </a:ext>
            </a:extLst>
          </p:cNvPr>
          <p:cNvSpPr/>
          <p:nvPr/>
        </p:nvSpPr>
        <p:spPr>
          <a:xfrm>
            <a:off x="134166" y="4332746"/>
            <a:ext cx="4689561" cy="2123658"/>
          </a:xfrm>
          <a:prstGeom prst="rect">
            <a:avLst/>
          </a:prstGeom>
        </p:spPr>
        <p:txBody>
          <a:bodyPr wrap="square">
            <a:spAutoFit/>
          </a:bodyPr>
          <a:lstStyle/>
          <a:p>
            <a:pPr algn="just"/>
            <a:r>
              <a:rPr lang="en-US" sz="1600" b="1" dirty="0">
                <a:latin typeface="Calibri" panose="020F0502020204030204" pitchFamily="34" charset="0"/>
                <a:ea typeface="Cambria" panose="02040503050406030204" pitchFamily="18" charset="0"/>
                <a:cs typeface="Calibri" panose="020F0502020204030204" pitchFamily="34" charset="0"/>
              </a:rPr>
              <a:t>Figure 8.12.</a:t>
            </a:r>
            <a:r>
              <a:rPr lang="en-US" sz="1600" dirty="0">
                <a:latin typeface="Calibri" panose="020F0502020204030204" pitchFamily="34" charset="0"/>
                <a:ea typeface="Cambria" panose="02040503050406030204" pitchFamily="18" charset="0"/>
                <a:cs typeface="Calibri" panose="020F0502020204030204" pitchFamily="34" charset="0"/>
              </a:rPr>
              <a:t>   The Kyoto Protocol commits stakeholder countries to reduce greenhouse gas emissions because of global warming caused by anthropogenic activities that release C02 emissions.  (Source: Waneene C. Dorsey, Grambling State University.  Modified from Wikipedia,  Robert Jack, CC-By-2.0.)</a:t>
            </a:r>
          </a:p>
          <a:p>
            <a:br>
              <a:rPr lang="en-US" dirty="0">
                <a:latin typeface="Cambria" panose="02040503050406030204" pitchFamily="18" charset="0"/>
                <a:ea typeface="Cambria" panose="02040503050406030204" pitchFamily="18" charset="0"/>
                <a:cs typeface="Cambria" panose="02040503050406030204" pitchFamily="18" charset="0"/>
              </a:rPr>
            </a:br>
            <a:endParaRPr lang="en-US" dirty="0"/>
          </a:p>
        </p:txBody>
      </p:sp>
      <p:pic>
        <p:nvPicPr>
          <p:cNvPr id="6" name="Picture 5">
            <a:extLst>
              <a:ext uri="{FF2B5EF4-FFF2-40B4-BE49-F238E27FC236}">
                <a16:creationId xmlns:a16="http://schemas.microsoft.com/office/drawing/2014/main" id="{6478AA9D-C356-4B22-94BE-82EC11862957}"/>
              </a:ext>
            </a:extLst>
          </p:cNvPr>
          <p:cNvPicPr>
            <a:picLocks noChangeAspect="1"/>
          </p:cNvPicPr>
          <p:nvPr/>
        </p:nvPicPr>
        <p:blipFill>
          <a:blip r:embed="rId3"/>
          <a:stretch>
            <a:fillRect/>
          </a:stretch>
        </p:blipFill>
        <p:spPr>
          <a:xfrm>
            <a:off x="5335395" y="943594"/>
            <a:ext cx="6031685" cy="3389152"/>
          </a:xfrm>
          <a:prstGeom prst="rect">
            <a:avLst/>
          </a:prstGeom>
        </p:spPr>
      </p:pic>
    </p:spTree>
    <p:extLst>
      <p:ext uri="{BB962C8B-B14F-4D97-AF65-F5344CB8AC3E}">
        <p14:creationId xmlns:p14="http://schemas.microsoft.com/office/powerpoint/2010/main" val="1400412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18FED-D076-4C8D-86DC-AE45CD1F2923}"/>
              </a:ext>
            </a:extLst>
          </p:cNvPr>
          <p:cNvSpPr>
            <a:spLocks noGrp="1"/>
          </p:cNvSpPr>
          <p:nvPr>
            <p:ph idx="1"/>
          </p:nvPr>
        </p:nvSpPr>
        <p:spPr>
          <a:xfrm>
            <a:off x="4806892" y="670789"/>
            <a:ext cx="7004808" cy="6057181"/>
          </a:xfrm>
        </p:spPr>
        <p:txBody>
          <a:bodyPr>
            <a:normAutofit lnSpcReduction="10000"/>
          </a:bodyPr>
          <a:lstStyle/>
          <a:p>
            <a:r>
              <a:rPr lang="en-US" sz="2300" dirty="0"/>
              <a:t>Earth’s </a:t>
            </a:r>
            <a:r>
              <a:rPr lang="en-US" sz="2300" b="1" dirty="0">
                <a:solidFill>
                  <a:schemeClr val="accent6">
                    <a:lumMod val="75000"/>
                  </a:schemeClr>
                </a:solidFill>
              </a:rPr>
              <a:t>greenhouse effect </a:t>
            </a:r>
            <a:r>
              <a:rPr lang="en-US" sz="2300" dirty="0"/>
              <a:t>is a well-understood physical phenomenon, and it is critical in maintaining the average surface temperature of the planet at about 15°C. Without this influence, the surface temperature would average about -18°C, or 33° cooler than it actually is. </a:t>
            </a:r>
          </a:p>
          <a:p>
            <a:endParaRPr lang="en-US" sz="2300" dirty="0"/>
          </a:p>
          <a:p>
            <a:r>
              <a:rPr lang="en-US" sz="2300" dirty="0"/>
              <a:t>This would be frostier than organisms could tolerate over the long term because at -18°C water is in a solid state. Liquid water is crucial to the proper functioning of organisms and ecosystems. At Earth’s actual average temperature of 15°C, water is unfrozen for much or all of the year (depending on location).</a:t>
            </a:r>
          </a:p>
          <a:p>
            <a:endParaRPr lang="en-US" sz="2300" dirty="0"/>
          </a:p>
          <a:p>
            <a:r>
              <a:rPr lang="en-US" sz="2400" dirty="0"/>
              <a:t>Solar </a:t>
            </a:r>
            <a:r>
              <a:rPr lang="en-US" sz="2400" dirty="0">
                <a:solidFill>
                  <a:schemeClr val="accent6">
                    <a:lumMod val="75000"/>
                  </a:schemeClr>
                </a:solidFill>
              </a:rPr>
              <a:t>electromagnetic radiation </a:t>
            </a:r>
            <a:r>
              <a:rPr lang="en-US" sz="2400" dirty="0"/>
              <a:t>is the major input of energy to Earth. On average, this energy arrives at a rate of about 8.4 J/cm</a:t>
            </a:r>
            <a:r>
              <a:rPr lang="en-US" sz="2400" baseline="30000" dirty="0"/>
              <a:t>2</a:t>
            </a:r>
            <a:r>
              <a:rPr lang="en-US" sz="2400" dirty="0"/>
              <a:t>•min. Much of the incoming solar radiation penetrates the atmosphere and is absorbed by the surface of the planet.</a:t>
            </a:r>
          </a:p>
        </p:txBody>
      </p:sp>
      <p:pic>
        <p:nvPicPr>
          <p:cNvPr id="4" name="image1.jpeg">
            <a:extLst>
              <a:ext uri="{FF2B5EF4-FFF2-40B4-BE49-F238E27FC236}">
                <a16:creationId xmlns:a16="http://schemas.microsoft.com/office/drawing/2014/main" id="{53713549-3913-4823-B261-9643762E134D}"/>
              </a:ext>
            </a:extLst>
          </p:cNvPr>
          <p:cNvPicPr/>
          <p:nvPr/>
        </p:nvPicPr>
        <p:blipFill>
          <a:blip r:embed="rId2" cstate="print"/>
          <a:stretch>
            <a:fillRect/>
          </a:stretch>
        </p:blipFill>
        <p:spPr>
          <a:xfrm>
            <a:off x="320966" y="455120"/>
            <a:ext cx="3890307" cy="3699510"/>
          </a:xfrm>
          <a:prstGeom prst="rect">
            <a:avLst/>
          </a:prstGeom>
        </p:spPr>
      </p:pic>
      <p:sp>
        <p:nvSpPr>
          <p:cNvPr id="5" name="Rectangle 4">
            <a:extLst>
              <a:ext uri="{FF2B5EF4-FFF2-40B4-BE49-F238E27FC236}">
                <a16:creationId xmlns:a16="http://schemas.microsoft.com/office/drawing/2014/main" id="{90F3EEDB-C6FE-4138-B43F-8C8494B07F9A}"/>
              </a:ext>
            </a:extLst>
          </p:cNvPr>
          <p:cNvSpPr/>
          <p:nvPr/>
        </p:nvSpPr>
        <p:spPr>
          <a:xfrm>
            <a:off x="128631" y="4267711"/>
            <a:ext cx="4183310" cy="1919500"/>
          </a:xfrm>
          <a:prstGeom prst="rect">
            <a:avLst/>
          </a:prstGeom>
        </p:spPr>
        <p:txBody>
          <a:bodyPr wrap="square">
            <a:spAutoFit/>
          </a:bodyPr>
          <a:lstStyle/>
          <a:p>
            <a:pPr marR="74930" algn="just">
              <a:spcAft>
                <a:spcPts val="0"/>
              </a:spcAft>
            </a:pPr>
            <a:r>
              <a:rPr lang="en-US" dirty="0">
                <a:latin typeface="Calibri" panose="020F0502020204030204" pitchFamily="34" charset="0"/>
                <a:ea typeface="Cambria" panose="02040503050406030204" pitchFamily="18" charset="0"/>
                <a:cs typeface="Calibri" panose="020F0502020204030204" pitchFamily="34" charset="0"/>
              </a:rPr>
              <a:t>Figure </a:t>
            </a:r>
            <a:r>
              <a:rPr lang="en-US" spc="140" dirty="0">
                <a:latin typeface="Calibri" panose="020F0502020204030204" pitchFamily="34" charset="0"/>
                <a:ea typeface="Cambria" panose="02040503050406030204" pitchFamily="18" charset="0"/>
                <a:cs typeface="Calibri" panose="020F0502020204030204" pitchFamily="34" charset="0"/>
              </a:rPr>
              <a:t> </a:t>
            </a:r>
            <a:r>
              <a:rPr lang="en-US" dirty="0">
                <a:latin typeface="Calibri" panose="020F0502020204030204" pitchFamily="34" charset="0"/>
                <a:ea typeface="Cambria" panose="02040503050406030204" pitchFamily="18" charset="0"/>
                <a:cs typeface="Calibri" panose="020F0502020204030204" pitchFamily="34" charset="0"/>
              </a:rPr>
              <a:t>8.1.</a:t>
            </a:r>
            <a:r>
              <a:rPr lang="en-US" spc="140" dirty="0">
                <a:latin typeface="Calibri" panose="020F0502020204030204" pitchFamily="34" charset="0"/>
                <a:ea typeface="Cambria" panose="02040503050406030204" pitchFamily="18" charset="0"/>
                <a:cs typeface="Calibri" panose="020F0502020204030204" pitchFamily="34" charset="0"/>
              </a:rPr>
              <a:t> </a:t>
            </a:r>
            <a:r>
              <a:rPr lang="en-US" dirty="0">
                <a:latin typeface="Calibri" panose="020F0502020204030204" pitchFamily="34" charset="0"/>
                <a:ea typeface="Cambria" panose="02040503050406030204" pitchFamily="18" charset="0"/>
                <a:cs typeface="Calibri" panose="020F0502020204030204" pitchFamily="34" charset="0"/>
              </a:rPr>
              <a:t>The</a:t>
            </a:r>
            <a:r>
              <a:rPr lang="en-US" spc="140" dirty="0">
                <a:latin typeface="Calibri" panose="020F0502020204030204" pitchFamily="34" charset="0"/>
                <a:ea typeface="Cambria" panose="02040503050406030204" pitchFamily="18" charset="0"/>
                <a:cs typeface="Calibri" panose="020F0502020204030204" pitchFamily="34" charset="0"/>
              </a:rPr>
              <a:t> </a:t>
            </a:r>
            <a:r>
              <a:rPr lang="en-US" dirty="0">
                <a:latin typeface="Calibri" panose="020F0502020204030204" pitchFamily="34" charset="0"/>
                <a:ea typeface="Cambria" panose="02040503050406030204" pitchFamily="18" charset="0"/>
                <a:cs typeface="Calibri" panose="020F0502020204030204" pitchFamily="34" charset="0"/>
              </a:rPr>
              <a:t>combustion</a:t>
            </a:r>
            <a:r>
              <a:rPr lang="en-US" spc="145" dirty="0">
                <a:latin typeface="Calibri" panose="020F0502020204030204" pitchFamily="34" charset="0"/>
                <a:ea typeface="Cambria" panose="02040503050406030204" pitchFamily="18" charset="0"/>
                <a:cs typeface="Calibri" panose="020F0502020204030204" pitchFamily="34" charset="0"/>
              </a:rPr>
              <a:t> </a:t>
            </a:r>
            <a:r>
              <a:rPr lang="en-US" dirty="0">
                <a:latin typeface="Calibri" panose="020F0502020204030204" pitchFamily="34" charset="0"/>
                <a:ea typeface="Cambria" panose="02040503050406030204" pitchFamily="18" charset="0"/>
                <a:cs typeface="Calibri" panose="020F0502020204030204" pitchFamily="34" charset="0"/>
              </a:rPr>
              <a:t>of</a:t>
            </a:r>
            <a:r>
              <a:rPr lang="en-US" spc="140" dirty="0">
                <a:latin typeface="Calibri" panose="020F0502020204030204" pitchFamily="34" charset="0"/>
                <a:ea typeface="Cambria" panose="02040503050406030204" pitchFamily="18" charset="0"/>
                <a:cs typeface="Calibri" panose="020F0502020204030204" pitchFamily="34" charset="0"/>
              </a:rPr>
              <a:t> </a:t>
            </a:r>
            <a:r>
              <a:rPr lang="en-US" dirty="0">
                <a:latin typeface="Calibri" panose="020F0502020204030204" pitchFamily="34" charset="0"/>
                <a:ea typeface="Cambria" panose="02040503050406030204" pitchFamily="18" charset="0"/>
                <a:cs typeface="Calibri" panose="020F0502020204030204" pitchFamily="34" charset="0"/>
              </a:rPr>
              <a:t>fossil</a:t>
            </a:r>
            <a:r>
              <a:rPr lang="en-US" spc="140" dirty="0">
                <a:latin typeface="Calibri" panose="020F0502020204030204" pitchFamily="34" charset="0"/>
                <a:ea typeface="Cambria" panose="02040503050406030204" pitchFamily="18" charset="0"/>
                <a:cs typeface="Calibri" panose="020F0502020204030204" pitchFamily="34" charset="0"/>
              </a:rPr>
              <a:t> </a:t>
            </a:r>
            <a:r>
              <a:rPr lang="en-US" dirty="0">
                <a:latin typeface="Calibri" panose="020F0502020204030204" pitchFamily="34" charset="0"/>
                <a:ea typeface="Cambria" panose="02040503050406030204" pitchFamily="18" charset="0"/>
                <a:cs typeface="Calibri" panose="020F0502020204030204" pitchFamily="34" charset="0"/>
              </a:rPr>
              <a:t>fuels</a:t>
            </a:r>
            <a:r>
              <a:rPr lang="en-US" spc="140" dirty="0">
                <a:latin typeface="Calibri" panose="020F0502020204030204" pitchFamily="34" charset="0"/>
                <a:ea typeface="Cambria" panose="02040503050406030204" pitchFamily="18" charset="0"/>
                <a:cs typeface="Calibri" panose="020F0502020204030204" pitchFamily="34" charset="0"/>
              </a:rPr>
              <a:t> </a:t>
            </a:r>
            <a:r>
              <a:rPr lang="en-US" dirty="0">
                <a:latin typeface="Calibri" panose="020F0502020204030204" pitchFamily="34" charset="0"/>
                <a:ea typeface="Cambria" panose="02040503050406030204" pitchFamily="18" charset="0"/>
                <a:cs typeface="Calibri" panose="020F0502020204030204" pitchFamily="34" charset="0"/>
              </a:rPr>
              <a:t>for</a:t>
            </a:r>
            <a:r>
              <a:rPr lang="en-US" spc="140" dirty="0">
                <a:latin typeface="Calibri" panose="020F0502020204030204" pitchFamily="34" charset="0"/>
                <a:ea typeface="Cambria" panose="02040503050406030204" pitchFamily="18" charset="0"/>
                <a:cs typeface="Calibri" panose="020F0502020204030204" pitchFamily="34" charset="0"/>
              </a:rPr>
              <a:t> </a:t>
            </a:r>
            <a:r>
              <a:rPr lang="en-US" dirty="0">
                <a:latin typeface="Calibri" panose="020F0502020204030204" pitchFamily="34" charset="0"/>
                <a:ea typeface="Cambria" panose="02040503050406030204" pitchFamily="18" charset="0"/>
                <a:cs typeface="Calibri" panose="020F0502020204030204" pitchFamily="34" charset="0"/>
              </a:rPr>
              <a:t>transportation</a:t>
            </a:r>
            <a:r>
              <a:rPr lang="en-US" spc="140" dirty="0">
                <a:latin typeface="Calibri" panose="020F0502020204030204" pitchFamily="34" charset="0"/>
                <a:ea typeface="Cambria" panose="02040503050406030204" pitchFamily="18" charset="0"/>
                <a:cs typeface="Calibri" panose="020F0502020204030204" pitchFamily="34" charset="0"/>
              </a:rPr>
              <a:t> </a:t>
            </a:r>
            <a:r>
              <a:rPr lang="en-US" dirty="0">
                <a:latin typeface="Calibri" panose="020F0502020204030204" pitchFamily="34" charset="0"/>
                <a:ea typeface="Cambria" panose="02040503050406030204" pitchFamily="18" charset="0"/>
                <a:cs typeface="Calibri" panose="020F0502020204030204" pitchFamily="34" charset="0"/>
              </a:rPr>
              <a:t>and</a:t>
            </a:r>
            <a:r>
              <a:rPr lang="en-US" spc="140" dirty="0">
                <a:latin typeface="Calibri" panose="020F0502020204030204" pitchFamily="34" charset="0"/>
                <a:ea typeface="Cambria" panose="02040503050406030204" pitchFamily="18" charset="0"/>
                <a:cs typeface="Calibri" panose="020F0502020204030204" pitchFamily="34" charset="0"/>
              </a:rPr>
              <a:t> </a:t>
            </a:r>
            <a:r>
              <a:rPr lang="en-US" dirty="0">
                <a:latin typeface="Calibri" panose="020F0502020204030204" pitchFamily="34" charset="0"/>
                <a:ea typeface="Cambria" panose="02040503050406030204" pitchFamily="18" charset="0"/>
                <a:cs typeface="Calibri" panose="020F0502020204030204" pitchFamily="34" charset="0"/>
              </a:rPr>
              <a:t>commercial</a:t>
            </a:r>
            <a:r>
              <a:rPr lang="en-US" spc="140" dirty="0">
                <a:latin typeface="Calibri" panose="020F0502020204030204" pitchFamily="34" charset="0"/>
                <a:ea typeface="Cambria" panose="02040503050406030204" pitchFamily="18" charset="0"/>
                <a:cs typeface="Calibri" panose="020F0502020204030204" pitchFamily="34" charset="0"/>
              </a:rPr>
              <a:t> </a:t>
            </a:r>
            <a:r>
              <a:rPr lang="en-US" dirty="0">
                <a:latin typeface="Calibri" panose="020F0502020204030204" pitchFamily="34" charset="0"/>
                <a:ea typeface="Cambria" panose="02040503050406030204" pitchFamily="18" charset="0"/>
                <a:cs typeface="Calibri" panose="020F0502020204030204" pitchFamily="34" charset="0"/>
              </a:rPr>
              <a:t>energy</a:t>
            </a:r>
            <a:r>
              <a:rPr lang="en-US" spc="140" dirty="0">
                <a:latin typeface="Calibri" panose="020F0502020204030204" pitchFamily="34" charset="0"/>
                <a:ea typeface="Cambria" panose="02040503050406030204" pitchFamily="18" charset="0"/>
                <a:cs typeface="Calibri" panose="020F0502020204030204" pitchFamily="34" charset="0"/>
              </a:rPr>
              <a:t> </a:t>
            </a:r>
            <a:r>
              <a:rPr lang="en-US" dirty="0">
                <a:latin typeface="Calibri" panose="020F0502020204030204" pitchFamily="34" charset="0"/>
                <a:ea typeface="Cambria" panose="02040503050406030204" pitchFamily="18" charset="0"/>
                <a:cs typeface="Calibri" panose="020F0502020204030204" pitchFamily="34" charset="0"/>
              </a:rPr>
              <a:t>is</a:t>
            </a:r>
            <a:r>
              <a:rPr lang="en-US" spc="140" dirty="0">
                <a:latin typeface="Calibri" panose="020F0502020204030204" pitchFamily="34" charset="0"/>
                <a:ea typeface="Cambria" panose="02040503050406030204" pitchFamily="18" charset="0"/>
                <a:cs typeface="Calibri" panose="020F0502020204030204" pitchFamily="34" charset="0"/>
              </a:rPr>
              <a:t> </a:t>
            </a:r>
            <a:r>
              <a:rPr lang="en-US" dirty="0">
                <a:latin typeface="Calibri" panose="020F0502020204030204" pitchFamily="34" charset="0"/>
                <a:ea typeface="Cambria" panose="02040503050406030204" pitchFamily="18" charset="0"/>
                <a:cs typeface="Calibri" panose="020F0502020204030204" pitchFamily="34" charset="0"/>
              </a:rPr>
              <a:t>the</a:t>
            </a:r>
            <a:r>
              <a:rPr lang="en-US" spc="140" dirty="0">
                <a:latin typeface="Calibri" panose="020F0502020204030204" pitchFamily="34" charset="0"/>
                <a:ea typeface="Cambria" panose="02040503050406030204" pitchFamily="18" charset="0"/>
                <a:cs typeface="Calibri" panose="020F0502020204030204" pitchFamily="34" charset="0"/>
              </a:rPr>
              <a:t> </a:t>
            </a:r>
            <a:r>
              <a:rPr lang="en-US" dirty="0">
                <a:latin typeface="Calibri" panose="020F0502020204030204" pitchFamily="34" charset="0"/>
                <a:ea typeface="Cambria" panose="02040503050406030204" pitchFamily="18" charset="0"/>
                <a:cs typeface="Calibri" panose="020F0502020204030204" pitchFamily="34" charset="0"/>
              </a:rPr>
              <a:t>leading anthropogenic source of emissions of carbon dioxide to the atmosphere. Source: B. Freedman.</a:t>
            </a:r>
          </a:p>
          <a:p>
            <a:pPr marR="74930" algn="just">
              <a:lnSpc>
                <a:spcPct val="132000"/>
              </a:lnSpc>
              <a:spcBef>
                <a:spcPts val="875"/>
              </a:spcBef>
            </a:pPr>
            <a:r>
              <a:rPr lang="en-US" dirty="0">
                <a:latin typeface="Cambria" panose="02040503050406030204" pitchFamily="18" charset="0"/>
                <a:ea typeface="Cambria" panose="02040503050406030204" pitchFamily="18" charset="0"/>
                <a:cs typeface="Cambria" panose="02040503050406030204" pitchFamily="18" charset="0"/>
              </a:rPr>
              <a:t> </a:t>
            </a:r>
          </a:p>
        </p:txBody>
      </p:sp>
      <p:sp>
        <p:nvSpPr>
          <p:cNvPr id="6" name="TextBox 5">
            <a:extLst>
              <a:ext uri="{FF2B5EF4-FFF2-40B4-BE49-F238E27FC236}">
                <a16:creationId xmlns:a16="http://schemas.microsoft.com/office/drawing/2014/main" id="{34B4A299-61EF-43C9-8BD7-803045262BED}"/>
              </a:ext>
            </a:extLst>
          </p:cNvPr>
          <p:cNvSpPr txBox="1"/>
          <p:nvPr/>
        </p:nvSpPr>
        <p:spPr>
          <a:xfrm>
            <a:off x="6228826" y="130031"/>
            <a:ext cx="3825380" cy="861774"/>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The Greenhouse Effect</a:t>
            </a:r>
          </a:p>
          <a:p>
            <a:endParaRPr lang="en-US" dirty="0"/>
          </a:p>
        </p:txBody>
      </p:sp>
    </p:spTree>
    <p:extLst>
      <p:ext uri="{BB962C8B-B14F-4D97-AF65-F5344CB8AC3E}">
        <p14:creationId xmlns:p14="http://schemas.microsoft.com/office/powerpoint/2010/main" val="84494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AE35AA-F259-4E68-A694-8BA8B1FA73C1}"/>
              </a:ext>
            </a:extLst>
          </p:cNvPr>
          <p:cNvSpPr>
            <a:spLocks noGrp="1"/>
          </p:cNvSpPr>
          <p:nvPr>
            <p:ph idx="1"/>
          </p:nvPr>
        </p:nvSpPr>
        <p:spPr>
          <a:xfrm>
            <a:off x="519419" y="491775"/>
            <a:ext cx="10515600" cy="6018082"/>
          </a:xfrm>
        </p:spPr>
        <p:txBody>
          <a:bodyPr>
            <a:normAutofit/>
          </a:bodyPr>
          <a:lstStyle/>
          <a:p>
            <a:r>
              <a:rPr lang="en-US" sz="2400" dirty="0"/>
              <a:t>The </a:t>
            </a:r>
            <a:r>
              <a:rPr lang="en-US" sz="2400" dirty="0">
                <a:solidFill>
                  <a:schemeClr val="accent6">
                    <a:lumMod val="75000"/>
                  </a:schemeClr>
                </a:solidFill>
              </a:rPr>
              <a:t>surface temperature </a:t>
            </a:r>
            <a:r>
              <a:rPr lang="en-US" sz="2400" dirty="0"/>
              <a:t>does not increase excessively because Earth dissipates the absorbed solar energy by emitting long-wave infrared radiation. The surface temperature is determined by the equilibrium rates at which (1) </a:t>
            </a:r>
            <a:r>
              <a:rPr lang="en-US" sz="2400" dirty="0">
                <a:solidFill>
                  <a:schemeClr val="accent6">
                    <a:lumMod val="75000"/>
                  </a:schemeClr>
                </a:solidFill>
              </a:rPr>
              <a:t>solar energy </a:t>
            </a:r>
            <a:r>
              <a:rPr lang="en-US" sz="2400" dirty="0"/>
              <a:t>is absorbed by the surface, and (2) the </a:t>
            </a:r>
            <a:r>
              <a:rPr lang="en-US" sz="2400" dirty="0">
                <a:solidFill>
                  <a:schemeClr val="accent6">
                    <a:lumMod val="75000"/>
                  </a:schemeClr>
                </a:solidFill>
              </a:rPr>
              <a:t>absorbed energy is re-radiated</a:t>
            </a:r>
            <a:r>
              <a:rPr lang="en-US" sz="2400" dirty="0"/>
              <a:t> in a longer-wavelength form.</a:t>
            </a:r>
          </a:p>
          <a:p>
            <a:endParaRPr lang="en-US" sz="2400" dirty="0"/>
          </a:p>
          <a:p>
            <a:r>
              <a:rPr lang="en-US" sz="2300" dirty="0"/>
              <a:t>If the atmosphere were transparent to the long-wave infrared radiated by the surface, then that energy would travel unobstructed to outer space. However, this is not the case because so-called </a:t>
            </a:r>
            <a:r>
              <a:rPr lang="en-US" sz="2300" dirty="0">
                <a:solidFill>
                  <a:schemeClr val="accent6">
                    <a:lumMod val="75000"/>
                  </a:schemeClr>
                </a:solidFill>
              </a:rPr>
              <a:t>greenhouse gases </a:t>
            </a:r>
            <a:r>
              <a:rPr lang="en-US" sz="2300" dirty="0"/>
              <a:t>(</a:t>
            </a:r>
            <a:r>
              <a:rPr lang="en-US" sz="2300" b="1" dirty="0">
                <a:solidFill>
                  <a:schemeClr val="accent6">
                    <a:lumMod val="75000"/>
                  </a:schemeClr>
                </a:solidFill>
              </a:rPr>
              <a:t>GHGs</a:t>
            </a:r>
            <a:r>
              <a:rPr lang="en-US" sz="2300" dirty="0"/>
              <a:t>; also known as </a:t>
            </a:r>
            <a:r>
              <a:rPr lang="en-US" sz="2300" dirty="0">
                <a:solidFill>
                  <a:schemeClr val="accent6">
                    <a:lumMod val="75000"/>
                  </a:schemeClr>
                </a:solidFill>
              </a:rPr>
              <a:t>radiatively active gases</a:t>
            </a:r>
            <a:r>
              <a:rPr lang="en-US" sz="2300" dirty="0"/>
              <a:t> or </a:t>
            </a:r>
            <a:r>
              <a:rPr lang="en-US" sz="2300" b="1" dirty="0">
                <a:solidFill>
                  <a:schemeClr val="accent6">
                    <a:lumMod val="75000"/>
                  </a:schemeClr>
                </a:solidFill>
              </a:rPr>
              <a:t>RAGs</a:t>
            </a:r>
            <a:r>
              <a:rPr lang="en-US" sz="2300" dirty="0"/>
              <a:t>) are present in the atmosphere. </a:t>
            </a:r>
          </a:p>
          <a:p>
            <a:endParaRPr lang="en-US" sz="2300" dirty="0"/>
          </a:p>
          <a:p>
            <a:r>
              <a:rPr lang="en-US" sz="2400" b="1" dirty="0">
                <a:solidFill>
                  <a:schemeClr val="accent6">
                    <a:lumMod val="75000"/>
                  </a:schemeClr>
                </a:solidFill>
              </a:rPr>
              <a:t>GHGs</a:t>
            </a:r>
            <a:r>
              <a:rPr lang="en-US" sz="2400" dirty="0"/>
              <a:t> efficiently absorb infrared radiation and become heated as a consequence. They then dissipate some of this thermal energy through yet another re-radiation. (This </a:t>
            </a:r>
            <a:r>
              <a:rPr lang="en-US" sz="2400" dirty="0">
                <a:solidFill>
                  <a:schemeClr val="accent6">
                    <a:lumMod val="75000"/>
                  </a:schemeClr>
                </a:solidFill>
              </a:rPr>
              <a:t>re-radiated energy </a:t>
            </a:r>
            <a:r>
              <a:rPr lang="en-US" sz="2400" dirty="0"/>
              <a:t>has a longer wavelength than the electromagnetic energy that was originally absorbed</a:t>
            </a:r>
            <a:r>
              <a:rPr lang="en-US" dirty="0"/>
              <a:t>. </a:t>
            </a:r>
            <a:endParaRPr lang="en-US" sz="2300" dirty="0"/>
          </a:p>
          <a:p>
            <a:endParaRPr lang="en-US" dirty="0"/>
          </a:p>
        </p:txBody>
      </p:sp>
    </p:spTree>
    <p:extLst>
      <p:ext uri="{BB962C8B-B14F-4D97-AF65-F5344CB8AC3E}">
        <p14:creationId xmlns:p14="http://schemas.microsoft.com/office/powerpoint/2010/main" val="240809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89EFE-FC92-48F6-8690-1449DED26A76}"/>
              </a:ext>
            </a:extLst>
          </p:cNvPr>
          <p:cNvSpPr>
            <a:spLocks noGrp="1"/>
          </p:cNvSpPr>
          <p:nvPr>
            <p:ph idx="1"/>
          </p:nvPr>
        </p:nvSpPr>
        <p:spPr>
          <a:xfrm>
            <a:off x="259359" y="282050"/>
            <a:ext cx="11518783" cy="6152305"/>
          </a:xfrm>
        </p:spPr>
        <p:txBody>
          <a:bodyPr>
            <a:normAutofit/>
          </a:bodyPr>
          <a:lstStyle/>
          <a:p>
            <a:r>
              <a:rPr lang="en-US" sz="2400" dirty="0"/>
              <a:t>The re-radiated energy of the GHGs is emitted in all directions, including back toward the surface. The net effect of the various energy transformations and re-radiations involving atmospheric GHGs is a reduction in the rate of cooling of the Earth’s surface. </a:t>
            </a:r>
          </a:p>
          <a:p>
            <a:endParaRPr lang="en-US" sz="2400" dirty="0"/>
          </a:p>
          <a:p>
            <a:r>
              <a:rPr lang="en-US" sz="2400" dirty="0"/>
              <a:t>The process just described is known as the </a:t>
            </a:r>
            <a:r>
              <a:rPr lang="en-US" sz="2400" dirty="0">
                <a:solidFill>
                  <a:schemeClr val="accent6">
                    <a:lumMod val="75000"/>
                  </a:schemeClr>
                </a:solidFill>
              </a:rPr>
              <a:t>greenhouse effect </a:t>
            </a:r>
            <a:r>
              <a:rPr lang="en-US" sz="2400" dirty="0"/>
              <a:t>because its physical mechanism is similar to the warming of a glass-encased space by solar radiation. The encasing glass of a literal greenhouse is transparent to incoming solar radiation. The solar energy is absorbed by, and therefore heats, internal surfaces of the greenhouse, such as plants, soil, and other materials. </a:t>
            </a:r>
          </a:p>
          <a:p>
            <a:endParaRPr lang="en-US" sz="2400" dirty="0"/>
          </a:p>
          <a:p>
            <a:pPr marL="0" indent="0">
              <a:buNone/>
            </a:pPr>
            <a:r>
              <a:rPr lang="en-US" dirty="0">
                <a:solidFill>
                  <a:schemeClr val="accent2">
                    <a:lumMod val="75000"/>
                  </a:schemeClr>
                </a:solidFill>
                <a:effectLst>
                  <a:outerShdw blurRad="38100" dist="38100" dir="2700000" algn="tl">
                    <a:srgbClr val="000000">
                      <a:alpha val="43137"/>
                    </a:srgbClr>
                  </a:outerShdw>
                </a:effectLst>
                <a:latin typeface="+mj-lt"/>
              </a:rPr>
              <a:t>Radiatively Active Gases</a:t>
            </a:r>
          </a:p>
          <a:p>
            <a:r>
              <a:rPr lang="en-US" sz="2400" dirty="0"/>
              <a:t>Water vapor (</a:t>
            </a:r>
            <a:r>
              <a:rPr lang="en-US" sz="2400" dirty="0">
                <a:solidFill>
                  <a:schemeClr val="accent2">
                    <a:lumMod val="75000"/>
                  </a:schemeClr>
                </a:solidFill>
              </a:rPr>
              <a:t>H</a:t>
            </a:r>
            <a:r>
              <a:rPr lang="en-US" sz="2400" baseline="-25000" dirty="0">
                <a:solidFill>
                  <a:schemeClr val="accent2">
                    <a:lumMod val="75000"/>
                  </a:schemeClr>
                </a:solidFill>
              </a:rPr>
              <a:t>2</a:t>
            </a:r>
            <a:r>
              <a:rPr lang="en-US" sz="2400" dirty="0">
                <a:solidFill>
                  <a:schemeClr val="accent2">
                    <a:lumMod val="75000"/>
                  </a:schemeClr>
                </a:solidFill>
              </a:rPr>
              <a:t>O</a:t>
            </a:r>
            <a:r>
              <a:rPr lang="en-US" sz="2400" dirty="0"/>
              <a:t>) is the most important of the radiatively active constituents of Earth’s atmosphere, accounting for about 36% of the overall greenhouse effect, followed by carbon dioxide (</a:t>
            </a:r>
            <a:r>
              <a:rPr lang="en-US" sz="2400" dirty="0">
                <a:solidFill>
                  <a:schemeClr val="accent2">
                    <a:lumMod val="75000"/>
                  </a:schemeClr>
                </a:solidFill>
              </a:rPr>
              <a:t>CO</a:t>
            </a:r>
            <a:r>
              <a:rPr lang="en-US" sz="2400" baseline="-25000" dirty="0">
                <a:solidFill>
                  <a:schemeClr val="accent2">
                    <a:lumMod val="75000"/>
                  </a:schemeClr>
                </a:solidFill>
              </a:rPr>
              <a:t>2</a:t>
            </a:r>
            <a:r>
              <a:rPr lang="en-US" sz="2400" dirty="0"/>
              <a:t>; about 20%). Lesser roles are played by trace concentrations of methane (</a:t>
            </a:r>
            <a:r>
              <a:rPr lang="en-US" sz="2400" dirty="0">
                <a:solidFill>
                  <a:schemeClr val="accent2">
                    <a:lumMod val="75000"/>
                  </a:schemeClr>
                </a:solidFill>
              </a:rPr>
              <a:t>CH</a:t>
            </a:r>
            <a:r>
              <a:rPr lang="en-US" sz="2400" baseline="-25000" dirty="0">
                <a:solidFill>
                  <a:schemeClr val="accent2">
                    <a:lumMod val="75000"/>
                  </a:schemeClr>
                </a:solidFill>
              </a:rPr>
              <a:t>4</a:t>
            </a:r>
            <a:r>
              <a:rPr lang="en-US" sz="2400" dirty="0"/>
              <a:t>), nitrous oxide (</a:t>
            </a:r>
            <a:r>
              <a:rPr lang="en-US" sz="2400" dirty="0">
                <a:solidFill>
                  <a:schemeClr val="accent2">
                    <a:lumMod val="75000"/>
                  </a:schemeClr>
                </a:solidFill>
              </a:rPr>
              <a:t>N</a:t>
            </a:r>
            <a:r>
              <a:rPr lang="en-US" sz="2400" baseline="-25000" dirty="0">
                <a:solidFill>
                  <a:schemeClr val="accent2">
                    <a:lumMod val="75000"/>
                  </a:schemeClr>
                </a:solidFill>
              </a:rPr>
              <a:t>2</a:t>
            </a:r>
            <a:r>
              <a:rPr lang="en-US" sz="2400" dirty="0">
                <a:solidFill>
                  <a:schemeClr val="accent2">
                    <a:lumMod val="75000"/>
                  </a:schemeClr>
                </a:solidFill>
              </a:rPr>
              <a:t>O</a:t>
            </a:r>
            <a:r>
              <a:rPr lang="en-US" sz="2400" dirty="0"/>
              <a:t>), ozone (</a:t>
            </a:r>
            <a:r>
              <a:rPr lang="en-US" sz="2400" dirty="0">
                <a:solidFill>
                  <a:schemeClr val="accent2">
                    <a:lumMod val="75000"/>
                  </a:schemeClr>
                </a:solidFill>
              </a:rPr>
              <a:t>O</a:t>
            </a:r>
            <a:r>
              <a:rPr lang="en-US" sz="2400" baseline="-25000" dirty="0">
                <a:solidFill>
                  <a:schemeClr val="accent2">
                    <a:lumMod val="75000"/>
                  </a:schemeClr>
                </a:solidFill>
              </a:rPr>
              <a:t>3</a:t>
            </a:r>
            <a:r>
              <a:rPr lang="en-US" sz="2400" dirty="0"/>
              <a:t>), carbon tetrachloride  (</a:t>
            </a:r>
            <a:r>
              <a:rPr lang="en-US" sz="2400" dirty="0">
                <a:solidFill>
                  <a:schemeClr val="accent2">
                    <a:lumMod val="75000"/>
                  </a:schemeClr>
                </a:solidFill>
              </a:rPr>
              <a:t>CCl</a:t>
            </a:r>
            <a:r>
              <a:rPr lang="en-US" sz="2400" baseline="-25000" dirty="0">
                <a:solidFill>
                  <a:schemeClr val="accent2">
                    <a:lumMod val="75000"/>
                  </a:schemeClr>
                </a:solidFill>
              </a:rPr>
              <a:t>4</a:t>
            </a:r>
            <a:r>
              <a:rPr lang="en-US" sz="2400" dirty="0"/>
              <a:t>), and chlorofluorocarbons (</a:t>
            </a:r>
            <a:r>
              <a:rPr lang="en-US" sz="2400" dirty="0">
                <a:solidFill>
                  <a:schemeClr val="accent2">
                    <a:lumMod val="75000"/>
                  </a:schemeClr>
                </a:solidFill>
              </a:rPr>
              <a:t>CFCs</a:t>
            </a:r>
            <a:r>
              <a:rPr lang="en-US" sz="2400" dirty="0"/>
              <a:t>).</a:t>
            </a:r>
          </a:p>
          <a:p>
            <a:endParaRPr lang="en-US" sz="2400" dirty="0"/>
          </a:p>
          <a:p>
            <a:endParaRPr lang="en-US" sz="2400" dirty="0"/>
          </a:p>
          <a:p>
            <a:endParaRPr lang="en-US" sz="2400" dirty="0"/>
          </a:p>
          <a:p>
            <a:endParaRPr lang="en-US" sz="2400" dirty="0"/>
          </a:p>
          <a:p>
            <a:endParaRPr lang="en-US" sz="2400" dirty="0"/>
          </a:p>
        </p:txBody>
      </p:sp>
      <p:pic>
        <p:nvPicPr>
          <p:cNvPr id="5" name="Graphic 4" descr="Bonfire">
            <a:extLst>
              <a:ext uri="{FF2B5EF4-FFF2-40B4-BE49-F238E27FC236}">
                <a16:creationId xmlns:a16="http://schemas.microsoft.com/office/drawing/2014/main" id="{F6CF6494-95ED-4712-80DE-B6F2811847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63742" y="5676231"/>
            <a:ext cx="914400" cy="914400"/>
          </a:xfrm>
          <a:prstGeom prst="rect">
            <a:avLst/>
          </a:prstGeom>
        </p:spPr>
      </p:pic>
    </p:spTree>
    <p:extLst>
      <p:ext uri="{BB962C8B-B14F-4D97-AF65-F5344CB8AC3E}">
        <p14:creationId xmlns:p14="http://schemas.microsoft.com/office/powerpoint/2010/main" val="150531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76CD8-913D-4237-BD03-EB4C3A6121DB}"/>
              </a:ext>
            </a:extLst>
          </p:cNvPr>
          <p:cNvSpPr>
            <a:spLocks noGrp="1"/>
          </p:cNvSpPr>
          <p:nvPr>
            <p:ph idx="1"/>
          </p:nvPr>
        </p:nvSpPr>
        <p:spPr>
          <a:xfrm>
            <a:off x="105911" y="323995"/>
            <a:ext cx="11512841" cy="5590243"/>
          </a:xfrm>
        </p:spPr>
        <p:txBody>
          <a:bodyPr/>
          <a:lstStyle/>
          <a:p>
            <a:r>
              <a:rPr lang="en-US" sz="2400" dirty="0"/>
              <a:t>Prior to 1750, the atmospheric concentration of CO</a:t>
            </a:r>
            <a:r>
              <a:rPr lang="en-US" sz="2400" baseline="-25000" dirty="0"/>
              <a:t>2</a:t>
            </a:r>
            <a:r>
              <a:rPr lang="en-US" sz="2400" dirty="0"/>
              <a:t> was about 280 ppm, whereas in 2014 it had reached 399 ppm, which is a 43% increase. Other GHGs have also increased during this period. The increases have been especially rapid since the middle of the twentieth century, coinciding with enormous increases in population, industrialization, and deforestation.</a:t>
            </a:r>
          </a:p>
          <a:p>
            <a:pPr marL="0" indent="0">
              <a:buNone/>
            </a:pPr>
            <a:endParaRPr lang="en-US" sz="2400" dirty="0"/>
          </a:p>
          <a:p>
            <a:pPr marL="0" indent="0">
              <a:buNone/>
            </a:pPr>
            <a:r>
              <a:rPr lang="en-US" sz="1800" dirty="0"/>
              <a:t>                                     </a:t>
            </a:r>
            <a:r>
              <a:rPr lang="en-US" sz="1800" b="1" dirty="0"/>
              <a:t>Table 8.1. </a:t>
            </a:r>
            <a:r>
              <a:rPr lang="en-US" sz="1800" dirty="0"/>
              <a:t>Increases and Characteristics of Greenhouse Gases. Source: Data from Blasing, 2014.</a:t>
            </a:r>
          </a:p>
          <a:p>
            <a:pPr marL="0" indent="0">
              <a:buNone/>
            </a:pPr>
            <a:endParaRPr lang="en-US" dirty="0"/>
          </a:p>
          <a:p>
            <a:pPr marL="0" indent="0">
              <a:buNone/>
            </a:pPr>
            <a:endParaRPr lang="en-US" dirty="0"/>
          </a:p>
          <a:p>
            <a:endParaRPr lang="en-US" sz="2400" dirty="0"/>
          </a:p>
          <a:p>
            <a:pPr marL="0" indent="0">
              <a:buNone/>
            </a:pPr>
            <a:r>
              <a:rPr lang="en-US" sz="2400" dirty="0"/>
              <a:t>                                             </a:t>
            </a:r>
          </a:p>
          <a:p>
            <a:pPr marL="0" indent="0">
              <a:buNone/>
            </a:pPr>
            <a:endParaRPr lang="en-US" sz="2400" dirty="0"/>
          </a:p>
          <a:p>
            <a:endParaRPr lang="en-US" sz="2400" dirty="0"/>
          </a:p>
          <a:p>
            <a:endParaRPr lang="en-US" dirty="0"/>
          </a:p>
          <a:p>
            <a:endParaRPr lang="en-US" dirty="0"/>
          </a:p>
        </p:txBody>
      </p:sp>
      <p:pic>
        <p:nvPicPr>
          <p:cNvPr id="5" name="Graphic 4" descr="Sun">
            <a:extLst>
              <a:ext uri="{FF2B5EF4-FFF2-40B4-BE49-F238E27FC236}">
                <a16:creationId xmlns:a16="http://schemas.microsoft.com/office/drawing/2014/main" id="{8CEB510B-6C65-41B5-9AB7-923B025A52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57420" y="5728661"/>
            <a:ext cx="914400" cy="914400"/>
          </a:xfrm>
          <a:prstGeom prst="rect">
            <a:avLst/>
          </a:prstGeom>
        </p:spPr>
      </p:pic>
      <p:graphicFrame>
        <p:nvGraphicFramePr>
          <p:cNvPr id="6" name="Table 5">
            <a:extLst>
              <a:ext uri="{FF2B5EF4-FFF2-40B4-BE49-F238E27FC236}">
                <a16:creationId xmlns:a16="http://schemas.microsoft.com/office/drawing/2014/main" id="{EB975D93-C090-48B5-B1E1-D381EA77A4A4}"/>
              </a:ext>
            </a:extLst>
          </p:cNvPr>
          <p:cNvGraphicFramePr>
            <a:graphicFrameLocks noGrp="1"/>
          </p:cNvGraphicFramePr>
          <p:nvPr>
            <p:extLst>
              <p:ext uri="{D42A27DB-BD31-4B8C-83A1-F6EECF244321}">
                <p14:modId xmlns:p14="http://schemas.microsoft.com/office/powerpoint/2010/main" val="1440705332"/>
              </p:ext>
            </p:extLst>
          </p:nvPr>
        </p:nvGraphicFramePr>
        <p:xfrm>
          <a:off x="3068637" y="3322483"/>
          <a:ext cx="6301865" cy="2406179"/>
        </p:xfrm>
        <a:graphic>
          <a:graphicData uri="http://schemas.openxmlformats.org/drawingml/2006/table">
            <a:tbl>
              <a:tblPr firstRow="1" firstCol="1" bandRow="1">
                <a:tableStyleId>{93296810-A885-4BE3-A3E7-6D5BEEA58F35}</a:tableStyleId>
              </a:tblPr>
              <a:tblGrid>
                <a:gridCol w="1130172">
                  <a:extLst>
                    <a:ext uri="{9D8B030D-6E8A-4147-A177-3AD203B41FA5}">
                      <a16:colId xmlns:a16="http://schemas.microsoft.com/office/drawing/2014/main" val="1849499757"/>
                    </a:ext>
                  </a:extLst>
                </a:gridCol>
                <a:gridCol w="594827">
                  <a:extLst>
                    <a:ext uri="{9D8B030D-6E8A-4147-A177-3AD203B41FA5}">
                      <a16:colId xmlns:a16="http://schemas.microsoft.com/office/drawing/2014/main" val="502884614"/>
                    </a:ext>
                  </a:extLst>
                </a:gridCol>
                <a:gridCol w="594827">
                  <a:extLst>
                    <a:ext uri="{9D8B030D-6E8A-4147-A177-3AD203B41FA5}">
                      <a16:colId xmlns:a16="http://schemas.microsoft.com/office/drawing/2014/main" val="1641564776"/>
                    </a:ext>
                  </a:extLst>
                </a:gridCol>
                <a:gridCol w="1520775">
                  <a:extLst>
                    <a:ext uri="{9D8B030D-6E8A-4147-A177-3AD203B41FA5}">
                      <a16:colId xmlns:a16="http://schemas.microsoft.com/office/drawing/2014/main" val="971205113"/>
                    </a:ext>
                  </a:extLst>
                </a:gridCol>
                <a:gridCol w="1229971">
                  <a:extLst>
                    <a:ext uri="{9D8B030D-6E8A-4147-A177-3AD203B41FA5}">
                      <a16:colId xmlns:a16="http://schemas.microsoft.com/office/drawing/2014/main" val="3911994954"/>
                    </a:ext>
                  </a:extLst>
                </a:gridCol>
                <a:gridCol w="1231293">
                  <a:extLst>
                    <a:ext uri="{9D8B030D-6E8A-4147-A177-3AD203B41FA5}">
                      <a16:colId xmlns:a16="http://schemas.microsoft.com/office/drawing/2014/main" val="265657515"/>
                    </a:ext>
                  </a:extLst>
                </a:gridCol>
              </a:tblGrid>
              <a:tr h="481235">
                <a:tc>
                  <a:txBody>
                    <a:bodyPr/>
                    <a:lstStyle/>
                    <a:p>
                      <a:pPr marL="0" marR="0" algn="ctr">
                        <a:spcBef>
                          <a:spcPts val="0"/>
                        </a:spcBef>
                        <a:spcAft>
                          <a:spcPts val="0"/>
                        </a:spcAft>
                      </a:pPr>
                      <a:r>
                        <a:rPr lang="en-US" sz="1100" dirty="0">
                          <a:effectLst/>
                        </a:rPr>
                        <a:t>Gas</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gridSpan="2">
                  <a:txBody>
                    <a:bodyPr/>
                    <a:lstStyle/>
                    <a:p>
                      <a:pPr marL="0" marR="0" algn="ctr">
                        <a:spcBef>
                          <a:spcPts val="0"/>
                        </a:spcBef>
                        <a:spcAft>
                          <a:spcPts val="0"/>
                        </a:spcAft>
                      </a:pPr>
                      <a:r>
                        <a:rPr lang="en-US" sz="1100" dirty="0">
                          <a:effectLst/>
                        </a:rPr>
                        <a:t>Concentration</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100" dirty="0">
                          <a:effectLst/>
                        </a:rPr>
                        <a:t>Global Warming Potential</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Lifetime</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 Radiative</a:t>
                      </a:r>
                    </a:p>
                    <a:p>
                      <a:pPr marL="0" marR="0" algn="ctr">
                        <a:spcBef>
                          <a:spcPts val="0"/>
                        </a:spcBef>
                        <a:spcAft>
                          <a:spcPts val="0"/>
                        </a:spcAft>
                      </a:pPr>
                      <a:r>
                        <a:rPr lang="en-US" sz="1100">
                          <a:effectLst/>
                        </a:rPr>
                        <a:t>Forcing</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1872091423"/>
                  </a:ext>
                </a:extLst>
              </a:tr>
              <a:tr h="240618">
                <a:tc rowSpan="2">
                  <a:txBody>
                    <a:bodyPr/>
                    <a:lstStyle/>
                    <a:p>
                      <a:pPr marL="0" marR="0">
                        <a:spcBef>
                          <a:spcPts val="0"/>
                        </a:spcBef>
                        <a:spcAft>
                          <a:spcPts val="0"/>
                        </a:spcAft>
                      </a:pPr>
                      <a:r>
                        <a:rPr lang="en-US" sz="1100">
                          <a:effectLst/>
                        </a:rPr>
                        <a:t>   </a:t>
                      </a:r>
                    </a:p>
                    <a:p>
                      <a:pPr marL="0" marR="0">
                        <a:spcBef>
                          <a:spcPts val="0"/>
                        </a:spcBef>
                        <a:spcAft>
                          <a:spcPts val="0"/>
                        </a:spcAft>
                      </a:pPr>
                      <a:r>
                        <a:rPr lang="en-US" sz="1100">
                          <a:effectLst/>
                        </a:rPr>
                        <a:t>   CO</a:t>
                      </a:r>
                      <a:r>
                        <a:rPr lang="en-US" sz="1100" baseline="-25000">
                          <a:effectLst/>
                        </a:rPr>
                        <a:t>2 </a:t>
                      </a:r>
                      <a:r>
                        <a:rPr lang="en-US" sz="1100">
                          <a:effectLst/>
                        </a:rPr>
                        <a:t>(ppm)            </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spcBef>
                          <a:spcPts val="0"/>
                        </a:spcBef>
                        <a:spcAft>
                          <a:spcPts val="0"/>
                        </a:spcAft>
                      </a:pPr>
                      <a:r>
                        <a:rPr lang="en-US" sz="1100">
                          <a:effectLst/>
                        </a:rPr>
                        <a:t>1750</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spcBef>
                          <a:spcPts val="0"/>
                        </a:spcBef>
                        <a:spcAft>
                          <a:spcPts val="0"/>
                        </a:spcAft>
                      </a:pPr>
                      <a:r>
                        <a:rPr lang="en-US" sz="1100">
                          <a:effectLst/>
                        </a:rPr>
                        <a:t>2014</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rowSpan="2">
                  <a:txBody>
                    <a:bodyPr/>
                    <a:lstStyle/>
                    <a:p>
                      <a:pPr marL="0" marR="0" algn="ctr">
                        <a:spcBef>
                          <a:spcPts val="0"/>
                        </a:spcBef>
                        <a:spcAft>
                          <a:spcPts val="0"/>
                        </a:spcAft>
                      </a:pPr>
                      <a:r>
                        <a:rPr lang="en-US" sz="1100">
                          <a:effectLst/>
                        </a:rPr>
                        <a:t> </a:t>
                      </a:r>
                    </a:p>
                    <a:p>
                      <a:pPr marL="0" marR="0" algn="ctr">
                        <a:spcBef>
                          <a:spcPts val="0"/>
                        </a:spcBef>
                        <a:spcAft>
                          <a:spcPts val="0"/>
                        </a:spcAft>
                      </a:pPr>
                      <a:r>
                        <a:rPr lang="en-US" sz="1100">
                          <a:effectLst/>
                        </a:rPr>
                        <a:t>1</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rowSpan="2">
                  <a:txBody>
                    <a:bodyPr/>
                    <a:lstStyle/>
                    <a:p>
                      <a:pPr marL="0" marR="0" algn="ctr">
                        <a:spcBef>
                          <a:spcPts val="0"/>
                        </a:spcBef>
                        <a:spcAft>
                          <a:spcPts val="0"/>
                        </a:spcAft>
                      </a:pPr>
                      <a:r>
                        <a:rPr lang="en-US" sz="1100">
                          <a:effectLst/>
                        </a:rPr>
                        <a:t> </a:t>
                      </a:r>
                    </a:p>
                    <a:p>
                      <a:pPr marL="0" marR="0" algn="ctr">
                        <a:spcBef>
                          <a:spcPts val="0"/>
                        </a:spcBef>
                        <a:spcAft>
                          <a:spcPts val="0"/>
                        </a:spcAft>
                      </a:pPr>
                      <a:r>
                        <a:rPr lang="en-US" sz="1100">
                          <a:effectLst/>
                        </a:rPr>
                        <a:t>100-300 Y</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rowSpan="2">
                  <a:txBody>
                    <a:bodyPr/>
                    <a:lstStyle/>
                    <a:p>
                      <a:pPr marL="0" marR="0" algn="ctr">
                        <a:spcBef>
                          <a:spcPts val="0"/>
                        </a:spcBef>
                        <a:spcAft>
                          <a:spcPts val="0"/>
                        </a:spcAft>
                      </a:pPr>
                      <a:r>
                        <a:rPr lang="en-US" sz="1100">
                          <a:effectLst/>
                        </a:rPr>
                        <a:t> </a:t>
                      </a:r>
                    </a:p>
                    <a:p>
                      <a:pPr marL="0" marR="0" algn="ctr">
                        <a:spcBef>
                          <a:spcPts val="0"/>
                        </a:spcBef>
                        <a:spcAft>
                          <a:spcPts val="0"/>
                        </a:spcAft>
                      </a:pPr>
                      <a:r>
                        <a:rPr lang="en-US" sz="1100">
                          <a:effectLst/>
                        </a:rPr>
                        <a:t>57</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3432252472"/>
                  </a:ext>
                </a:extLst>
              </a:tr>
              <a:tr h="240618">
                <a:tc vMerge="1">
                  <a:txBody>
                    <a:bodyPr/>
                    <a:lstStyle/>
                    <a:p>
                      <a:endParaRPr lang="en-US"/>
                    </a:p>
                  </a:txBody>
                  <a:tcPr/>
                </a:tc>
                <a:tc>
                  <a:txBody>
                    <a:bodyPr/>
                    <a:lstStyle/>
                    <a:p>
                      <a:pPr marL="0" marR="0" algn="ctr">
                        <a:spcBef>
                          <a:spcPts val="0"/>
                        </a:spcBef>
                        <a:spcAft>
                          <a:spcPts val="0"/>
                        </a:spcAft>
                      </a:pPr>
                      <a:r>
                        <a:rPr lang="en-US" sz="1100">
                          <a:effectLst/>
                        </a:rPr>
                        <a:t>200</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396</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15985712"/>
                  </a:ext>
                </a:extLst>
              </a:tr>
              <a:tr h="240618">
                <a:tc>
                  <a:txBody>
                    <a:bodyPr/>
                    <a:lstStyle/>
                    <a:p>
                      <a:pPr marL="0" marR="0">
                        <a:spcBef>
                          <a:spcPts val="0"/>
                        </a:spcBef>
                        <a:spcAft>
                          <a:spcPts val="0"/>
                        </a:spcAft>
                      </a:pPr>
                      <a:r>
                        <a:rPr lang="en-US" sz="1100">
                          <a:effectLst/>
                        </a:rPr>
                        <a:t>   CH</a:t>
                      </a:r>
                      <a:r>
                        <a:rPr lang="en-US" sz="1100" baseline="-25000">
                          <a:effectLst/>
                        </a:rPr>
                        <a:t>4 </a:t>
                      </a:r>
                      <a:r>
                        <a:rPr lang="en-US" sz="1100">
                          <a:effectLst/>
                        </a:rPr>
                        <a:t>(ppm)</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0.72</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1.83</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28</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12 Y</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15</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2420143221"/>
                  </a:ext>
                </a:extLst>
              </a:tr>
              <a:tr h="240618">
                <a:tc>
                  <a:txBody>
                    <a:bodyPr/>
                    <a:lstStyle/>
                    <a:p>
                      <a:pPr marL="0" marR="0">
                        <a:spcBef>
                          <a:spcPts val="0"/>
                        </a:spcBef>
                        <a:spcAft>
                          <a:spcPts val="0"/>
                        </a:spcAft>
                      </a:pPr>
                      <a:r>
                        <a:rPr lang="en-US" sz="1100">
                          <a:effectLst/>
                        </a:rPr>
                        <a:t>   N</a:t>
                      </a:r>
                      <a:r>
                        <a:rPr lang="en-US" sz="1100" baseline="-25000">
                          <a:effectLst/>
                        </a:rPr>
                        <a:t>2</a:t>
                      </a:r>
                      <a:r>
                        <a:rPr lang="en-US" sz="1100">
                          <a:effectLst/>
                        </a:rPr>
                        <a:t>O (ppm)</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0.27</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0.33</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265</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121 Y</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dirty="0">
                          <a:effectLst/>
                        </a:rPr>
                        <a:t>5</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1131847787"/>
                  </a:ext>
                </a:extLst>
              </a:tr>
              <a:tr h="240618">
                <a:tc>
                  <a:txBody>
                    <a:bodyPr/>
                    <a:lstStyle/>
                    <a:p>
                      <a:pPr marL="0" marR="0">
                        <a:spcBef>
                          <a:spcPts val="0"/>
                        </a:spcBef>
                        <a:spcAft>
                          <a:spcPts val="0"/>
                        </a:spcAft>
                      </a:pPr>
                      <a:r>
                        <a:rPr lang="en-US" sz="1100">
                          <a:effectLst/>
                        </a:rPr>
                        <a:t>      O</a:t>
                      </a:r>
                      <a:r>
                        <a:rPr lang="en-US" sz="1100" baseline="-25000">
                          <a:effectLst/>
                        </a:rPr>
                        <a:t>3 </a:t>
                      </a:r>
                      <a:r>
                        <a:rPr lang="en-US" sz="1100">
                          <a:effectLst/>
                        </a:rPr>
                        <a:t>(ppm)</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0.24</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0.34</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17</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days</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12</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1611125676"/>
                  </a:ext>
                </a:extLst>
              </a:tr>
              <a:tr h="240618">
                <a:tc>
                  <a:txBody>
                    <a:bodyPr/>
                    <a:lstStyle/>
                    <a:p>
                      <a:pPr marL="0" marR="0">
                        <a:spcBef>
                          <a:spcPts val="0"/>
                        </a:spcBef>
                        <a:spcAft>
                          <a:spcPts val="0"/>
                        </a:spcAft>
                      </a:pPr>
                      <a:r>
                        <a:rPr lang="en-US" sz="1100">
                          <a:effectLst/>
                        </a:rPr>
                        <a:t>  CCL</a:t>
                      </a:r>
                      <a:r>
                        <a:rPr lang="en-US" sz="1100" baseline="-25000">
                          <a:effectLst/>
                        </a:rPr>
                        <a:t>4</a:t>
                      </a:r>
                      <a:r>
                        <a:rPr lang="en-US" sz="1100">
                          <a:effectLst/>
                        </a:rPr>
                        <a:t>  (ppt)</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0</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84</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1730</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days</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&lt;1</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3191158687"/>
                  </a:ext>
                </a:extLst>
              </a:tr>
              <a:tr h="240618">
                <a:tc>
                  <a:txBody>
                    <a:bodyPr/>
                    <a:lstStyle/>
                    <a:p>
                      <a:pPr marL="0" marR="0">
                        <a:spcBef>
                          <a:spcPts val="0"/>
                        </a:spcBef>
                        <a:spcAft>
                          <a:spcPts val="0"/>
                        </a:spcAft>
                      </a:pPr>
                      <a:r>
                        <a:rPr lang="en-US" sz="1100">
                          <a:effectLst/>
                        </a:rPr>
                        <a:t>  CFCs  (ppt)</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0</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836</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5k-10k</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45-100 d</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8</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1577651566"/>
                  </a:ext>
                </a:extLst>
              </a:tr>
              <a:tr h="240618">
                <a:tc>
                  <a:txBody>
                    <a:bodyPr/>
                    <a:lstStyle/>
                    <a:p>
                      <a:pPr marL="0" marR="0">
                        <a:spcBef>
                          <a:spcPts val="0"/>
                        </a:spcBef>
                        <a:spcAft>
                          <a:spcPts val="0"/>
                        </a:spcAft>
                      </a:pPr>
                      <a:r>
                        <a:rPr lang="en-US" sz="1100">
                          <a:effectLst/>
                        </a:rPr>
                        <a:t>HCFCs (ppt)</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0</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266</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0.8k-2.0k</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a:effectLst/>
                        </a:rPr>
                        <a:t>9-17 d</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lgn="ctr">
                        <a:spcBef>
                          <a:spcPts val="0"/>
                        </a:spcBef>
                        <a:spcAft>
                          <a:spcPts val="0"/>
                        </a:spcAft>
                      </a:pPr>
                      <a:r>
                        <a:rPr lang="en-US" sz="1100" dirty="0">
                          <a:effectLst/>
                        </a:rPr>
                        <a:t>2</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643831564"/>
                  </a:ext>
                </a:extLst>
              </a:tr>
            </a:tbl>
          </a:graphicData>
        </a:graphic>
      </p:graphicFrame>
    </p:spTree>
    <p:extLst>
      <p:ext uri="{BB962C8B-B14F-4D97-AF65-F5344CB8AC3E}">
        <p14:creationId xmlns:p14="http://schemas.microsoft.com/office/powerpoint/2010/main" val="979057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A12738-DCF4-4856-A12F-2173CA22FD74}"/>
              </a:ext>
            </a:extLst>
          </p:cNvPr>
          <p:cNvSpPr>
            <a:spLocks noGrp="1"/>
          </p:cNvSpPr>
          <p:nvPr>
            <p:ph idx="1"/>
          </p:nvPr>
        </p:nvSpPr>
        <p:spPr>
          <a:xfrm>
            <a:off x="5266189" y="444616"/>
            <a:ext cx="6700008" cy="6123963"/>
          </a:xfrm>
        </p:spPr>
        <p:txBody>
          <a:bodyPr>
            <a:normAutofit/>
          </a:bodyPr>
          <a:lstStyle/>
          <a:p>
            <a:pPr>
              <a:buClr>
                <a:schemeClr val="tx1"/>
              </a:buClr>
            </a:pPr>
            <a:r>
              <a:rPr lang="en-US" sz="2300" dirty="0">
                <a:solidFill>
                  <a:srgbClr val="0070C0"/>
                </a:solidFill>
              </a:rPr>
              <a:t>Concentrations of CO</a:t>
            </a:r>
            <a:r>
              <a:rPr lang="en-US" sz="2300" baseline="-25000" dirty="0">
                <a:solidFill>
                  <a:srgbClr val="0070C0"/>
                </a:solidFill>
              </a:rPr>
              <a:t>2</a:t>
            </a:r>
            <a:r>
              <a:rPr lang="en-US" sz="2300" dirty="0">
                <a:solidFill>
                  <a:srgbClr val="0070C0"/>
                </a:solidFill>
              </a:rPr>
              <a:t> </a:t>
            </a:r>
            <a:r>
              <a:rPr lang="en-US" sz="2300" dirty="0"/>
              <a:t>in the atmosphere have been increasing steadily for at least the past century. The data record supporting this change is excellent and demonstrates one of the most convincing examples of long-term changes in any aspect of environmental chemistry. </a:t>
            </a:r>
          </a:p>
          <a:p>
            <a:endParaRPr lang="en-US" sz="2300" dirty="0"/>
          </a:p>
          <a:p>
            <a:r>
              <a:rPr lang="en-US" sz="2300" dirty="0"/>
              <a:t>For example, </a:t>
            </a:r>
            <a:r>
              <a:rPr lang="en-US" sz="2300" dirty="0">
                <a:solidFill>
                  <a:srgbClr val="0070C0"/>
                </a:solidFill>
              </a:rPr>
              <a:t>atmospheric CO</a:t>
            </a:r>
            <a:r>
              <a:rPr lang="en-US" sz="2300" baseline="-25000" dirty="0">
                <a:solidFill>
                  <a:srgbClr val="0070C0"/>
                </a:solidFill>
              </a:rPr>
              <a:t>2</a:t>
            </a:r>
            <a:r>
              <a:rPr lang="en-US" sz="2300" dirty="0">
                <a:solidFill>
                  <a:srgbClr val="0070C0"/>
                </a:solidFill>
              </a:rPr>
              <a:t> </a:t>
            </a:r>
            <a:r>
              <a:rPr lang="en-US" sz="2300" dirty="0"/>
              <a:t>has been monitored continuously since 1958 at a remote observatory located on Mauna Loa, a mountain on the island of Hawaii (Figure  8.1). </a:t>
            </a:r>
          </a:p>
          <a:p>
            <a:endParaRPr lang="en-US" sz="2300" dirty="0"/>
          </a:p>
          <a:p>
            <a:r>
              <a:rPr lang="en-US" sz="2300" dirty="0"/>
              <a:t>Data are also shown for </a:t>
            </a:r>
            <a:r>
              <a:rPr lang="en-US" sz="2300" dirty="0">
                <a:solidFill>
                  <a:srgbClr val="0070C0"/>
                </a:solidFill>
              </a:rPr>
              <a:t>Alert</a:t>
            </a:r>
            <a:r>
              <a:rPr lang="en-US" sz="2300" dirty="0"/>
              <a:t>, a high-Arctic station located at the northern tip of Ellesmere Island, Nunavut. The data from both places clearly show steadily increasing concentrations of CO</a:t>
            </a:r>
            <a:r>
              <a:rPr lang="en-US" sz="2300" baseline="-25000" dirty="0"/>
              <a:t>2</a:t>
            </a:r>
            <a:r>
              <a:rPr lang="en-US" sz="2300" dirty="0"/>
              <a:t> in the atmosphere during the past five decades.</a:t>
            </a:r>
          </a:p>
        </p:txBody>
      </p:sp>
      <p:pic>
        <p:nvPicPr>
          <p:cNvPr id="4" name="image3.jpeg">
            <a:extLst>
              <a:ext uri="{FF2B5EF4-FFF2-40B4-BE49-F238E27FC236}">
                <a16:creationId xmlns:a16="http://schemas.microsoft.com/office/drawing/2014/main" id="{A46B8ABB-A30F-47E0-B49C-492D0E61A60D}"/>
              </a:ext>
            </a:extLst>
          </p:cNvPr>
          <p:cNvPicPr/>
          <p:nvPr/>
        </p:nvPicPr>
        <p:blipFill>
          <a:blip r:embed="rId2" cstate="print"/>
          <a:stretch>
            <a:fillRect/>
          </a:stretch>
        </p:blipFill>
        <p:spPr>
          <a:xfrm>
            <a:off x="225803" y="687896"/>
            <a:ext cx="4832758" cy="3420103"/>
          </a:xfrm>
          <a:prstGeom prst="rect">
            <a:avLst/>
          </a:prstGeom>
        </p:spPr>
      </p:pic>
      <p:sp>
        <p:nvSpPr>
          <p:cNvPr id="5" name="Rectangle 4">
            <a:extLst>
              <a:ext uri="{FF2B5EF4-FFF2-40B4-BE49-F238E27FC236}">
                <a16:creationId xmlns:a16="http://schemas.microsoft.com/office/drawing/2014/main" id="{BD18BECE-5FD2-4BA4-9186-AE4E96C3BDEB}"/>
              </a:ext>
            </a:extLst>
          </p:cNvPr>
          <p:cNvSpPr/>
          <p:nvPr/>
        </p:nvSpPr>
        <p:spPr>
          <a:xfrm>
            <a:off x="-164983" y="4267391"/>
            <a:ext cx="5431172" cy="2062103"/>
          </a:xfrm>
          <a:prstGeom prst="rect">
            <a:avLst/>
          </a:prstGeom>
        </p:spPr>
        <p:txBody>
          <a:bodyPr wrap="square">
            <a:spAutoFit/>
          </a:bodyPr>
          <a:lstStyle/>
          <a:p>
            <a:pPr marL="349250" marR="189230" algn="just">
              <a:spcAft>
                <a:spcPts val="0"/>
              </a:spcAft>
            </a:pPr>
            <a:r>
              <a:rPr lang="en-US" sz="1600" b="1" dirty="0">
                <a:latin typeface="Calibri" panose="020F0502020204030204" pitchFamily="34" charset="0"/>
                <a:ea typeface="Cambria" panose="02040503050406030204" pitchFamily="18" charset="0"/>
                <a:cs typeface="Calibri" panose="020F0502020204030204" pitchFamily="34" charset="0"/>
              </a:rPr>
              <a:t>Figure 8.1. </a:t>
            </a:r>
            <a:r>
              <a:rPr lang="en-US" sz="1600" dirty="0">
                <a:solidFill>
                  <a:srgbClr val="0070C0"/>
                </a:solidFill>
                <a:latin typeface="Calibri" panose="020F0502020204030204" pitchFamily="34" charset="0"/>
                <a:ea typeface="Cambria" panose="02040503050406030204" pitchFamily="18" charset="0"/>
                <a:cs typeface="Calibri" panose="020F0502020204030204" pitchFamily="34" charset="0"/>
              </a:rPr>
              <a:t>Increases in Atmospheric CO</a:t>
            </a:r>
            <a:r>
              <a:rPr lang="en-US" sz="1600" baseline="-25000" dirty="0">
                <a:solidFill>
                  <a:srgbClr val="0070C0"/>
                </a:solidFill>
                <a:latin typeface="Calibri" panose="020F0502020204030204" pitchFamily="34" charset="0"/>
                <a:ea typeface="Cambria" panose="02040503050406030204" pitchFamily="18" charset="0"/>
                <a:cs typeface="Calibri" panose="020F0502020204030204" pitchFamily="34" charset="0"/>
              </a:rPr>
              <a:t>2</a:t>
            </a:r>
            <a:r>
              <a:rPr lang="en-US" sz="1600" dirty="0">
                <a:latin typeface="Calibri" panose="020F0502020204030204" pitchFamily="34" charset="0"/>
                <a:ea typeface="Cambria" panose="02040503050406030204" pitchFamily="18" charset="0"/>
                <a:cs typeface="Calibri" panose="020F0502020204030204" pitchFamily="34" charset="0"/>
              </a:rPr>
              <a:t>. These data are from measurements made on an equatorial station</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on</a:t>
            </a:r>
            <a:r>
              <a:rPr lang="en-US" sz="1600" spc="-2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Mauna</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Loa,</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Hawaii,</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and</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in</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the</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High</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Arctic</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in</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northern</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Ellesmere</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Island,</a:t>
            </a:r>
            <a:r>
              <a:rPr lang="en-US" sz="1600" spc="-2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Nunavut.</a:t>
            </a:r>
            <a:r>
              <a:rPr lang="en-US" sz="1600" spc="-2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Each</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datum represents an annual average. Note that prior to 1750, the concentration of CO</a:t>
            </a:r>
            <a:r>
              <a:rPr lang="en-US" sz="1600" baseline="-25000" dirty="0">
                <a:latin typeface="Calibri" panose="020F0502020204030204" pitchFamily="34" charset="0"/>
                <a:ea typeface="Cambria" panose="02040503050406030204" pitchFamily="18" charset="0"/>
                <a:cs typeface="Calibri" panose="020F0502020204030204" pitchFamily="34" charset="0"/>
              </a:rPr>
              <a:t>2</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in the atmosphere was about</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280</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ppm</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(see</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text).</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Source:</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Data</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from</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Keeling</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et</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al.</a:t>
            </a:r>
            <a:r>
              <a:rPr lang="en-US" sz="1600" spc="-2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(2014).</a:t>
            </a:r>
          </a:p>
          <a:p>
            <a:r>
              <a:rPr lang="en-US" sz="1600" dirty="0">
                <a:latin typeface="Cambria" panose="02040503050406030204" pitchFamily="18" charset="0"/>
                <a:ea typeface="Cambria" panose="02040503050406030204" pitchFamily="18" charset="0"/>
                <a:cs typeface="Cambria" panose="02040503050406030204" pitchFamily="18" charset="0"/>
              </a:rPr>
              <a:t> </a:t>
            </a:r>
          </a:p>
        </p:txBody>
      </p:sp>
    </p:spTree>
    <p:extLst>
      <p:ext uri="{BB962C8B-B14F-4D97-AF65-F5344CB8AC3E}">
        <p14:creationId xmlns:p14="http://schemas.microsoft.com/office/powerpoint/2010/main" val="1464525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499703-9C25-4457-A761-DF8AB32991D1}"/>
              </a:ext>
            </a:extLst>
          </p:cNvPr>
          <p:cNvSpPr>
            <a:spLocks noGrp="1"/>
          </p:cNvSpPr>
          <p:nvPr>
            <p:ph idx="1"/>
          </p:nvPr>
        </p:nvSpPr>
        <p:spPr>
          <a:xfrm>
            <a:off x="5008228" y="335560"/>
            <a:ext cx="6877924" cy="6216242"/>
          </a:xfrm>
        </p:spPr>
        <p:txBody>
          <a:bodyPr>
            <a:normAutofit fontScale="85000" lnSpcReduction="20000"/>
          </a:bodyPr>
          <a:lstStyle/>
          <a:p>
            <a:r>
              <a:rPr lang="en-US" sz="2300" dirty="0"/>
              <a:t>A seasonal cycle of CO</a:t>
            </a:r>
            <a:r>
              <a:rPr lang="en-US" sz="2300" baseline="-25000" dirty="0"/>
              <a:t>2</a:t>
            </a:r>
            <a:r>
              <a:rPr lang="en-US" sz="2300" dirty="0"/>
              <a:t> concentration is illustrated in Figure 8.2, again using data from Mauna Loa and Alert. The annual periodicity is caused by high rates of CO</a:t>
            </a:r>
            <a:r>
              <a:rPr lang="en-US" sz="2300" baseline="-25000" dirty="0"/>
              <a:t>2</a:t>
            </a:r>
            <a:r>
              <a:rPr lang="en-US" sz="2300" dirty="0"/>
              <a:t> uptake by vegetation of the Northern Hemisphere during the growing season. </a:t>
            </a:r>
          </a:p>
          <a:p>
            <a:endParaRPr lang="en-US" sz="2300" dirty="0"/>
          </a:p>
          <a:p>
            <a:r>
              <a:rPr lang="en-US" sz="2300" dirty="0"/>
              <a:t>This seasonal CO</a:t>
            </a:r>
            <a:r>
              <a:rPr lang="en-US" sz="2300" baseline="-25000" dirty="0"/>
              <a:t>2</a:t>
            </a:r>
            <a:r>
              <a:rPr lang="en-US" sz="2300" dirty="0"/>
              <a:t> fixation occurs at rates that are high enough to depress its overall concentration in the global atmosphere. The effects are larger in the Arctic than at the Equator, although both regions have the same annual average concentration of CO</a:t>
            </a:r>
            <a:r>
              <a:rPr lang="en-US" sz="2300" baseline="-25000" dirty="0"/>
              <a:t>2</a:t>
            </a:r>
            <a:r>
              <a:rPr lang="en-US" sz="2300" dirty="0"/>
              <a:t>.</a:t>
            </a:r>
          </a:p>
          <a:p>
            <a:endParaRPr lang="en-US" sz="2300" dirty="0"/>
          </a:p>
          <a:p>
            <a:r>
              <a:rPr lang="en-US" sz="2600" dirty="0"/>
              <a:t>The two most important sources of anthropogenic emissions are:</a:t>
            </a:r>
          </a:p>
          <a:p>
            <a:pPr marL="0" indent="0">
              <a:buNone/>
            </a:pPr>
            <a:r>
              <a:rPr lang="en-US" sz="2600" dirty="0"/>
              <a:t>	 1. The </a:t>
            </a:r>
            <a:r>
              <a:rPr lang="en-US" sz="2600" dirty="0">
                <a:solidFill>
                  <a:schemeClr val="accent6">
                    <a:lumMod val="75000"/>
                  </a:schemeClr>
                </a:solidFill>
              </a:rPr>
              <a:t>combustion of fossil fuels</a:t>
            </a:r>
            <a:r>
              <a:rPr lang="en-US" sz="2600" dirty="0"/>
              <a:t>, during which the carbon content of the fuel is oxidized to CO</a:t>
            </a:r>
            <a:r>
              <a:rPr lang="en-US" sz="2600" baseline="-25000" dirty="0"/>
              <a:t>2</a:t>
            </a:r>
            <a:r>
              <a:rPr lang="en-US" sz="2600" dirty="0"/>
              <a:t>, which is emitted to the atmosphere</a:t>
            </a:r>
          </a:p>
          <a:p>
            <a:pPr marL="0" lvl="0" indent="0">
              <a:buNone/>
            </a:pPr>
            <a:r>
              <a:rPr lang="en-US" sz="2600" dirty="0"/>
              <a:t>	2.  </a:t>
            </a:r>
            <a:r>
              <a:rPr lang="en-US" sz="2600" dirty="0">
                <a:solidFill>
                  <a:schemeClr val="accent6">
                    <a:lumMod val="75000"/>
                  </a:schemeClr>
                </a:solidFill>
              </a:rPr>
              <a:t>Deforestation</a:t>
            </a:r>
            <a:r>
              <a:rPr lang="en-US" sz="2600" dirty="0"/>
              <a:t> is an ecological conversion in which mature forests that store large amounts of organic carbon are converted into ecosystems that contain much less, with the difference being made up by releasing CO</a:t>
            </a:r>
            <a:r>
              <a:rPr lang="en-US" sz="2600" baseline="-25000" dirty="0"/>
              <a:t>2</a:t>
            </a:r>
            <a:r>
              <a:rPr lang="en-US" sz="2600" dirty="0"/>
              <a:t> into the atmosphere.</a:t>
            </a:r>
          </a:p>
          <a:p>
            <a:endParaRPr lang="en-US" dirty="0"/>
          </a:p>
          <a:p>
            <a:endParaRPr lang="en-US" dirty="0"/>
          </a:p>
        </p:txBody>
      </p:sp>
      <p:pic>
        <p:nvPicPr>
          <p:cNvPr id="4" name="image4.jpeg">
            <a:extLst>
              <a:ext uri="{FF2B5EF4-FFF2-40B4-BE49-F238E27FC236}">
                <a16:creationId xmlns:a16="http://schemas.microsoft.com/office/drawing/2014/main" id="{6F4DC19D-EFAC-465F-9ED3-7BAEDFE9839A}"/>
              </a:ext>
            </a:extLst>
          </p:cNvPr>
          <p:cNvPicPr/>
          <p:nvPr/>
        </p:nvPicPr>
        <p:blipFill>
          <a:blip r:embed="rId2" cstate="print"/>
          <a:stretch>
            <a:fillRect/>
          </a:stretch>
        </p:blipFill>
        <p:spPr>
          <a:xfrm>
            <a:off x="201336" y="939567"/>
            <a:ext cx="4527258" cy="3152513"/>
          </a:xfrm>
          <a:prstGeom prst="rect">
            <a:avLst/>
          </a:prstGeom>
        </p:spPr>
      </p:pic>
      <p:sp>
        <p:nvSpPr>
          <p:cNvPr id="5" name="Rectangle 4">
            <a:extLst>
              <a:ext uri="{FF2B5EF4-FFF2-40B4-BE49-F238E27FC236}">
                <a16:creationId xmlns:a16="http://schemas.microsoft.com/office/drawing/2014/main" id="{B64E60BC-9BAC-4DD9-B15B-70DA3D208D6B}"/>
              </a:ext>
            </a:extLst>
          </p:cNvPr>
          <p:cNvSpPr/>
          <p:nvPr/>
        </p:nvSpPr>
        <p:spPr>
          <a:xfrm>
            <a:off x="201336" y="4470143"/>
            <a:ext cx="4527258" cy="1569660"/>
          </a:xfrm>
          <a:prstGeom prst="rect">
            <a:avLst/>
          </a:prstGeom>
        </p:spPr>
        <p:txBody>
          <a:bodyPr wrap="square">
            <a:spAutoFit/>
          </a:bodyPr>
          <a:lstStyle/>
          <a:p>
            <a:pPr marL="63500" marR="0" algn="just">
              <a:spcBef>
                <a:spcPts val="760"/>
              </a:spcBef>
              <a:spcAft>
                <a:spcPts val="0"/>
              </a:spcAft>
            </a:pPr>
            <a:r>
              <a:rPr lang="en-US" sz="1600" b="1" dirty="0">
                <a:latin typeface="Calibri" panose="020F0502020204030204" pitchFamily="34" charset="0"/>
                <a:ea typeface="Cambria" panose="02040503050406030204" pitchFamily="18" charset="0"/>
                <a:cs typeface="Calibri" panose="020F0502020204030204" pitchFamily="34" charset="0"/>
              </a:rPr>
              <a:t>Figure</a:t>
            </a:r>
            <a:r>
              <a:rPr lang="en-US" sz="1600" b="1" spc="110" dirty="0">
                <a:latin typeface="Calibri" panose="020F0502020204030204" pitchFamily="34" charset="0"/>
                <a:ea typeface="Cambria" panose="02040503050406030204" pitchFamily="18" charset="0"/>
                <a:cs typeface="Calibri" panose="020F0502020204030204" pitchFamily="34" charset="0"/>
              </a:rPr>
              <a:t> </a:t>
            </a:r>
            <a:r>
              <a:rPr lang="en-US" sz="1600" b="1" dirty="0">
                <a:latin typeface="Calibri" panose="020F0502020204030204" pitchFamily="34" charset="0"/>
                <a:ea typeface="Cambria" panose="02040503050406030204" pitchFamily="18" charset="0"/>
                <a:cs typeface="Calibri" panose="020F0502020204030204" pitchFamily="34" charset="0"/>
              </a:rPr>
              <a:t>8.2.</a:t>
            </a:r>
            <a:r>
              <a:rPr lang="en-US" sz="1600" spc="11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Seasonal</a:t>
            </a:r>
            <a:r>
              <a:rPr lang="en-US" sz="1600" spc="11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Changes</a:t>
            </a:r>
            <a:r>
              <a:rPr lang="en-US" sz="1600" spc="11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in</a:t>
            </a:r>
            <a:r>
              <a:rPr lang="en-US" sz="1600" spc="11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Atmospheric</a:t>
            </a:r>
            <a:r>
              <a:rPr lang="en-US" sz="1600" spc="11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CO</a:t>
            </a:r>
            <a:r>
              <a:rPr lang="en-US" sz="1600" baseline="-25000" dirty="0">
                <a:latin typeface="Calibri" panose="020F0502020204030204" pitchFamily="34" charset="0"/>
                <a:ea typeface="Cambria" panose="02040503050406030204" pitchFamily="18" charset="0"/>
                <a:cs typeface="Calibri" panose="020F0502020204030204" pitchFamily="34" charset="0"/>
              </a:rPr>
              <a:t>2</a:t>
            </a:r>
            <a:r>
              <a:rPr lang="en-US" sz="1600" dirty="0">
                <a:latin typeface="Calibri" panose="020F0502020204030204" pitchFamily="34" charset="0"/>
                <a:ea typeface="Cambria" panose="02040503050406030204" pitchFamily="18" charset="0"/>
                <a:cs typeface="Calibri" panose="020F0502020204030204" pitchFamily="34" charset="0"/>
              </a:rPr>
              <a:t>.</a:t>
            </a:r>
            <a:r>
              <a:rPr lang="en-US" sz="1600" spc="11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These</a:t>
            </a:r>
            <a:r>
              <a:rPr lang="en-US" sz="1600" spc="11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data</a:t>
            </a:r>
            <a:r>
              <a:rPr lang="en-US" sz="1600" spc="11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are</a:t>
            </a:r>
            <a:r>
              <a:rPr lang="en-US" sz="1600" spc="11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based</a:t>
            </a:r>
            <a:r>
              <a:rPr lang="en-US" sz="1600" spc="11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on</a:t>
            </a:r>
            <a:r>
              <a:rPr lang="en-US" sz="1600" spc="11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measurements</a:t>
            </a:r>
            <a:r>
              <a:rPr lang="en-US" sz="1600" spc="11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made</a:t>
            </a:r>
            <a:r>
              <a:rPr lang="en-US" sz="1600" spc="11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at Mauna</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Loa,</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Hawaii,</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and</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Alert,</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Ellesmere</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Island.</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Source:</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Data</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from</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Keeling</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et</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al.</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(2008,</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2014).</a:t>
            </a:r>
          </a:p>
          <a:p>
            <a:br>
              <a:rPr lang="en-US" sz="1600" spc="-10" dirty="0">
                <a:latin typeface="Calibri" panose="020F0502020204030204" pitchFamily="34" charset="0"/>
                <a:ea typeface="Cambria" panose="02040503050406030204" pitchFamily="18"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0837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665040-07BB-4FF4-AE0A-31909089DAA0}"/>
              </a:ext>
            </a:extLst>
          </p:cNvPr>
          <p:cNvSpPr>
            <a:spLocks noGrp="1"/>
          </p:cNvSpPr>
          <p:nvPr>
            <p:ph idx="1"/>
          </p:nvPr>
        </p:nvSpPr>
        <p:spPr>
          <a:xfrm>
            <a:off x="4907558" y="1023943"/>
            <a:ext cx="6954473" cy="5343301"/>
          </a:xfrm>
        </p:spPr>
        <p:txBody>
          <a:bodyPr/>
          <a:lstStyle/>
          <a:p>
            <a:r>
              <a:rPr lang="en-US" dirty="0"/>
              <a:t> </a:t>
            </a:r>
            <a:r>
              <a:rPr lang="en-US" sz="2400" b="1" dirty="0">
                <a:solidFill>
                  <a:schemeClr val="accent2">
                    <a:lumMod val="75000"/>
                  </a:schemeClr>
                </a:solidFill>
              </a:rPr>
              <a:t>Fossil fuels </a:t>
            </a:r>
            <a:r>
              <a:rPr lang="en-US" sz="2400" dirty="0"/>
              <a:t>are the most important source of energy in industrialized countries, followed by hydroelectricity, nuclear power, and relatively minor sources such as wood, solar, and wind energies.  </a:t>
            </a:r>
          </a:p>
          <a:p>
            <a:endParaRPr lang="en-US" dirty="0"/>
          </a:p>
          <a:p>
            <a:r>
              <a:rPr lang="en-US" sz="2400" dirty="0"/>
              <a:t>The rates of utilization of </a:t>
            </a:r>
            <a:r>
              <a:rPr lang="en-US" sz="2400" dirty="0">
                <a:solidFill>
                  <a:schemeClr val="accent2">
                    <a:lumMod val="75000"/>
                  </a:schemeClr>
                </a:solidFill>
              </a:rPr>
              <a:t>coal</a:t>
            </a:r>
            <a:r>
              <a:rPr lang="en-US" sz="2400" dirty="0"/>
              <a:t>, petroleum, </a:t>
            </a:r>
            <a:r>
              <a:rPr lang="en-US" sz="2400" dirty="0">
                <a:solidFill>
                  <a:schemeClr val="accent2">
                    <a:lumMod val="75000"/>
                  </a:schemeClr>
                </a:solidFill>
              </a:rPr>
              <a:t>natural gas</a:t>
            </a:r>
            <a:r>
              <a:rPr lang="en-US" sz="2400" dirty="0"/>
              <a:t>, and </a:t>
            </a:r>
            <a:r>
              <a:rPr lang="en-US" sz="2400" dirty="0">
                <a:solidFill>
                  <a:schemeClr val="accent2">
                    <a:lumMod val="75000"/>
                  </a:schemeClr>
                </a:solidFill>
              </a:rPr>
              <a:t>oil sand </a:t>
            </a:r>
            <a:r>
              <a:rPr lang="en-US" sz="2400" dirty="0"/>
              <a:t>have increased enormously during the past century, mostly to satisfy surging energy demands for industry, transportation, and space heating.</a:t>
            </a:r>
          </a:p>
          <a:p>
            <a:endParaRPr lang="en-US" sz="2400" dirty="0"/>
          </a:p>
          <a:p>
            <a:r>
              <a:rPr lang="en-US" sz="2400" dirty="0"/>
              <a:t> The </a:t>
            </a:r>
            <a:r>
              <a:rPr lang="en-US" sz="2400" dirty="0">
                <a:solidFill>
                  <a:schemeClr val="accent2">
                    <a:lumMod val="75000"/>
                  </a:schemeClr>
                </a:solidFill>
              </a:rPr>
              <a:t>manufacturing of cement </a:t>
            </a:r>
            <a:r>
              <a:rPr lang="en-US" sz="2400" dirty="0"/>
              <a:t>also results in large emissions of CO</a:t>
            </a:r>
            <a:r>
              <a:rPr lang="en-US" sz="2400" baseline="-25000" dirty="0"/>
              <a:t>2</a:t>
            </a:r>
            <a:r>
              <a:rPr lang="en-US" sz="2400" dirty="0"/>
              <a:t> into the atmosphere.</a:t>
            </a:r>
          </a:p>
          <a:p>
            <a:endParaRPr lang="en-US" dirty="0"/>
          </a:p>
        </p:txBody>
      </p:sp>
      <p:pic>
        <p:nvPicPr>
          <p:cNvPr id="4" name="image6.jpeg">
            <a:extLst>
              <a:ext uri="{FF2B5EF4-FFF2-40B4-BE49-F238E27FC236}">
                <a16:creationId xmlns:a16="http://schemas.microsoft.com/office/drawing/2014/main" id="{6A5DAFA5-3990-437D-BE53-6BE58D9E47AE}"/>
              </a:ext>
            </a:extLst>
          </p:cNvPr>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329968" y="1377148"/>
            <a:ext cx="4154255" cy="4258899"/>
          </a:xfrm>
          <a:prstGeom prst="rect">
            <a:avLst/>
          </a:prstGeom>
        </p:spPr>
      </p:pic>
      <p:sp>
        <p:nvSpPr>
          <p:cNvPr id="5" name="Rectangle 4">
            <a:extLst>
              <a:ext uri="{FF2B5EF4-FFF2-40B4-BE49-F238E27FC236}">
                <a16:creationId xmlns:a16="http://schemas.microsoft.com/office/drawing/2014/main" id="{474A9CC8-0E0F-48D9-98F4-44B26C63EFC3}"/>
              </a:ext>
            </a:extLst>
          </p:cNvPr>
          <p:cNvSpPr/>
          <p:nvPr/>
        </p:nvSpPr>
        <p:spPr>
          <a:xfrm>
            <a:off x="-83890" y="327170"/>
            <a:ext cx="5091572" cy="830997"/>
          </a:xfrm>
          <a:prstGeom prst="rect">
            <a:avLst/>
          </a:prstGeom>
        </p:spPr>
        <p:txBody>
          <a:bodyPr wrap="square">
            <a:spAutoFit/>
          </a:bodyPr>
          <a:lstStyle/>
          <a:p>
            <a:pPr marL="349250" marR="189230" indent="114300" algn="just">
              <a:spcAft>
                <a:spcPts val="0"/>
              </a:spcAft>
            </a:pPr>
            <a:r>
              <a:rPr lang="en-US" sz="1600" b="1" dirty="0">
                <a:latin typeface="Calibri" panose="020F0502020204030204" pitchFamily="34" charset="0"/>
                <a:ea typeface="Cambria" panose="02040503050406030204" pitchFamily="18" charset="0"/>
                <a:cs typeface="Calibri" panose="020F0502020204030204" pitchFamily="34" charset="0"/>
              </a:rPr>
              <a:t>Table</a:t>
            </a:r>
            <a:r>
              <a:rPr lang="en-US" sz="1600" b="1" spc="25" dirty="0">
                <a:latin typeface="Calibri" panose="020F0502020204030204" pitchFamily="34" charset="0"/>
                <a:ea typeface="Cambria" panose="02040503050406030204" pitchFamily="18" charset="0"/>
                <a:cs typeface="Calibri" panose="020F0502020204030204" pitchFamily="34" charset="0"/>
              </a:rPr>
              <a:t> </a:t>
            </a:r>
            <a:r>
              <a:rPr lang="en-US" sz="1600" b="1" dirty="0">
                <a:latin typeface="Calibri" panose="020F0502020204030204" pitchFamily="34" charset="0"/>
                <a:ea typeface="Cambria" panose="02040503050406030204" pitchFamily="18" charset="0"/>
                <a:cs typeface="Calibri" panose="020F0502020204030204" pitchFamily="34" charset="0"/>
              </a:rPr>
              <a:t>8.2.</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Global</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and</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North</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American</a:t>
            </a:r>
            <a:r>
              <a:rPr lang="en-US" sz="1600" spc="25" dirty="0">
                <a:latin typeface="Calibri" panose="020F0502020204030204" pitchFamily="34" charset="0"/>
                <a:ea typeface="Cambria" panose="02040503050406030204" pitchFamily="18" charset="0"/>
                <a:cs typeface="Calibri" panose="020F0502020204030204" pitchFamily="34" charset="0"/>
              </a:rPr>
              <a:t> </a:t>
            </a:r>
          </a:p>
          <a:p>
            <a:pPr marL="349250" marR="189230" indent="114300" algn="just">
              <a:spcAft>
                <a:spcPts val="0"/>
              </a:spcAft>
            </a:pPr>
            <a:r>
              <a:rPr lang="en-US" sz="1600" dirty="0">
                <a:latin typeface="Calibri" panose="020F0502020204030204" pitchFamily="34" charset="0"/>
                <a:ea typeface="Cambria" panose="02040503050406030204" pitchFamily="18" charset="0"/>
                <a:cs typeface="Calibri" panose="020F0502020204030204" pitchFamily="34" charset="0"/>
              </a:rPr>
              <a:t>Emissions</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of</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Carbon</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Dioxide</a:t>
            </a:r>
            <a:r>
              <a:rPr lang="en-US" sz="1600" spc="35"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and</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Methane.</a:t>
            </a:r>
            <a:r>
              <a:rPr lang="en-US" sz="1600" spc="25" dirty="0">
                <a:latin typeface="Calibri" panose="020F0502020204030204" pitchFamily="34" charset="0"/>
                <a:ea typeface="Cambria" panose="02040503050406030204" pitchFamily="18" charset="0"/>
                <a:cs typeface="Calibri" panose="020F0502020204030204" pitchFamily="34" charset="0"/>
              </a:rPr>
              <a:t> </a:t>
            </a:r>
          </a:p>
          <a:p>
            <a:pPr marL="349250" marR="189230" indent="114300" algn="just">
              <a:spcAft>
                <a:spcPts val="0"/>
              </a:spcAft>
            </a:pPr>
            <a:r>
              <a:rPr lang="en-US" sz="1600" dirty="0">
                <a:latin typeface="Calibri" panose="020F0502020204030204" pitchFamily="34" charset="0"/>
                <a:ea typeface="Cambria" panose="02040503050406030204" pitchFamily="18" charset="0"/>
                <a:cs typeface="Calibri" panose="020F0502020204030204" pitchFamily="34" charset="0"/>
              </a:rPr>
              <a:t>Source:</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CDIAC</a:t>
            </a:r>
            <a:r>
              <a:rPr lang="en-US" sz="1600" spc="30" dirty="0">
                <a:latin typeface="Calibri" panose="020F0502020204030204" pitchFamily="34" charset="0"/>
                <a:ea typeface="Cambria" panose="02040503050406030204" pitchFamily="18" charset="0"/>
                <a:cs typeface="Calibri" panose="020F0502020204030204" pitchFamily="34" charset="0"/>
              </a:rPr>
              <a:t> </a:t>
            </a:r>
            <a:r>
              <a:rPr lang="en-US" sz="1600" spc="-10" dirty="0">
                <a:latin typeface="Calibri" panose="020F0502020204030204" pitchFamily="34" charset="0"/>
                <a:ea typeface="Cambria" panose="02040503050406030204" pitchFamily="18" charset="0"/>
                <a:cs typeface="Calibri" panose="020F0502020204030204" pitchFamily="34" charset="0"/>
              </a:rPr>
              <a:t>(2015).</a:t>
            </a:r>
            <a:r>
              <a:rPr lang="en-US" sz="1600" dirty="0">
                <a:latin typeface="Calibri" panose="020F0502020204030204" pitchFamily="34" charset="0"/>
                <a:ea typeface="Cambria" panose="02040503050406030204" pitchFamily="18" charset="0"/>
                <a:cs typeface="Calibri" panose="020F0502020204030204" pitchFamily="34" charset="0"/>
              </a:rPr>
              <a:t> </a:t>
            </a:r>
          </a:p>
        </p:txBody>
      </p:sp>
      <p:sp>
        <p:nvSpPr>
          <p:cNvPr id="6" name="Rectangle 5">
            <a:extLst>
              <a:ext uri="{FF2B5EF4-FFF2-40B4-BE49-F238E27FC236}">
                <a16:creationId xmlns:a16="http://schemas.microsoft.com/office/drawing/2014/main" id="{52FAA90F-9971-4339-B16D-B9EB2095AC3B}"/>
              </a:ext>
            </a:extLst>
          </p:cNvPr>
          <p:cNvSpPr/>
          <p:nvPr/>
        </p:nvSpPr>
        <p:spPr>
          <a:xfrm>
            <a:off x="6178205" y="297808"/>
            <a:ext cx="4413180" cy="646331"/>
          </a:xfrm>
          <a:prstGeom prst="rect">
            <a:avLst/>
          </a:prstGeom>
        </p:spPr>
        <p:txBody>
          <a:bodyPr wrap="square">
            <a:spAutoFit/>
          </a:bodyPr>
          <a:lstStyle/>
          <a:p>
            <a:r>
              <a:rPr lang="en-US" sz="3600" spc="-60" dirty="0">
                <a:effectLst>
                  <a:outerShdw blurRad="38100" dist="38100" dir="2700000" algn="tl">
                    <a:srgbClr val="000000">
                      <a:alpha val="43137"/>
                    </a:srgbClr>
                  </a:outerShdw>
                </a:effectLst>
                <a:latin typeface="Calibri Light" panose="020F0302020204030204" pitchFamily="34" charset="0"/>
                <a:ea typeface="Cambria" panose="02040503050406030204" pitchFamily="18" charset="0"/>
                <a:cs typeface="Calibri Light" panose="020F0302020204030204" pitchFamily="34" charset="0"/>
              </a:rPr>
              <a:t>CO</a:t>
            </a:r>
            <a:r>
              <a:rPr lang="en-US" sz="3600" spc="-60" baseline="-25000" dirty="0">
                <a:effectLst>
                  <a:outerShdw blurRad="38100" dist="38100" dir="2700000" algn="tl">
                    <a:srgbClr val="000000">
                      <a:alpha val="43137"/>
                    </a:srgbClr>
                  </a:outerShdw>
                </a:effectLst>
                <a:latin typeface="Calibri Light" panose="020F0302020204030204" pitchFamily="34" charset="0"/>
                <a:ea typeface="Cambria" panose="02040503050406030204" pitchFamily="18" charset="0"/>
                <a:cs typeface="Calibri Light" panose="020F0302020204030204" pitchFamily="34" charset="0"/>
              </a:rPr>
              <a:t>2</a:t>
            </a:r>
            <a:r>
              <a:rPr lang="en-US" sz="3600" spc="-5" dirty="0">
                <a:effectLst>
                  <a:outerShdw blurRad="38100" dist="38100" dir="2700000" algn="tl">
                    <a:srgbClr val="000000">
                      <a:alpha val="43137"/>
                    </a:srgbClr>
                  </a:outerShdw>
                </a:effectLst>
                <a:latin typeface="Calibri Light" panose="020F0302020204030204" pitchFamily="34" charset="0"/>
                <a:ea typeface="Cambria" panose="02040503050406030204" pitchFamily="18" charset="0"/>
                <a:cs typeface="Calibri Light" panose="020F0302020204030204" pitchFamily="34" charset="0"/>
              </a:rPr>
              <a:t> </a:t>
            </a:r>
            <a:r>
              <a:rPr lang="en-US" sz="3600" spc="-60" dirty="0">
                <a:effectLst>
                  <a:outerShdw blurRad="38100" dist="38100" dir="2700000" algn="tl">
                    <a:srgbClr val="000000">
                      <a:alpha val="43137"/>
                    </a:srgbClr>
                  </a:outerShdw>
                </a:effectLst>
                <a:latin typeface="Calibri Light" panose="020F0302020204030204" pitchFamily="34" charset="0"/>
                <a:ea typeface="Cambria" panose="02040503050406030204" pitchFamily="18" charset="0"/>
                <a:cs typeface="Calibri Light" panose="020F0302020204030204" pitchFamily="34" charset="0"/>
              </a:rPr>
              <a:t>from</a:t>
            </a:r>
            <a:r>
              <a:rPr lang="en-US" sz="3600" spc="-5" dirty="0">
                <a:effectLst>
                  <a:outerShdw blurRad="38100" dist="38100" dir="2700000" algn="tl">
                    <a:srgbClr val="000000">
                      <a:alpha val="43137"/>
                    </a:srgbClr>
                  </a:outerShdw>
                </a:effectLst>
                <a:latin typeface="Calibri Light" panose="020F0302020204030204" pitchFamily="34" charset="0"/>
                <a:ea typeface="Cambria" panose="02040503050406030204" pitchFamily="18" charset="0"/>
                <a:cs typeface="Calibri Light" panose="020F0302020204030204" pitchFamily="34" charset="0"/>
              </a:rPr>
              <a:t> </a:t>
            </a:r>
            <a:r>
              <a:rPr lang="en-US" sz="3600" spc="-60" dirty="0">
                <a:effectLst>
                  <a:outerShdw blurRad="38100" dist="38100" dir="2700000" algn="tl">
                    <a:srgbClr val="000000">
                      <a:alpha val="43137"/>
                    </a:srgbClr>
                  </a:outerShdw>
                </a:effectLst>
                <a:latin typeface="Calibri Light" panose="020F0302020204030204" pitchFamily="34" charset="0"/>
                <a:ea typeface="Cambria" panose="02040503050406030204" pitchFamily="18" charset="0"/>
                <a:cs typeface="Calibri Light" panose="020F0302020204030204" pitchFamily="34" charset="0"/>
              </a:rPr>
              <a:t>Fossil</a:t>
            </a:r>
            <a:r>
              <a:rPr lang="en-US" sz="3600" spc="-5" dirty="0">
                <a:effectLst>
                  <a:outerShdw blurRad="38100" dist="38100" dir="2700000" algn="tl">
                    <a:srgbClr val="000000">
                      <a:alpha val="43137"/>
                    </a:srgbClr>
                  </a:outerShdw>
                </a:effectLst>
                <a:latin typeface="Calibri Light" panose="020F0302020204030204" pitchFamily="34" charset="0"/>
                <a:ea typeface="Cambria" panose="02040503050406030204" pitchFamily="18" charset="0"/>
                <a:cs typeface="Calibri Light" panose="020F0302020204030204" pitchFamily="34" charset="0"/>
              </a:rPr>
              <a:t> </a:t>
            </a:r>
            <a:r>
              <a:rPr lang="en-US" sz="3600" spc="-60" dirty="0">
                <a:effectLst>
                  <a:outerShdw blurRad="38100" dist="38100" dir="2700000" algn="tl">
                    <a:srgbClr val="000000">
                      <a:alpha val="43137"/>
                    </a:srgbClr>
                  </a:outerShdw>
                </a:effectLst>
                <a:latin typeface="Calibri Light" panose="020F0302020204030204" pitchFamily="34" charset="0"/>
                <a:ea typeface="Cambria" panose="02040503050406030204" pitchFamily="18" charset="0"/>
                <a:cs typeface="Calibri Light" panose="020F0302020204030204" pitchFamily="34" charset="0"/>
              </a:rPr>
              <a:t>Fuels</a:t>
            </a:r>
            <a:endParaRPr lang="en-US" sz="36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93973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ACEFBF-364C-415F-ACA8-FD876B2F10E4}"/>
              </a:ext>
            </a:extLst>
          </p:cNvPr>
          <p:cNvSpPr>
            <a:spLocks noGrp="1"/>
          </p:cNvSpPr>
          <p:nvPr>
            <p:ph idx="1"/>
          </p:nvPr>
        </p:nvSpPr>
        <p:spPr>
          <a:xfrm>
            <a:off x="183858" y="125835"/>
            <a:ext cx="10515600" cy="6300132"/>
          </a:xfrm>
        </p:spPr>
        <p:txBody>
          <a:bodyPr>
            <a:normAutofit fontScale="92500" lnSpcReduction="10000"/>
          </a:bodyPr>
          <a:lstStyle/>
          <a:p>
            <a:r>
              <a:rPr lang="en-US" sz="2400" dirty="0"/>
              <a:t>Between 1860 and 1869, during the middle part of the Industrial Revolution, the combustion of fossil fuels, mainly coal, resulted in the global emission of about 422 million tons of CO</a:t>
            </a:r>
            <a:r>
              <a:rPr lang="en-US" sz="2400" baseline="-25000" dirty="0"/>
              <a:t>2</a:t>
            </a:r>
            <a:r>
              <a:rPr lang="en-US" sz="2400" dirty="0"/>
              <a:t> per year (Boden et al., 2013). </a:t>
            </a:r>
          </a:p>
          <a:p>
            <a:pPr marL="0" indent="0">
              <a:buNone/>
            </a:pPr>
            <a:endParaRPr lang="en-US" sz="2400" dirty="0"/>
          </a:p>
          <a:p>
            <a:r>
              <a:rPr lang="en-US" sz="2400" dirty="0"/>
              <a:t>By 2012, </a:t>
            </a:r>
            <a:r>
              <a:rPr lang="en-US" sz="2400" dirty="0">
                <a:solidFill>
                  <a:schemeClr val="accent2">
                    <a:lumMod val="75000"/>
                  </a:schemeClr>
                </a:solidFill>
              </a:rPr>
              <a:t>global emissions from fossil-fuel </a:t>
            </a:r>
            <a:r>
              <a:rPr lang="en-US" sz="2400" dirty="0"/>
              <a:t>combustion had increased by 80, to 35.4 billion tons per year.   About 95% of the commercial emission of CO</a:t>
            </a:r>
            <a:r>
              <a:rPr lang="en-US" sz="2400" baseline="-25000" dirty="0"/>
              <a:t>2</a:t>
            </a:r>
            <a:r>
              <a:rPr lang="en-US" sz="2400" dirty="0"/>
              <a:t> in 2012 was due to the combustion of fossil fuels, of which 43% was from liquid hydrocarbons, 33% from coal, and 18% from natural gas. The remaining 5% is associated with cement manufacturing and gas flaring.</a:t>
            </a:r>
          </a:p>
          <a:p>
            <a:endParaRPr lang="en-US" sz="2400" dirty="0"/>
          </a:p>
          <a:p>
            <a:r>
              <a:rPr lang="en-US" sz="2400" dirty="0"/>
              <a:t>The </a:t>
            </a:r>
            <a:r>
              <a:rPr lang="en-US" sz="2400" dirty="0">
                <a:solidFill>
                  <a:schemeClr val="accent2">
                    <a:lumMod val="75000"/>
                  </a:schemeClr>
                </a:solidFill>
              </a:rPr>
              <a:t>global commercial emissions </a:t>
            </a:r>
            <a:r>
              <a:rPr lang="en-US" sz="2400" dirty="0"/>
              <a:t>are equivalent to about 1.3 tCO</a:t>
            </a:r>
            <a:r>
              <a:rPr lang="en-US" sz="2400" baseline="-25000" dirty="0"/>
              <a:t>2</a:t>
            </a:r>
            <a:r>
              <a:rPr lang="en-US" sz="2400" dirty="0"/>
              <a:t>/person•year. Of course, per-capita use of fossil fuels differs greatly among countries, depending on their kind and degree of industrialization, types of energy sources, climate, and other factors. The largest per-capita emissions are in several countries that flare large amounts of fossil fuels at wellheads and refiners, such as Qatar and Trinidad and Tobago. </a:t>
            </a:r>
          </a:p>
          <a:p>
            <a:endParaRPr lang="en-US" sz="2400" dirty="0"/>
          </a:p>
          <a:p>
            <a:r>
              <a:rPr lang="en-US" sz="2400" dirty="0"/>
              <a:t>Other than those cases, the greatest emissions are in wealthy, energy-intensive countries, such as Canada, Australia, the United States, Japan, and most of Western Europe. The smallest emissions are in the poorest, least-developed countries, where there is relatively little use of fossil fuels because of the expense of purchasing them.</a:t>
            </a:r>
          </a:p>
          <a:p>
            <a:endParaRPr lang="en-US" sz="2600" dirty="0"/>
          </a:p>
          <a:p>
            <a:pPr marL="0" indent="0">
              <a:buNone/>
            </a:pPr>
            <a:endParaRPr lang="en-US" sz="2400" dirty="0"/>
          </a:p>
          <a:p>
            <a:pPr marL="0" indent="0">
              <a:buNone/>
            </a:pPr>
            <a:endParaRPr lang="en-US" dirty="0"/>
          </a:p>
          <a:p>
            <a:pPr marL="0" indent="0">
              <a:buNone/>
            </a:pPr>
            <a:endParaRPr lang="en-US" dirty="0"/>
          </a:p>
          <a:p>
            <a:endParaRPr lang="en-US" dirty="0"/>
          </a:p>
        </p:txBody>
      </p:sp>
      <p:pic>
        <p:nvPicPr>
          <p:cNvPr id="5" name="Graphic 4" descr="Smoking">
            <a:extLst>
              <a:ext uri="{FF2B5EF4-FFF2-40B4-BE49-F238E27FC236}">
                <a16:creationId xmlns:a16="http://schemas.microsoft.com/office/drawing/2014/main" id="{C9C1A407-B95C-455D-8DD1-22FC1813BD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54749" y="4876101"/>
            <a:ext cx="914400" cy="914400"/>
          </a:xfrm>
          <a:prstGeom prst="rect">
            <a:avLst/>
          </a:prstGeom>
        </p:spPr>
      </p:pic>
    </p:spTree>
    <p:extLst>
      <p:ext uri="{BB962C8B-B14F-4D97-AF65-F5344CB8AC3E}">
        <p14:creationId xmlns:p14="http://schemas.microsoft.com/office/powerpoint/2010/main" val="1875963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3151</Words>
  <Application>Microsoft Office PowerPoint</Application>
  <PresentationFormat>Widescreen</PresentationFormat>
  <Paragraphs>213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Waneene Dorsey</dc:creator>
  <cp:lastModifiedBy>Waneene Dorsey</cp:lastModifiedBy>
  <cp:revision>41</cp:revision>
  <dcterms:created xsi:type="dcterms:W3CDTF">2023-08-15T21:48:40Z</dcterms:created>
  <dcterms:modified xsi:type="dcterms:W3CDTF">2023-09-11T21:17:40Z</dcterms:modified>
</cp:coreProperties>
</file>