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41"/>
  </p:notesMasterIdLst>
  <p:handoutMasterIdLst>
    <p:handoutMasterId r:id="rId42"/>
  </p:handoutMasterIdLst>
  <p:sldIdLst>
    <p:sldId id="256" r:id="rId2"/>
    <p:sldId id="303" r:id="rId3"/>
    <p:sldId id="277" r:id="rId4"/>
    <p:sldId id="286" r:id="rId5"/>
    <p:sldId id="324" r:id="rId6"/>
    <p:sldId id="305" r:id="rId7"/>
    <p:sldId id="304" r:id="rId8"/>
    <p:sldId id="288" r:id="rId9"/>
    <p:sldId id="306" r:id="rId10"/>
    <p:sldId id="278" r:id="rId11"/>
    <p:sldId id="307" r:id="rId12"/>
    <p:sldId id="287" r:id="rId13"/>
    <p:sldId id="309" r:id="rId14"/>
    <p:sldId id="310" r:id="rId15"/>
    <p:sldId id="290" r:id="rId16"/>
    <p:sldId id="312" r:id="rId17"/>
    <p:sldId id="311" r:id="rId18"/>
    <p:sldId id="313" r:id="rId19"/>
    <p:sldId id="273" r:id="rId20"/>
    <p:sldId id="315" r:id="rId21"/>
    <p:sldId id="316" r:id="rId22"/>
    <p:sldId id="325" r:id="rId23"/>
    <p:sldId id="296" r:id="rId24"/>
    <p:sldId id="292" r:id="rId25"/>
    <p:sldId id="317" r:id="rId26"/>
    <p:sldId id="327" r:id="rId27"/>
    <p:sldId id="326" r:id="rId28"/>
    <p:sldId id="328" r:id="rId29"/>
    <p:sldId id="319" r:id="rId30"/>
    <p:sldId id="318" r:id="rId31"/>
    <p:sldId id="329" r:id="rId32"/>
    <p:sldId id="295" r:id="rId33"/>
    <p:sldId id="322" r:id="rId34"/>
    <p:sldId id="320" r:id="rId35"/>
    <p:sldId id="297" r:id="rId36"/>
    <p:sldId id="299" r:id="rId37"/>
    <p:sldId id="281" r:id="rId38"/>
    <p:sldId id="300" r:id="rId39"/>
    <p:sldId id="30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B255"/>
    <a:srgbClr val="E5D419"/>
    <a:srgbClr val="212F62"/>
    <a:srgbClr val="72A510"/>
    <a:srgbClr val="A4E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3140" autoAdjust="0"/>
  </p:normalViewPr>
  <p:slideViewPr>
    <p:cSldViewPr snapToGrid="0" snapToObjects="1">
      <p:cViewPr varScale="1">
        <p:scale>
          <a:sx n="105" d="100"/>
          <a:sy n="105" d="100"/>
        </p:scale>
        <p:origin x="7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F0825-9B31-804D-866E-6DE75DE9F8F8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7E6F7-1E18-0A42-A7E1-70B6F6BFF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51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E6F7-1E18-0A42-A7E1-70B6F6BFF5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E6F7-1E18-0A42-A7E1-70B6F6BFF5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37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E6F7-1E18-0A42-A7E1-70B6F6BFF5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6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E6F7-1E18-0A42-A7E1-70B6F6BFF5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E6F7-1E18-0A42-A7E1-70B6F6BFF5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7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E6F7-1E18-0A42-A7E1-70B6F6BFF5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7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E6F7-1E18-0A42-A7E1-70B6F6BFF5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7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June 29,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June 29,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June 29,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June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/>
              <a:t>College Physics</a:t>
            </a:r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June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4" r:id="rId2"/>
    <p:sldLayoutId id="2147483920" r:id="rId3"/>
    <p:sldLayoutId id="214748391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hyperlink" Target="http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2ab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3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3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4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4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3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localhost/Volumes/ARTWORK/for%20Conversion/CNX-Biology(Majors)/Chapter%2006/Figure_06_03_02ab.jpg" TargetMode="Externa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Volumes/ARTWORK/for%20Conversion/CNX-Biology(Majors)/Chapter%2006/Figure_06_02_01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3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4_01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4_01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4_02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5_01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5_03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5_03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Volumes/ARTWORK/for%20Conversion/CNX-Biology(Majors)/Chapter%2006/Figure_06_01_02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db101.rcsb.org/learn/videos/how-enzymes-work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Volumes/ARTWORK/for%20Conversion/CNX-Biology(Majors)/Chapter%2006/Figure_06_05_04.j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5_08.jp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5_06.j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Volumes/ARTWORK/for%20Conversion/CNX-Biology(Majors)/Chapter%2006/Figure_06_01_03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TWORK/for%20Conversion/CNX-Biology(Majors)/Chapter%2006/Figure_06_03_01ab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BIOLOGY 2e</a:t>
            </a:r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6 METABOLISM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2737" y="55746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10" y="2436626"/>
            <a:ext cx="3150779" cy="3138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4" y="5661919"/>
            <a:ext cx="19573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work is licensed under a </a:t>
            </a:r>
            <a:r>
              <a:rPr lang="en-US" sz="1050" dirty="0">
                <a:hlinkClick r:id="rId4"/>
              </a:rPr>
              <a:t>Creative Commons Attribution-NonCommercial-ShareAlike 4.0 International License</a:t>
            </a:r>
            <a:r>
              <a:rPr lang="en-US" sz="105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5089207"/>
            <a:ext cx="1257300" cy="440055"/>
          </a:xfrm>
          <a:prstGeom prst="rect">
            <a:avLst/>
          </a:prstGeom>
        </p:spPr>
      </p:pic>
      <p:pic>
        <p:nvPicPr>
          <p:cNvPr id="9" name="Picture 8" descr="OSX-Horiz-TM-RGB-2015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78757"/>
            <a:ext cx="2034556" cy="4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41326"/>
            <a:ext cx="8062912" cy="659535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6CB255"/>
                </a:solidFill>
              </a:rPr>
              <a:t>POTENTIAL ENERGY</a:t>
            </a:r>
          </a:p>
        </p:txBody>
      </p:sp>
      <p:pic>
        <p:nvPicPr>
          <p:cNvPr id="2" name="Figure_06_03_02ab.jpg" descr="/Volumes/ARTWORK/for Conversion/CNX-Biology(Majors)/Chapter 06/Figure_06_03_02ab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77" b="-6977"/>
          <a:stretch>
            <a:fillRect/>
          </a:stretch>
        </p:blipFill>
        <p:spPr>
          <a:xfrm>
            <a:off x="4487863" y="1108075"/>
            <a:ext cx="4032250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706128"/>
            <a:ext cx="3913188" cy="525697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The potential energy stored in the chemical bonds of gasoline can be transformed into kinetic energy that allows a car to race on a racetrack. </a:t>
            </a:r>
          </a:p>
          <a:p>
            <a:r>
              <a:rPr lang="en-US" sz="1800" dirty="0">
                <a:solidFill>
                  <a:srgbClr val="000000"/>
                </a:solidFill>
              </a:rPr>
              <a:t>(credit “car”: modification of work by Russell </a:t>
            </a:r>
            <a:r>
              <a:rPr lang="en-US" sz="1800" dirty="0" err="1">
                <a:solidFill>
                  <a:srgbClr val="000000"/>
                </a:solidFill>
              </a:rPr>
              <a:t>Trow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</a:p>
          <a:p>
            <a:endParaRPr lang="en-US" sz="2800" dirty="0"/>
          </a:p>
        </p:txBody>
      </p:sp>
      <p:pic>
        <p:nvPicPr>
          <p:cNvPr id="11" name="Picture 10" descr="OSC-Stacked-TM-RGB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5" y="241326"/>
            <a:ext cx="1051734" cy="7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88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897472"/>
            <a:ext cx="8365067" cy="5469461"/>
          </a:xfrm>
        </p:spPr>
        <p:txBody>
          <a:bodyPr>
            <a:noAutofit/>
          </a:bodyPr>
          <a:lstStyle/>
          <a:p>
            <a:r>
              <a:rPr lang="en-US" sz="2400" dirty="0"/>
              <a:t>To explore the bioenergetics of a system, we study the amount of energy exchanged in a metabolic reaction </a:t>
            </a:r>
          </a:p>
          <a:p>
            <a:r>
              <a:rPr lang="en-US" sz="2400" b="1" dirty="0"/>
              <a:t>Gibb’s Free Energy </a:t>
            </a:r>
            <a:r>
              <a:rPr lang="en-US" sz="2400" dirty="0"/>
              <a:t>(G) = amount of energy </a:t>
            </a:r>
            <a:r>
              <a:rPr lang="en-US" sz="2400" i="1" dirty="0"/>
              <a:t>available</a:t>
            </a:r>
            <a:r>
              <a:rPr lang="en-US" sz="2400" dirty="0"/>
              <a:t> to do work (aka usable energy)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All chemical reactions affect G; change in G after a reaction is abbreviated as </a:t>
            </a:r>
            <a:r>
              <a:rPr lang="en-US" sz="2400" b="1" dirty="0"/>
              <a:t>∆G</a:t>
            </a:r>
            <a:r>
              <a:rPr lang="en-US" sz="2400" dirty="0"/>
              <a:t>.</a:t>
            </a:r>
          </a:p>
          <a:p>
            <a:r>
              <a:rPr lang="en-US" sz="2400" dirty="0"/>
              <a:t>			</a:t>
            </a:r>
            <a:r>
              <a:rPr lang="el-GR" sz="2400" b="1" dirty="0"/>
              <a:t>ΔG = ΔH − TΔS</a:t>
            </a:r>
            <a:endParaRPr lang="en-US" sz="2400" b="1" dirty="0"/>
          </a:p>
          <a:p>
            <a:endParaRPr lang="en-US" dirty="0"/>
          </a:p>
          <a:p>
            <a:r>
              <a:rPr lang="en-US" sz="1800" dirty="0"/>
              <a:t>Where: </a:t>
            </a:r>
          </a:p>
          <a:p>
            <a:r>
              <a:rPr lang="el-GR" sz="1800" dirty="0"/>
              <a:t>ΔH </a:t>
            </a:r>
            <a:r>
              <a:rPr lang="en-US" sz="1800" dirty="0"/>
              <a:t>is change in total energy of the system</a:t>
            </a:r>
          </a:p>
          <a:p>
            <a:r>
              <a:rPr lang="el-GR" sz="1800" dirty="0"/>
              <a:t>T</a:t>
            </a:r>
            <a:r>
              <a:rPr lang="en-US" sz="1800" dirty="0"/>
              <a:t> is Temperature in Kelvins</a:t>
            </a:r>
          </a:p>
          <a:p>
            <a:r>
              <a:rPr lang="el-GR" sz="1800" dirty="0"/>
              <a:t>ΔS</a:t>
            </a:r>
            <a:r>
              <a:rPr lang="en-US" sz="1800" dirty="0"/>
              <a:t> is change in entropy (energy lost to disorder)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 Free energy</a:t>
            </a:r>
          </a:p>
        </p:txBody>
      </p:sp>
    </p:spTree>
    <p:extLst>
      <p:ext uri="{BB962C8B-B14F-4D97-AF65-F5344CB8AC3E}">
        <p14:creationId xmlns:p14="http://schemas.microsoft.com/office/powerpoint/2010/main" val="240460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993036"/>
            <a:ext cx="8062912" cy="2190432"/>
          </a:xfrm>
        </p:spPr>
        <p:txBody>
          <a:bodyPr>
            <a:noAutofit/>
          </a:bodyPr>
          <a:lstStyle/>
          <a:p>
            <a:r>
              <a:rPr lang="en-US" sz="2400" b="1" dirty="0"/>
              <a:t>If energy is released in a chemical reaction, then </a:t>
            </a:r>
            <a:r>
              <a:rPr lang="el-GR" sz="2400" b="1" dirty="0"/>
              <a:t>ΔG</a:t>
            </a:r>
            <a:r>
              <a:rPr lang="en-US" sz="2400" b="1" dirty="0"/>
              <a:t>&lt;0.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Products of these reactions will have less free energy than the substrates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These reactions are classified as </a:t>
            </a:r>
            <a:r>
              <a:rPr lang="en-US" sz="2400" b="1" dirty="0"/>
              <a:t>exergonic</a:t>
            </a:r>
          </a:p>
          <a:p>
            <a:endParaRPr lang="en-US" sz="2400" dirty="0"/>
          </a:p>
        </p:txBody>
      </p:sp>
      <p:pic>
        <p:nvPicPr>
          <p:cNvPr id="10" name="Figure_06_03_03.jpg" descr="/Volumes/ARTWORK/for Conversion/CNX-Biology(Majors)/Chapter 06/Figure_06_03_03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5" b="-8995"/>
          <a:stretch>
            <a:fillRect/>
          </a:stretch>
        </p:blipFill>
        <p:spPr>
          <a:xfrm>
            <a:off x="457200" y="3183468"/>
            <a:ext cx="8062913" cy="3500437"/>
          </a:xfrm>
        </p:spPr>
      </p:pic>
      <p:sp>
        <p:nvSpPr>
          <p:cNvPr id="4" name="Rectangle 3"/>
          <p:cNvSpPr/>
          <p:nvPr/>
        </p:nvSpPr>
        <p:spPr>
          <a:xfrm>
            <a:off x="4521200" y="3183468"/>
            <a:ext cx="3998913" cy="330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Exergonic reactions are spontaneous reactions because they can occur </a:t>
            </a:r>
            <a:r>
              <a:rPr lang="en-US" i="1" dirty="0">
                <a:solidFill>
                  <a:srgbClr val="000000"/>
                </a:solidFill>
              </a:rPr>
              <a:t>without</a:t>
            </a:r>
            <a:r>
              <a:rPr lang="en-US" dirty="0">
                <a:solidFill>
                  <a:srgbClr val="000000"/>
                </a:solidFill>
              </a:rPr>
              <a:t> the addition of energy. 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However, spontaneous reactions do not necessarily occur quickly!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The hump shown in the free energy diagram is the reason.  (We will discuss that soon.)</a:t>
            </a:r>
          </a:p>
        </p:txBody>
      </p:sp>
    </p:spTree>
    <p:extLst>
      <p:ext uri="{BB962C8B-B14F-4D97-AF65-F5344CB8AC3E}">
        <p14:creationId xmlns:p14="http://schemas.microsoft.com/office/powerpoint/2010/main" val="777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572"/>
            <a:ext cx="8062912" cy="659535"/>
          </a:xfrm>
        </p:spPr>
        <p:txBody>
          <a:bodyPr/>
          <a:lstStyle/>
          <a:p>
            <a:r>
              <a:rPr lang="en-US" dirty="0"/>
              <a:t>Free Energy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35642" y="690120"/>
            <a:ext cx="8062912" cy="5096793"/>
          </a:xfrm>
        </p:spPr>
        <p:txBody>
          <a:bodyPr>
            <a:noAutofit/>
          </a:bodyPr>
          <a:lstStyle/>
          <a:p>
            <a:r>
              <a:rPr lang="en-US" sz="2400" b="1" dirty="0"/>
              <a:t>If a chemical reaction requires an input of energy, then </a:t>
            </a:r>
            <a:r>
              <a:rPr lang="el-GR" sz="2400" b="1" dirty="0"/>
              <a:t>ΔG</a:t>
            </a:r>
            <a:r>
              <a:rPr lang="en-US" sz="2400" b="1" dirty="0"/>
              <a:t>&gt;0.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Products of these reactions will have more free energy than the substrates.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These reactions are classified as </a:t>
            </a:r>
            <a:r>
              <a:rPr lang="en-US" sz="2400" b="1" dirty="0"/>
              <a:t>endergonic</a:t>
            </a:r>
          </a:p>
        </p:txBody>
      </p:sp>
      <p:pic>
        <p:nvPicPr>
          <p:cNvPr id="6" name="Figure_06_03_03.jpg" descr="/Volumes/ARTWORK/for Conversion/CNX-Biology(Majors)/Chapter 06/Figure_06_03_03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 t="-8995" r="-1" b="-8995"/>
          <a:stretch>
            <a:fillRect/>
          </a:stretch>
        </p:blipFill>
        <p:spPr>
          <a:xfrm>
            <a:off x="2161307" y="2697458"/>
            <a:ext cx="4605251" cy="4009140"/>
          </a:xfrm>
        </p:spPr>
      </p:pic>
    </p:spTree>
    <p:extLst>
      <p:ext uri="{BB962C8B-B14F-4D97-AF65-F5344CB8AC3E}">
        <p14:creationId xmlns:p14="http://schemas.microsoft.com/office/powerpoint/2010/main" val="2523726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 QUESTION:</a:t>
            </a:r>
            <a:br>
              <a:rPr lang="en-US" dirty="0"/>
            </a:br>
            <a:r>
              <a:rPr lang="en-US" dirty="0"/>
              <a:t>Which chemical reaction is exergonic? </a:t>
            </a:r>
          </a:p>
        </p:txBody>
      </p:sp>
      <p:pic>
        <p:nvPicPr>
          <p:cNvPr id="5" name="Picture Placeholder 1" descr="Figure_03_01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933" b="-45933"/>
          <a:stretch>
            <a:fillRect/>
          </a:stretch>
        </p:blipFill>
        <p:spPr>
          <a:xfrm>
            <a:off x="1488943" y="1133563"/>
            <a:ext cx="5995590" cy="2602657"/>
          </a:xfrm>
          <a:prstGeom prst="rect">
            <a:avLst/>
          </a:prstGeom>
        </p:spPr>
      </p:pic>
      <p:pic>
        <p:nvPicPr>
          <p:cNvPr id="6" name="Picture Placeholder 1" descr="Figure_03_01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69" b="-44369"/>
          <a:stretch>
            <a:fillRect/>
          </a:stretch>
        </p:blipFill>
        <p:spPr>
          <a:xfrm>
            <a:off x="1507797" y="3736220"/>
            <a:ext cx="5841272" cy="25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 Activation energy</a:t>
            </a:r>
          </a:p>
        </p:txBody>
      </p:sp>
      <p:pic>
        <p:nvPicPr>
          <p:cNvPr id="2" name="Figure_06_03_04.jpg" descr="/Volumes/ARTWORK/for Conversion/CNX-Biology(Majors)/Chapter 06/Figure_06_03_04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44" r="-47244"/>
          <a:stretch>
            <a:fillRect/>
          </a:stretch>
        </p:blipFill>
        <p:spPr>
          <a:xfrm>
            <a:off x="4295767" y="1444098"/>
            <a:ext cx="5917679" cy="256910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993035"/>
            <a:ext cx="5486398" cy="478736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Activation energy is the energy required for a reaction to proceed (the “hump” in the diagram).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It causes reactant(s) to become contorted and unstable, which allows the bond(s) to be broken or made. 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This unstable state is called the transition state.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Once in the transition state, the reaction occurs very quickly.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924" y="5660308"/>
            <a:ext cx="8771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Heat energy is the main source for activation energy in a cell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Heat helps reactants reach their transition state</a:t>
            </a:r>
          </a:p>
        </p:txBody>
      </p:sp>
    </p:spTree>
    <p:extLst>
      <p:ext uri="{BB962C8B-B14F-4D97-AF65-F5344CB8AC3E}">
        <p14:creationId xmlns:p14="http://schemas.microsoft.com/office/powerpoint/2010/main" val="80687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energy </a:t>
            </a:r>
          </a:p>
        </p:txBody>
      </p:sp>
      <p:pic>
        <p:nvPicPr>
          <p:cNvPr id="2" name="Figure_06_03_04.jpg" descr="/Volumes/ARTWORK/for Conversion/CNX-Biology(Majors)/Chapter 06/Figure_06_03_04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44" r="-47244"/>
          <a:stretch>
            <a:fillRect/>
          </a:stretch>
        </p:blipFill>
        <p:spPr>
          <a:xfrm>
            <a:off x="3734714" y="1444098"/>
            <a:ext cx="6744738" cy="292816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01773" y="1304023"/>
            <a:ext cx="5164667" cy="478736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Notice on the graph that activation energy is lower if the reaction is </a:t>
            </a:r>
            <a:r>
              <a:rPr lang="en-US" sz="2400" i="1" dirty="0">
                <a:solidFill>
                  <a:schemeClr val="tx1"/>
                </a:solidFill>
              </a:rPr>
              <a:t>catalyzed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 will talk more about catalysts in 6.5.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Can you guess what catalysts to for reactions?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01773" y="4891062"/>
            <a:ext cx="809678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Activation energy is why, for example, the rusting of iron happens slowly despite being a spontaneous, exergonic reaction.</a:t>
            </a:r>
          </a:p>
        </p:txBody>
      </p:sp>
    </p:spTree>
    <p:extLst>
      <p:ext uri="{BB962C8B-B14F-4D97-AF65-F5344CB8AC3E}">
        <p14:creationId xmlns:p14="http://schemas.microsoft.com/office/powerpoint/2010/main" val="205341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199" y="1107617"/>
            <a:ext cx="4353455" cy="52569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breakdown of gasoline is another example of an exergonic reaction. A spark is required to provide sufficient heat to exceed the activation energy. Once the reaction begins, enough heat is released to drive additional reactions. </a:t>
            </a:r>
            <a:endParaRPr lang="en-US" dirty="0"/>
          </a:p>
        </p:txBody>
      </p:sp>
      <p:pic>
        <p:nvPicPr>
          <p:cNvPr id="6" name="Figure_06_03_03.jpg" descr="/Volumes/ARTWORK/for Conversion/CNX-Biology(Majors)/Chapter 06/Figure_06_03_03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5" b="-8995"/>
          <a:stretch>
            <a:fillRect/>
          </a:stretch>
        </p:blipFill>
        <p:spPr>
          <a:xfrm>
            <a:off x="457200" y="3183468"/>
            <a:ext cx="8062913" cy="35004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38131" y="3381906"/>
            <a:ext cx="4185178" cy="330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igure_06_03_02ab.jpg" descr="/Volumes/ARTWORK/for Conversion/CNX-Biology(Majors)/Chapter 06/Figure_06_03_02ab.jpg"/>
          <p:cNvPicPr>
            <a:picLocks noGrp="1" noChangeAspect="1"/>
          </p:cNvPicPr>
          <p:nvPr>
            <p:ph type="pic" sz="quarter" idx="13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77" b="-6977"/>
          <a:stretch>
            <a:fillRect/>
          </a:stretch>
        </p:blipFill>
        <p:spPr>
          <a:xfrm>
            <a:off x="4810654" y="1249628"/>
            <a:ext cx="4032250" cy="5256213"/>
          </a:xfrm>
        </p:spPr>
      </p:pic>
    </p:spTree>
    <p:extLst>
      <p:ext uri="{BB962C8B-B14F-4D97-AF65-F5344CB8AC3E}">
        <p14:creationId xmlns:p14="http://schemas.microsoft.com/office/powerpoint/2010/main" val="3287996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6.3 The Laws of thermodynamics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236133"/>
            <a:ext cx="8062912" cy="4774231"/>
          </a:xfrm>
        </p:spPr>
        <p:txBody>
          <a:bodyPr>
            <a:noAutofit/>
          </a:bodyPr>
          <a:lstStyle/>
          <a:p>
            <a:r>
              <a:rPr lang="en-US" sz="2400" dirty="0"/>
              <a:t>Thermodynamics is the study of energy and energy transfer involving physical matter.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first law of thermodynamics states that the total amount of energy in the universe if constant: energy cannot be created or destroyed.</a:t>
            </a:r>
          </a:p>
          <a:p>
            <a:pPr marL="1074420" lvl="1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second law of thermodynamics states that the transfer of energy is not completely efficient.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With each chemical reaction, some energy is lost in a form that is unusable, such as heat energy. The result is increased entropy (disorder).</a:t>
            </a:r>
          </a:p>
        </p:txBody>
      </p:sp>
    </p:spTree>
    <p:extLst>
      <p:ext uri="{BB962C8B-B14F-4D97-AF65-F5344CB8AC3E}">
        <p14:creationId xmlns:p14="http://schemas.microsoft.com/office/powerpoint/2010/main" val="337777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LAWS OF THERMODYNAMICS</a:t>
            </a:r>
          </a:p>
        </p:txBody>
      </p:sp>
      <p:pic>
        <p:nvPicPr>
          <p:cNvPr id="2" name="Figure_06_02_01.jpg" descr="/Volumes/ARTWORK/for Conversion/CNX-Biology(Majors)/Chapter 06/Figure_06_02_01.jpg"/>
          <p:cNvPicPr>
            <a:picLocks noGrp="1" noChangeAspect="1"/>
          </p:cNvPicPr>
          <p:nvPr>
            <p:ph type="pic" sz="quarter" idx="13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5" r="-1895"/>
          <a:stretch>
            <a:fillRect/>
          </a:stretch>
        </p:blipFill>
        <p:spPr>
          <a:xfrm>
            <a:off x="457200" y="1108075"/>
            <a:ext cx="4032250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489450" y="1107617"/>
            <a:ext cx="4334971" cy="5256973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These kids convert the chemical energy from the ice cream cone, to kinetic energy of riding a bike. Some heat energy is released, too.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Heat energy is also lost when plants utilize sunlight during photosynthesis.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(credit “ice cream”: modification of work by D. Sharon Pruitt; credit “kids on bikes”: modification of work by Michelle </a:t>
            </a:r>
            <a:r>
              <a:rPr lang="fi-FI" sz="1200" dirty="0" err="1">
                <a:solidFill>
                  <a:schemeClr val="tx1"/>
                </a:solidFill>
              </a:rPr>
              <a:t>Riggen-Ransom</a:t>
            </a:r>
            <a:r>
              <a:rPr lang="fi-FI" sz="1200" dirty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9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 energy and Metabolism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270000"/>
            <a:ext cx="4555067" cy="4740364"/>
          </a:xfrm>
        </p:spPr>
        <p:txBody>
          <a:bodyPr>
            <a:normAutofit/>
          </a:bodyPr>
          <a:lstStyle/>
          <a:p>
            <a:r>
              <a:rPr lang="en-US" sz="2800" dirty="0"/>
              <a:t>The energy that sustains most of the earth’s life forms comes from the sun.</a:t>
            </a:r>
          </a:p>
          <a:p>
            <a:endParaRPr lang="en-US" sz="2800" dirty="0"/>
          </a:p>
          <a:p>
            <a:r>
              <a:rPr lang="en-US" sz="2800" b="1" dirty="0"/>
              <a:t>Bioenergetics</a:t>
            </a:r>
            <a:r>
              <a:rPr lang="en-US" sz="2800" dirty="0"/>
              <a:t> is the study of energy flow through a living system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468533" y="6357711"/>
            <a:ext cx="122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6.2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67" y="1455390"/>
            <a:ext cx="4017264" cy="4834128"/>
          </a:xfrm>
        </p:spPr>
      </p:pic>
    </p:spTree>
    <p:extLst>
      <p:ext uri="{BB962C8B-B14F-4D97-AF65-F5344CB8AC3E}">
        <p14:creationId xmlns:p14="http://schemas.microsoft.com/office/powerpoint/2010/main" val="3835044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6.4 ATP: Adenosine triphosphate</a:t>
            </a:r>
          </a:p>
        </p:txBody>
      </p:sp>
      <p:pic>
        <p:nvPicPr>
          <p:cNvPr id="6" name="Figure_06_03_03.jpg" descr="/Volumes/ARTWORK/for Conversion/CNX-Biology(Majors)/Chapter 06/Figure_06_03_03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3" t="-8995" b="-8995"/>
          <a:stretch>
            <a:fillRect/>
          </a:stretch>
        </p:blipFill>
        <p:spPr>
          <a:xfrm>
            <a:off x="2131407" y="1702052"/>
            <a:ext cx="4257196" cy="3692984"/>
          </a:xfrm>
        </p:spPr>
      </p:pic>
      <p:sp>
        <p:nvSpPr>
          <p:cNvPr id="11" name="Text Placeholder 6"/>
          <p:cNvSpPr txBox="1">
            <a:spLocks/>
          </p:cNvSpPr>
          <p:nvPr/>
        </p:nvSpPr>
        <p:spPr>
          <a:xfrm>
            <a:off x="457200" y="5395036"/>
            <a:ext cx="8062912" cy="1166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Usually, the hydrolysis of ATP.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4446" y="1022390"/>
            <a:ext cx="9052560" cy="1937763"/>
          </a:xfrm>
        </p:spPr>
        <p:txBody>
          <a:bodyPr>
            <a:noAutofit/>
          </a:bodyPr>
          <a:lstStyle/>
          <a:p>
            <a:r>
              <a:rPr lang="en-US" sz="2400" b="1" dirty="0"/>
              <a:t>What provides the energy for a cell’s </a:t>
            </a:r>
            <a:r>
              <a:rPr lang="en-US" sz="2400" b="1"/>
              <a:t>endergonic reactions?  </a:t>
            </a:r>
            <a:endParaRPr lang="en-US" sz="2400" b="1" dirty="0"/>
          </a:p>
        </p:txBody>
      </p:sp>
      <p:sp>
        <p:nvSpPr>
          <p:cNvPr id="3" name="Oval 2"/>
          <p:cNvSpPr/>
          <p:nvPr/>
        </p:nvSpPr>
        <p:spPr>
          <a:xfrm>
            <a:off x="2693325" y="3059082"/>
            <a:ext cx="1609490" cy="835389"/>
          </a:xfrm>
          <a:prstGeom prst="ellipse">
            <a:avLst/>
          </a:prstGeom>
          <a:noFill/>
          <a:ln>
            <a:solidFill>
              <a:srgbClr val="6CB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1025418"/>
          </a:xfrm>
        </p:spPr>
        <p:txBody>
          <a:bodyPr>
            <a:normAutofit/>
          </a:bodyPr>
          <a:lstStyle/>
          <a:p>
            <a:r>
              <a:rPr lang="en-US" b="1" dirty="0"/>
              <a:t>ATP STRUCTURE</a:t>
            </a:r>
            <a:br>
              <a:rPr lang="en-US" b="1" dirty="0"/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Figure_06_04_01.jpg" descr="/Volumes/ARTWORK/for Conversion/CNX-Biology(Majors)/Chapter 06/Figure_06_04_01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29" r="-18029"/>
          <a:stretch>
            <a:fillRect/>
          </a:stretch>
        </p:blipFill>
        <p:spPr>
          <a:xfrm>
            <a:off x="3842020" y="754035"/>
            <a:ext cx="5502009" cy="238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582" y="1578452"/>
            <a:ext cx="36326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ATP is composed of an adenosine backbone with three phosphate groups attached.</a:t>
            </a:r>
          </a:p>
          <a:p>
            <a:pPr algn="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" y="3490598"/>
            <a:ext cx="8062912" cy="2519766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Adenosine is a nucleoside consisting of the nitrogenous base adenine and a five-carbon sugar, ribose.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three phosphate groups, in order of closest to furthest from the ribose sugar, are alpha, beta, and gamma.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bonds that link the phosphate groups are high-energy bonds: When the bonds are broken, the products have lower free energy than the reactants.  </a:t>
            </a:r>
          </a:p>
        </p:txBody>
      </p:sp>
    </p:spTree>
    <p:extLst>
      <p:ext uri="{BB962C8B-B14F-4D97-AF65-F5344CB8AC3E}">
        <p14:creationId xmlns:p14="http://schemas.microsoft.com/office/powerpoint/2010/main" val="1123653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1025418"/>
          </a:xfrm>
        </p:spPr>
        <p:txBody>
          <a:bodyPr>
            <a:normAutofit/>
          </a:bodyPr>
          <a:lstStyle/>
          <a:p>
            <a:r>
              <a:rPr lang="en-US" b="1" dirty="0"/>
              <a:t>ATP Hydrolysis</a:t>
            </a:r>
            <a:br>
              <a:rPr lang="en-US" b="1" dirty="0"/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96422" y="3655139"/>
            <a:ext cx="8681323" cy="2631260"/>
          </a:xfrm>
        </p:spPr>
        <p:txBody>
          <a:bodyPr>
            <a:noAutofit/>
          </a:bodyPr>
          <a:lstStyle/>
          <a:p>
            <a:r>
              <a:rPr lang="el-GR" sz="2400" dirty="0"/>
              <a:t>ΔG</a:t>
            </a:r>
            <a:r>
              <a:rPr lang="en-US" sz="2400" dirty="0"/>
              <a:t> = -7.3 kcal/</a:t>
            </a:r>
            <a:r>
              <a:rPr lang="en-US" sz="2400" dirty="0" err="1"/>
              <a:t>mol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ATP is an unstable molecule and will hydrolyze quickly. 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If it is not coupled with an endergonic reaction this energy is lost as heat. 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If it is coupled with an endergonic reaction, much of the energy can be transferred to drive that reaction.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ATP Hydrolysis is reversible</a:t>
            </a:r>
          </a:p>
        </p:txBody>
      </p:sp>
      <p:pic>
        <p:nvPicPr>
          <p:cNvPr id="6" name="Figure_06_04_01.jpg" descr="/Volumes/ARTWORK/for Conversion/CNX-Biology(Majors)/Chapter 06/Figure_06_04_01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29" r="-18029"/>
          <a:stretch>
            <a:fillRect/>
          </a:stretch>
        </p:blipFill>
        <p:spPr>
          <a:xfrm>
            <a:off x="3925147" y="1522145"/>
            <a:ext cx="5502009" cy="238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742" y="1100437"/>
            <a:ext cx="56760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ATP + H</a:t>
            </a:r>
            <a:r>
              <a:rPr lang="en-US" sz="2000" b="1" baseline="-25000"/>
              <a:t>2</a:t>
            </a:r>
            <a:r>
              <a:rPr lang="en-US" sz="2000" b="1"/>
              <a:t>O </a:t>
            </a:r>
            <a:r>
              <a:rPr lang="en-US" sz="2000" b="1">
                <a:sym typeface="Wingdings"/>
              </a:rPr>
              <a:t> ADP + P</a:t>
            </a:r>
            <a:r>
              <a:rPr lang="en-US" sz="2000" b="1" baseline="-25000">
                <a:sym typeface="Wingdings"/>
              </a:rPr>
              <a:t>i</a:t>
            </a:r>
            <a:r>
              <a:rPr lang="en-US" sz="2000" b="1">
                <a:sym typeface="Wingdings"/>
              </a:rPr>
              <a:t> + free energy 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61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sodium-potassium pump</a:t>
            </a:r>
          </a:p>
        </p:txBody>
      </p:sp>
      <p:pic>
        <p:nvPicPr>
          <p:cNvPr id="2" name="Figure_06_04_02.png" descr="/Volumes/ARTWORK/for Conversion/CNX-Biology(Majors)/Chapter 06/Figure_06_04_02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739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012267" y="1122385"/>
            <a:ext cx="3948112" cy="3500071"/>
          </a:xfrm>
        </p:spPr>
        <p:txBody>
          <a:bodyPr>
            <a:noAutofit/>
          </a:bodyPr>
          <a:lstStyle/>
          <a:p>
            <a:r>
              <a:rPr lang="en-US" sz="2400" dirty="0"/>
              <a:t>The sodium-potassium pump is an example of energy coupling. The energy derived from exergonic ATP hydrolysis is used by the integral protein to pump 3 sodium ions out of the cell and 2 potassium ions into the cell.</a:t>
            </a:r>
          </a:p>
        </p:txBody>
      </p:sp>
    </p:spTree>
    <p:extLst>
      <p:ext uri="{BB962C8B-B14F-4D97-AF65-F5344CB8AC3E}">
        <p14:creationId xmlns:p14="http://schemas.microsoft.com/office/powerpoint/2010/main" val="344110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6.5 Enzymes</a:t>
            </a:r>
          </a:p>
        </p:txBody>
      </p:sp>
      <p:pic>
        <p:nvPicPr>
          <p:cNvPr id="2" name="Figure_06_05_01.jpg" descr="/Volumes/ARTWORK/for Conversion/CNX-Biology(Majors)/Chapter 06/Figure_06_05_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80" r="-1"/>
          <a:stretch/>
        </p:blipFill>
        <p:spPr>
          <a:xfrm>
            <a:off x="801144" y="1355141"/>
            <a:ext cx="8023278" cy="348286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74281" y="1222139"/>
            <a:ext cx="4638502" cy="524454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Enzymes are protein* catalysts that speed up reactions by lowering the required activation energy.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Enzymes bind with reactant molecules promoting bond-breaking and bond-forming processes.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Enzymes are very specific, catalyzing a single reaction.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951913"/>
            <a:ext cx="770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While the overwhelming majority of biological enzymes are proteins, some non-protein enzymes exist, including </a:t>
            </a:r>
            <a:r>
              <a:rPr lang="en-US" b="1" dirty="0"/>
              <a:t>ribozymes.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35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7"/>
            <a:ext cx="8062912" cy="659535"/>
          </a:xfrm>
        </p:spPr>
        <p:txBody>
          <a:bodyPr/>
          <a:lstStyle/>
          <a:p>
            <a:r>
              <a:rPr lang="en-US" dirty="0"/>
              <a:t>ENZYME-SUBSTRATE SPECIFICITY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199" y="799262"/>
            <a:ext cx="8466667" cy="4435569"/>
          </a:xfrm>
        </p:spPr>
        <p:txBody>
          <a:bodyPr>
            <a:normAutofit/>
          </a:bodyPr>
          <a:lstStyle/>
          <a:p>
            <a:r>
              <a:rPr lang="en-US" sz="2400" dirty="0"/>
              <a:t>The 3D shape of the enzyme and reactants (aka </a:t>
            </a:r>
            <a:r>
              <a:rPr lang="en-US" sz="2400" b="1" dirty="0"/>
              <a:t>substrates</a:t>
            </a:r>
            <a:r>
              <a:rPr lang="en-US" sz="2400" dirty="0"/>
              <a:t>) determines this specificity.</a:t>
            </a:r>
          </a:p>
          <a:p>
            <a:r>
              <a:rPr lang="en-US" sz="2400" dirty="0"/>
              <a:t>Substrate molecules interact at the enzyme’s </a:t>
            </a:r>
            <a:r>
              <a:rPr lang="en-US" sz="2400" b="1" dirty="0"/>
              <a:t>active site</a:t>
            </a:r>
            <a:r>
              <a:rPr lang="en-US" sz="2400" dirty="0"/>
              <a:t>.</a:t>
            </a:r>
          </a:p>
          <a:p>
            <a:r>
              <a:rPr lang="en-US" sz="2400" dirty="0"/>
              <a:t>Enzymes can catalyze a variety of reactions.  In some cases, two substrates bond together to form a larger molecule; in others one molecule breaks down into smaller products.</a:t>
            </a:r>
          </a:p>
          <a:p>
            <a:endParaRPr lang="en-US" sz="2400" dirty="0"/>
          </a:p>
        </p:txBody>
      </p:sp>
      <p:pic>
        <p:nvPicPr>
          <p:cNvPr id="5" name="Figure_06_05_03.jpg" descr="/Volumes/ARTWORK/for Conversion/CNX-Biology(Majors)/Chapter 06/Figure_06_05_03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5" b="-3925"/>
          <a:stretch>
            <a:fillRect/>
          </a:stretch>
        </p:blipFill>
        <p:spPr>
          <a:xfrm>
            <a:off x="617272" y="3369712"/>
            <a:ext cx="7762661" cy="3369733"/>
          </a:xfrm>
        </p:spPr>
      </p:pic>
    </p:spTree>
    <p:extLst>
      <p:ext uri="{BB962C8B-B14F-4D97-AF65-F5344CB8AC3E}">
        <p14:creationId xmlns:p14="http://schemas.microsoft.com/office/powerpoint/2010/main" val="3482037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Image of Enzyme ACTIVE SITE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7" y="1206793"/>
            <a:ext cx="6502400" cy="40005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199" y="5752406"/>
            <a:ext cx="8062912" cy="823223"/>
          </a:xfrm>
        </p:spPr>
        <p:txBody>
          <a:bodyPr>
            <a:normAutofit/>
          </a:bodyPr>
          <a:lstStyle/>
          <a:p>
            <a:r>
              <a:rPr lang="en-US" sz="1600" dirty="0"/>
              <a:t>Credit: Thomas </a:t>
            </a:r>
            <a:r>
              <a:rPr lang="en-US" sz="1600" dirty="0" err="1"/>
              <a:t>Shafee</a:t>
            </a:r>
            <a:r>
              <a:rPr lang="en-US" sz="1600" dirty="0"/>
              <a:t> [CC BY 4.0 (https://</a:t>
            </a:r>
            <a:r>
              <a:rPr lang="en-US" sz="1600" dirty="0" err="1"/>
              <a:t>creativecommons.org</a:t>
            </a:r>
            <a:r>
              <a:rPr lang="en-US" sz="1600" dirty="0"/>
              <a:t>/licenses/by/4.0)], from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57747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7"/>
            <a:ext cx="8062912" cy="659535"/>
          </a:xfrm>
        </p:spPr>
        <p:txBody>
          <a:bodyPr/>
          <a:lstStyle/>
          <a:p>
            <a:r>
              <a:rPr lang="en-US" dirty="0"/>
              <a:t>INDUCED FIT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948891"/>
            <a:ext cx="8466667" cy="4435569"/>
          </a:xfrm>
        </p:spPr>
        <p:txBody>
          <a:bodyPr>
            <a:normAutofit/>
          </a:bodyPr>
          <a:lstStyle/>
          <a:p>
            <a:r>
              <a:rPr lang="en-US" sz="2400" dirty="0"/>
              <a:t>At the active site, there is a mild shift in shape that optimizes reactions. This is called </a:t>
            </a:r>
            <a:r>
              <a:rPr lang="en-US" sz="2400" b="1" dirty="0"/>
              <a:t>induced fit.</a:t>
            </a:r>
          </a:p>
          <a:p>
            <a:r>
              <a:rPr lang="en-US" sz="2400" dirty="0"/>
              <a:t>The slight changes at the active site maximizes the catalysis.</a:t>
            </a:r>
          </a:p>
          <a:p>
            <a:r>
              <a:rPr lang="en-US" sz="2400" dirty="0"/>
              <a:t>Induced fit is a relatively recent discovery.  It is viewed as an expansion of the previously held “lock-and-key” model.</a:t>
            </a:r>
          </a:p>
          <a:p>
            <a:endParaRPr lang="en-US" sz="2400" dirty="0"/>
          </a:p>
        </p:txBody>
      </p:sp>
      <p:pic>
        <p:nvPicPr>
          <p:cNvPr id="5" name="Figure_06_05_03.jpg" descr="/Volumes/ARTWORK/for Conversion/CNX-Biology(Majors)/Chapter 06/Figure_06_05_03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5" b="-3925"/>
          <a:stretch>
            <a:fillRect/>
          </a:stretch>
        </p:blipFill>
        <p:spPr>
          <a:xfrm>
            <a:off x="617272" y="3369712"/>
            <a:ext cx="7762661" cy="3369733"/>
          </a:xfrm>
        </p:spPr>
      </p:pic>
    </p:spTree>
    <p:extLst>
      <p:ext uri="{BB962C8B-B14F-4D97-AF65-F5344CB8AC3E}">
        <p14:creationId xmlns:p14="http://schemas.microsoft.com/office/powerpoint/2010/main" val="1852843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2723"/>
            <a:ext cx="2768138" cy="659535"/>
          </a:xfrm>
        </p:spPr>
        <p:txBody>
          <a:bodyPr>
            <a:normAutofit fontScale="90000"/>
          </a:bodyPr>
          <a:lstStyle/>
          <a:p>
            <a:r>
              <a:rPr lang="en-US" dirty="0"/>
              <a:t>3D IMAGE OF INDUCED FIT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31" y="900861"/>
            <a:ext cx="4556981" cy="5082102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5399772"/>
            <a:ext cx="3133898" cy="1166382"/>
          </a:xfrm>
        </p:spPr>
        <p:txBody>
          <a:bodyPr>
            <a:normAutofit/>
          </a:bodyPr>
          <a:lstStyle/>
          <a:p>
            <a:r>
              <a:rPr lang="en-US" sz="1600" dirty="0"/>
              <a:t>By Thomas </a:t>
            </a:r>
            <a:r>
              <a:rPr lang="en-US" sz="1600" dirty="0" err="1"/>
              <a:t>Shafee</a:t>
            </a:r>
            <a:r>
              <a:rPr lang="en-US" sz="1600" dirty="0"/>
              <a:t> [CC BY 4.0 (https://</a:t>
            </a:r>
            <a:r>
              <a:rPr lang="en-US" sz="1600" dirty="0" err="1"/>
              <a:t>creativecommons.org</a:t>
            </a:r>
            <a:r>
              <a:rPr lang="en-US" sz="1600" dirty="0"/>
              <a:t>/licenses/by/4.0)], from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404520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PROTEIN STRUCTURE REVISITED</a:t>
            </a:r>
          </a:p>
        </p:txBody>
      </p:sp>
      <p:pic>
        <p:nvPicPr>
          <p:cNvPr id="2" name="Picture Placeholder 1" descr="Figure_03_04_02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72" b="-20372"/>
          <a:stretch>
            <a:fillRect/>
          </a:stretch>
        </p:blipFill>
        <p:spPr>
          <a:xfrm>
            <a:off x="152890" y="736440"/>
            <a:ext cx="4256079" cy="5547982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05498" y="1395975"/>
            <a:ext cx="4505497" cy="5855541"/>
          </a:xfrm>
        </p:spPr>
        <p:txBody>
          <a:bodyPr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Reminder, the 3-D shape of a protein is determined by the amino acid sequence of the polypeptide. </a:t>
            </a:r>
          </a:p>
          <a:p>
            <a:pPr marL="457200" indent="-4572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The AAs of the active site are particularly important for the enzyme’s function – allow binding with unique substrate(s)</a:t>
            </a:r>
          </a:p>
          <a:p>
            <a:pPr marL="457200" indent="-4572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The cellular environment is also important for enzyme function:</a:t>
            </a:r>
          </a:p>
          <a:p>
            <a:pPr marL="1188720" lvl="1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Suboptimal temperatures can denature the enzyme (loss of shape)</a:t>
            </a:r>
          </a:p>
          <a:p>
            <a:pPr marL="1188720" lvl="1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Suboptimal </a:t>
            </a:r>
            <a:r>
              <a:rPr lang="en-US" sz="1800" dirty="0" err="1">
                <a:solidFill>
                  <a:srgbClr val="000000"/>
                </a:solidFill>
              </a:rPr>
              <a:t>pHs</a:t>
            </a:r>
            <a:r>
              <a:rPr lang="en-US" sz="1800" dirty="0">
                <a:solidFill>
                  <a:srgbClr val="000000"/>
                </a:solidFill>
              </a:rPr>
              <a:t> can reduce substrate-enzyme binding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85164"/>
            <a:ext cx="489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3.23.</a:t>
            </a:r>
          </a:p>
          <a:p>
            <a:r>
              <a:rPr lang="en-US" dirty="0"/>
              <a:t>Refer back to Chapter 3 for more information. </a:t>
            </a:r>
          </a:p>
        </p:txBody>
      </p:sp>
    </p:spTree>
    <p:extLst>
      <p:ext uri="{BB962C8B-B14F-4D97-AF65-F5344CB8AC3E}">
        <p14:creationId xmlns:p14="http://schemas.microsoft.com/office/powerpoint/2010/main" val="3375935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928695"/>
            <a:ext cx="8686801" cy="5771363"/>
          </a:xfrm>
        </p:spPr>
        <p:txBody>
          <a:bodyPr>
            <a:normAutofit fontScale="92500"/>
          </a:bodyPr>
          <a:lstStyle/>
          <a:p>
            <a:r>
              <a:rPr lang="en-US" sz="2200" b="1" dirty="0"/>
              <a:t>Metabolism</a:t>
            </a:r>
            <a:r>
              <a:rPr lang="en-US" sz="2200" dirty="0"/>
              <a:t> refers to all chemical reactions of a cell or organism.   </a:t>
            </a:r>
          </a:p>
          <a:p>
            <a:r>
              <a:rPr lang="en-US" sz="2200" dirty="0"/>
              <a:t>A metabolic pathway is series of biochemical reactions that converts one or more substrates into a final product.</a:t>
            </a:r>
          </a:p>
          <a:p>
            <a:r>
              <a:rPr lang="en-US" sz="2200" dirty="0"/>
              <a:t>For example, energy from the sun is captured during photosynthesis to convert CO</a:t>
            </a:r>
            <a:r>
              <a:rPr lang="en-US" sz="2200" baseline="-25000" dirty="0"/>
              <a:t>2</a:t>
            </a:r>
            <a:r>
              <a:rPr lang="en-US" sz="2200" dirty="0"/>
              <a:t> and H</a:t>
            </a:r>
            <a:r>
              <a:rPr lang="en-US" sz="2200" baseline="-25000" dirty="0"/>
              <a:t>2</a:t>
            </a:r>
            <a:r>
              <a:rPr lang="en-US" sz="2200" dirty="0"/>
              <a:t>O into glucose (C</a:t>
            </a:r>
            <a:r>
              <a:rPr lang="en-US" sz="2200" baseline="-25000" dirty="0"/>
              <a:t>6</a:t>
            </a:r>
            <a:r>
              <a:rPr lang="en-US" sz="2200" dirty="0"/>
              <a:t>H</a:t>
            </a:r>
            <a:r>
              <a:rPr lang="en-US" sz="2200" baseline="-25000" dirty="0"/>
              <a:t>12</a:t>
            </a:r>
            <a:r>
              <a:rPr lang="en-US" sz="2200" dirty="0"/>
              <a:t>O</a:t>
            </a:r>
            <a:r>
              <a:rPr lang="en-US" sz="2200" baseline="-25000" dirty="0"/>
              <a:t>6</a:t>
            </a:r>
            <a:r>
              <a:rPr lang="en-US" sz="2200" dirty="0"/>
              <a:t>).  </a:t>
            </a:r>
          </a:p>
          <a:p>
            <a:r>
              <a:rPr lang="en-US" sz="2200" dirty="0"/>
              <a:t>The energy stored in glucose is released during cellular respiration, regenerating CO</a:t>
            </a:r>
            <a:r>
              <a:rPr lang="en-US" sz="2200" baseline="-25000" dirty="0"/>
              <a:t>2</a:t>
            </a:r>
            <a:r>
              <a:rPr lang="en-US" sz="2200" dirty="0"/>
              <a:t> and H</a:t>
            </a:r>
            <a:r>
              <a:rPr lang="en-US" sz="2200" baseline="-25000" dirty="0"/>
              <a:t>2</a:t>
            </a:r>
            <a:r>
              <a:rPr lang="en-US" sz="2200" dirty="0"/>
              <a:t>O.  (We will discuss in subsequent lectures.)</a:t>
            </a:r>
            <a:endParaRPr lang="en-US" sz="15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(credit “acorn”: modification of work </a:t>
            </a:r>
            <a:r>
              <a:rPr lang="pl-PL" sz="800" dirty="0"/>
              <a:t>by Noel Reynolds; </a:t>
            </a:r>
            <a:r>
              <a:rPr lang="pl-PL" sz="800" dirty="0" err="1"/>
              <a:t>credit</a:t>
            </a:r>
            <a:r>
              <a:rPr lang="pl-PL" sz="800" dirty="0"/>
              <a:t> “</a:t>
            </a:r>
            <a:r>
              <a:rPr lang="pl-PL" sz="800" dirty="0" err="1"/>
              <a:t>squirrel</a:t>
            </a:r>
            <a:r>
              <a:rPr lang="pl-PL" sz="800" dirty="0"/>
              <a:t>”: </a:t>
            </a:r>
            <a:r>
              <a:rPr lang="pl-PL" sz="800" dirty="0" err="1"/>
              <a:t>modification</a:t>
            </a:r>
            <a:r>
              <a:rPr lang="pl-PL" sz="800" dirty="0"/>
              <a:t> of </a:t>
            </a:r>
            <a:r>
              <a:rPr lang="pl-PL" sz="800" dirty="0" err="1"/>
              <a:t>work</a:t>
            </a:r>
            <a:r>
              <a:rPr lang="pl-PL" sz="800" dirty="0"/>
              <a:t> by </a:t>
            </a:r>
            <a:r>
              <a:rPr lang="pl-PL" sz="800" dirty="0" err="1"/>
              <a:t>Dawn</a:t>
            </a:r>
            <a:r>
              <a:rPr lang="pl-PL" sz="800" dirty="0"/>
              <a:t> Huczek)</a:t>
            </a:r>
            <a:endParaRPr lang="en-US" sz="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5642" y="8570"/>
            <a:ext cx="8062912" cy="659535"/>
          </a:xfrm>
        </p:spPr>
        <p:txBody>
          <a:bodyPr/>
          <a:lstStyle/>
          <a:p>
            <a:r>
              <a:rPr lang="en-US" dirty="0"/>
              <a:t>Metabolism</a:t>
            </a:r>
          </a:p>
        </p:txBody>
      </p:sp>
      <p:pic>
        <p:nvPicPr>
          <p:cNvPr id="2" name="Figure_06_01_02_DNU.jpg"/>
          <p:cNvPicPr>
            <a:picLocks noGrp="1" noChangeAspect="1"/>
          </p:cNvPicPr>
          <p:nvPr>
            <p:ph type="pic" sz="quarter" idx="13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42" y="3814376"/>
            <a:ext cx="4842933" cy="2439629"/>
          </a:xfrm>
        </p:spPr>
      </p:pic>
    </p:spTree>
    <p:extLst>
      <p:ext uri="{BB962C8B-B14F-4D97-AF65-F5344CB8AC3E}">
        <p14:creationId xmlns:p14="http://schemas.microsoft.com/office/powerpoint/2010/main" val="103999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6.5 How Enzymes lower activation energy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0933" y="1358374"/>
            <a:ext cx="8754533" cy="5469462"/>
          </a:xfrm>
        </p:spPr>
        <p:txBody>
          <a:bodyPr>
            <a:noAutofit/>
          </a:bodyPr>
          <a:lstStyle/>
          <a:p>
            <a:r>
              <a:rPr lang="en-US" sz="2400" dirty="0"/>
              <a:t>The enzyme can help the substrate reach its transition state in one of the following ways: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position two substrates </a:t>
            </a:r>
            <a:r>
              <a:rPr lang="en-US" dirty="0"/>
              <a:t>so they align perfectly for the reaction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provide an optimal environment</a:t>
            </a:r>
            <a:r>
              <a:rPr lang="en-US" dirty="0"/>
              <a:t>, i.e. acidic or polar, within the active site for the reaction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contort/stress </a:t>
            </a:r>
            <a:r>
              <a:rPr lang="en-US" dirty="0"/>
              <a:t>the substrate so it is less stable and more likely to react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temporarily react with the substrate </a:t>
            </a:r>
            <a:r>
              <a:rPr lang="en-US" dirty="0"/>
              <a:t>(chemically change it) making the substrate less stable and more likely to react. </a:t>
            </a:r>
          </a:p>
          <a:p>
            <a:endParaRPr lang="en-US" sz="2400" dirty="0"/>
          </a:p>
          <a:p>
            <a:r>
              <a:rPr lang="en-US" sz="2400" dirty="0"/>
              <a:t>After a catalyzed reaction, the product is released and the enzyme becomes available to catalyze another reaction. </a:t>
            </a:r>
          </a:p>
        </p:txBody>
      </p:sp>
    </p:spTree>
    <p:extLst>
      <p:ext uri="{BB962C8B-B14F-4D97-AF65-F5344CB8AC3E}">
        <p14:creationId xmlns:p14="http://schemas.microsoft.com/office/powerpoint/2010/main" val="1587454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enzyme function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107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https://pdb101.rcsb.org/learn/videos/how-enzymes-work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9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241326"/>
            <a:ext cx="8062912" cy="659535"/>
          </a:xfrm>
        </p:spPr>
        <p:txBody>
          <a:bodyPr/>
          <a:lstStyle/>
          <a:p>
            <a:r>
              <a:rPr lang="en-US" dirty="0"/>
              <a:t>6.5 Enzyme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158" y="1034538"/>
            <a:ext cx="85868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Regulation of enzyme activity helps cells control their environment to meet their specific needs.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For example, digestive cells in your stomach work harder after a meal than when you sleep.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Enzymes can be regulated by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Modifications to temperature and/or pH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Production of molecules that inhibit or promote enzyme function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Availability of coenzymes or cofactors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8067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241326"/>
            <a:ext cx="8062912" cy="659535"/>
          </a:xfrm>
        </p:spPr>
        <p:txBody>
          <a:bodyPr/>
          <a:lstStyle/>
          <a:p>
            <a:r>
              <a:rPr lang="en-US" dirty="0"/>
              <a:t>6.5 Enzyme inhibition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159" y="1716182"/>
            <a:ext cx="3850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Competitive inhibitors have a similar shape to the substrate, competing with the substrate for the active site.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Noncompetitive inhibitors bind to the enzyme at a different location, causing a slower reaction rate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655" y="1318062"/>
            <a:ext cx="3873949" cy="43339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624060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/wiki/Non-</a:t>
            </a:r>
            <a:r>
              <a:rPr lang="en-US" sz="1400" dirty="0" err="1"/>
              <a:t>competitive_inhibition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9774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241326"/>
            <a:ext cx="8062912" cy="659535"/>
          </a:xfrm>
        </p:spPr>
        <p:txBody>
          <a:bodyPr/>
          <a:lstStyle/>
          <a:p>
            <a:r>
              <a:rPr lang="en-US" dirty="0"/>
              <a:t>6.5 Enzyme inhibition (Figure 6.17)</a:t>
            </a:r>
          </a:p>
        </p:txBody>
      </p:sp>
      <p:pic>
        <p:nvPicPr>
          <p:cNvPr id="2" name="Figure_06_05_04.jpg" descr="/Volumes/ARTWORK/for Conversion/CNX-Biology(Majors)/Chapter 06/Figure_06_05_04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22" b="-41848"/>
          <a:stretch/>
        </p:blipFill>
        <p:spPr>
          <a:xfrm>
            <a:off x="-2361733" y="3327574"/>
            <a:ext cx="9848418" cy="4275150"/>
          </a:xfrm>
        </p:spPr>
      </p:pic>
      <p:sp>
        <p:nvSpPr>
          <p:cNvPr id="3" name="TextBox 2"/>
          <p:cNvSpPr txBox="1"/>
          <p:nvPr/>
        </p:nvSpPr>
        <p:spPr>
          <a:xfrm>
            <a:off x="339158" y="1034538"/>
            <a:ext cx="8586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Competitive inhibitors slow reaction rates but do not affect the maximal rate.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Noncompetitive inhibitors slow rates and reduce the maximal rate.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Maximal rate – speed of a reaction when substrate is not limited.</a:t>
            </a:r>
          </a:p>
        </p:txBody>
      </p:sp>
    </p:spTree>
    <p:extLst>
      <p:ext uri="{BB962C8B-B14F-4D97-AF65-F5344CB8AC3E}">
        <p14:creationId xmlns:p14="http://schemas.microsoft.com/office/powerpoint/2010/main" val="3829074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6.5 Enzyme Regulation (Figure 6.18)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4488389"/>
            <a:ext cx="8367221" cy="1980144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/>
              <a:t>Allosteric inhibitors </a:t>
            </a:r>
            <a:r>
              <a:rPr lang="en-US" sz="2400" dirty="0"/>
              <a:t>modify the active site of the enzyme so that substrate binding is reduced or prevented.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Allosteric activators </a:t>
            </a:r>
            <a:r>
              <a:rPr lang="en-US" sz="2400" dirty="0"/>
              <a:t>modify the active site of the enzyme so that the affinity for the substrate increases.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C9CEF-9840-4B48-AC30-BF3FA5A3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936" y="926801"/>
            <a:ext cx="4748784" cy="35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7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Every day connection (drug discovery) Figure 6.19</a:t>
            </a:r>
          </a:p>
        </p:txBody>
      </p:sp>
      <p:pic>
        <p:nvPicPr>
          <p:cNvPr id="2" name="Figure_06_05_08.jpg" descr="/Volumes/ARTWORK/for Conversion/CNX-Biology(Majors)/Chapter 06/Figure_06_05_08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15" r="-3651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Have you ever wondered how pharmaceutical drugs are developed? </a:t>
            </a:r>
          </a:p>
          <a:p>
            <a:r>
              <a:rPr lang="en-US" sz="2400" dirty="0"/>
              <a:t>Look for inhibitors to enzymes in specific pathways</a:t>
            </a:r>
          </a:p>
        </p:txBody>
      </p:sp>
    </p:spTree>
    <p:extLst>
      <p:ext uri="{BB962C8B-B14F-4D97-AF65-F5344CB8AC3E}">
        <p14:creationId xmlns:p14="http://schemas.microsoft.com/office/powerpoint/2010/main" val="1201223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Enzyme cofactors</a:t>
            </a:r>
          </a:p>
        </p:txBody>
      </p:sp>
      <p:pic>
        <p:nvPicPr>
          <p:cNvPr id="3" name="Figure_06_05_06.jpg" descr="/Volumes/ARTWORK/for Conversion/CNX-Biology(Majors)/Chapter 06/Figure_06_05_06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80" b="-11080"/>
          <a:stretch>
            <a:fillRect/>
          </a:stretch>
        </p:blipFill>
        <p:spPr>
          <a:xfrm>
            <a:off x="5013587" y="600075"/>
            <a:ext cx="4030663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24442" y="1090991"/>
            <a:ext cx="4656137" cy="525697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Some enzymes require one or more cofactors or coenzymes to function.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Cofactors are inorganic ions, i.e. Fe++, Mg++, Zn++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DNA polymerase requires Zn++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Coenzymes are organic molecules, including ATP, NADH+, and vitamins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These molecules are provided primarily from the diet.</a:t>
            </a:r>
          </a:p>
        </p:txBody>
      </p:sp>
    </p:spTree>
    <p:extLst>
      <p:ext uri="{BB962C8B-B14F-4D97-AF65-F5344CB8AC3E}">
        <p14:creationId xmlns:p14="http://schemas.microsoft.com/office/powerpoint/2010/main" val="3174720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6.5 </a:t>
            </a:r>
            <a:r>
              <a:rPr lang="en-US" dirty="0" err="1"/>
              <a:t>FEEdback</a:t>
            </a:r>
            <a:r>
              <a:rPr lang="en-US" dirty="0"/>
              <a:t> inhibition in metabolic pathways (Figure 6.21)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1157301"/>
            <a:ext cx="8551334" cy="3228432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Reminder, metabolic pathways are a series of reactions catalyzed by multiple enzymes.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Feedback inhibition, where the end product of the pathway inhibits an upstream step, is an important regulatory mechanism in cells.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Ex. ATP is an allosteric inhibitor for some enzymes involved in cellular respiration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F6356-4ADC-2F44-9FA0-7D8064B069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7977D-ABF9-DF4E-AC57-A80B247B6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696" y="4113276"/>
            <a:ext cx="3659632" cy="27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40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and Credits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491182"/>
            <a:ext cx="8062912" cy="1166382"/>
          </a:xfrm>
        </p:spPr>
        <p:txBody>
          <a:bodyPr>
            <a:noAutofit/>
          </a:bodyPr>
          <a:lstStyle/>
          <a:p>
            <a:r>
              <a:rPr lang="en-US" sz="1400" dirty="0"/>
              <a:t>This PowerPoint file is copyright Rice University. All Rights Reserved.</a:t>
            </a:r>
          </a:p>
          <a:p>
            <a:endParaRPr lang="en-US" sz="1400" dirty="0"/>
          </a:p>
          <a:p>
            <a:r>
              <a:rPr lang="en-US" sz="1400" dirty="0"/>
              <a:t>Modified by E.G. Cantonwine, Valdosta State University.</a:t>
            </a:r>
          </a:p>
          <a:p>
            <a:endParaRPr lang="en-US" sz="1400" dirty="0"/>
          </a:p>
          <a:p>
            <a:r>
              <a:rPr lang="en-US" sz="1400" dirty="0"/>
              <a:t>Updated for Biology 2e by OpenStax.  </a:t>
            </a:r>
          </a:p>
        </p:txBody>
      </p:sp>
    </p:spTree>
    <p:extLst>
      <p:ext uri="{BB962C8B-B14F-4D97-AF65-F5344CB8AC3E}">
        <p14:creationId xmlns:p14="http://schemas.microsoft.com/office/powerpoint/2010/main" val="390667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METABOLIC PATHWAYS</a:t>
            </a:r>
          </a:p>
        </p:txBody>
      </p:sp>
      <p:pic>
        <p:nvPicPr>
          <p:cNvPr id="2" name="Figure_06_01_03.jpg" descr="/Volumes/ARTWORK/for Conversion/CNX-Biology(Majors)/Chapter 06/Figure_06_01_03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3" b="-17179"/>
          <a:stretch/>
        </p:blipFill>
        <p:spPr>
          <a:xfrm>
            <a:off x="457200" y="1246909"/>
            <a:ext cx="8062913" cy="274079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87867" y="3691466"/>
            <a:ext cx="8669866" cy="2861733"/>
          </a:xfrm>
        </p:spPr>
        <p:txBody>
          <a:bodyPr>
            <a:normAutofit/>
          </a:bodyPr>
          <a:lstStyle/>
          <a:p>
            <a:r>
              <a:rPr lang="en-US" dirty="0"/>
              <a:t>Two types of reactions/pathways are required to maintain the cell’s energy balance.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Those that require energy and synthesize larger molecules are called </a:t>
            </a:r>
            <a:r>
              <a:rPr lang="en-US" b="1" dirty="0"/>
              <a:t>anabolic</a:t>
            </a:r>
            <a:r>
              <a:rPr lang="en-US" dirty="0"/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Those that release energy and break down large molecules into smaller molecules are called </a:t>
            </a:r>
            <a:r>
              <a:rPr lang="en-US" b="1" dirty="0"/>
              <a:t>catabolic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515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METABOLIC PATHWAYS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r="17354"/>
          <a:stretch/>
        </p:blipFill>
        <p:spPr>
          <a:xfrm>
            <a:off x="457200" y="1689509"/>
            <a:ext cx="4355869" cy="3098623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72685" y="1257247"/>
            <a:ext cx="3913188" cy="460738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All types of life share some of the same metabolic pathways.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This commonality provides more evidence that organisms evolved from common ancestors.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Over time, these pathways diverged.  As organisms evolved, they developed specialized enzymes to help them adapt to their environments.</a:t>
            </a:r>
          </a:p>
        </p:txBody>
      </p:sp>
    </p:spTree>
    <p:extLst>
      <p:ext uri="{BB962C8B-B14F-4D97-AF65-F5344CB8AC3E}">
        <p14:creationId xmlns:p14="http://schemas.microsoft.com/office/powerpoint/2010/main" val="103092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Anabolic and catabolic examples</a:t>
            </a:r>
          </a:p>
        </p:txBody>
      </p:sp>
      <p:pic>
        <p:nvPicPr>
          <p:cNvPr id="5" name="Picture Placeholder 1" descr="Figure_03_01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933" b="-45933"/>
          <a:stretch>
            <a:fillRect/>
          </a:stretch>
        </p:blipFill>
        <p:spPr>
          <a:xfrm>
            <a:off x="1488943" y="1133563"/>
            <a:ext cx="5995590" cy="2602657"/>
          </a:xfrm>
          <a:prstGeom prst="rect">
            <a:avLst/>
          </a:prstGeom>
        </p:spPr>
      </p:pic>
      <p:pic>
        <p:nvPicPr>
          <p:cNvPr id="6" name="Picture Placeholder 1" descr="Figure_03_01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69" b="-44369"/>
          <a:stretch>
            <a:fillRect/>
          </a:stretch>
        </p:blipFill>
        <p:spPr>
          <a:xfrm>
            <a:off x="1507797" y="3736220"/>
            <a:ext cx="5841272" cy="25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2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303867"/>
            <a:ext cx="8062912" cy="4706497"/>
          </a:xfrm>
        </p:spPr>
        <p:txBody>
          <a:bodyPr>
            <a:normAutofit/>
          </a:bodyPr>
          <a:lstStyle/>
          <a:p>
            <a:r>
              <a:rPr lang="en-US" sz="2800" b="1" dirty="0"/>
              <a:t>Is photosynthesis an anabolic or catabolic pathway?</a:t>
            </a:r>
          </a:p>
          <a:p>
            <a:endParaRPr lang="en-US" sz="2800" b="1" dirty="0"/>
          </a:p>
          <a:p>
            <a:r>
              <a:rPr lang="en-US" sz="2800" dirty="0"/>
              <a:t>What evidence supports your answer.  </a:t>
            </a:r>
          </a:p>
        </p:txBody>
      </p:sp>
    </p:spTree>
    <p:extLst>
      <p:ext uri="{BB962C8B-B14F-4D97-AF65-F5344CB8AC3E}">
        <p14:creationId xmlns:p14="http://schemas.microsoft.com/office/powerpoint/2010/main" val="44105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r>
              <a:rPr lang="en-US" dirty="0" err="1"/>
              <a:t>ENergy</a:t>
            </a:r>
            <a:endParaRPr lang="en-US" dirty="0"/>
          </a:p>
        </p:txBody>
      </p:sp>
      <p:pic>
        <p:nvPicPr>
          <p:cNvPr id="2" name="Figure_06_03_01ab.jpg" descr="/Volumes/ARTWORK/for Conversion/CNX-Biology(Majors)/Chapter 06/Figure_06_03_01ab.jpg"/>
          <p:cNvPicPr>
            <a:picLocks noGrp="1" noChangeAspect="1"/>
          </p:cNvPicPr>
          <p:nvPr>
            <p:ph type="pic" sz="quarter" idx="13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" r="-1251"/>
          <a:stretch>
            <a:fillRect/>
          </a:stretch>
        </p:blipFill>
        <p:spPr>
          <a:xfrm>
            <a:off x="457200" y="900861"/>
            <a:ext cx="5624513" cy="2441829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3434864"/>
            <a:ext cx="8686800" cy="3270736"/>
          </a:xfrm>
        </p:spPr>
        <p:txBody>
          <a:bodyPr>
            <a:normAutofit/>
          </a:bodyPr>
          <a:lstStyle/>
          <a:p>
            <a:r>
              <a:rPr lang="en-US" sz="2400" dirty="0"/>
              <a:t>Energy is the ability to do work.</a:t>
            </a:r>
          </a:p>
          <a:p>
            <a:r>
              <a:rPr lang="en-US" sz="2400" dirty="0"/>
              <a:t>Energy can be classified as kinetic or potential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Objects in motion have </a:t>
            </a:r>
            <a:r>
              <a:rPr lang="en-US" b="1" dirty="0"/>
              <a:t>kinetic energy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Objects that have the potential to move have </a:t>
            </a:r>
            <a:r>
              <a:rPr lang="en-US" b="1" dirty="0"/>
              <a:t>potential energy</a:t>
            </a:r>
          </a:p>
          <a:p>
            <a:endParaRPr lang="en-US" sz="1400" dirty="0"/>
          </a:p>
          <a:p>
            <a:r>
              <a:rPr lang="en-US" sz="1400" dirty="0"/>
              <a:t>(credit “dam”: modification of work by "Pascal"/Flickr; credit “waterfall”: modification of work by Frank </a:t>
            </a:r>
            <a:r>
              <a:rPr lang="en-US" sz="1400" dirty="0" err="1"/>
              <a:t>Gualtieri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9039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50"/>
            <a:ext cx="8062912" cy="659535"/>
          </a:xfrm>
        </p:spPr>
        <p:txBody>
          <a:bodyPr/>
          <a:lstStyle/>
          <a:p>
            <a:r>
              <a:rPr lang="en-US" dirty="0"/>
              <a:t>Types of energy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60931" y="958674"/>
            <a:ext cx="8062912" cy="4892764"/>
          </a:xfrm>
        </p:spPr>
        <p:txBody>
          <a:bodyPr>
            <a:noAutofit/>
          </a:bodyPr>
          <a:lstStyle/>
          <a:p>
            <a:r>
              <a:rPr lang="en-US" sz="2800" dirty="0"/>
              <a:t>Examples of potential and kinetic energy in cells: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Energy of chemical/electrochemical gradients across the plasma membrane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Chemical energy – Energy stored in chemical bonds (potential); energy released (kinetic)</a:t>
            </a:r>
          </a:p>
        </p:txBody>
      </p:sp>
      <p:pic>
        <p:nvPicPr>
          <p:cNvPr id="6" name="Picture Placeholder 1" descr="Figure_03_01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933" b="-45933"/>
          <a:stretch>
            <a:fillRect/>
          </a:stretch>
        </p:blipFill>
        <p:spPr>
          <a:xfrm>
            <a:off x="913076" y="5419547"/>
            <a:ext cx="3354718" cy="1456267"/>
          </a:xfrm>
          <a:prstGeom prst="rect">
            <a:avLst/>
          </a:prstGeom>
        </p:spPr>
      </p:pic>
      <p:pic>
        <p:nvPicPr>
          <p:cNvPr id="7" name="Picture Placeholder 1" descr="Figure_03_01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69" b="-44369"/>
          <a:stretch>
            <a:fillRect/>
          </a:stretch>
        </p:blipFill>
        <p:spPr>
          <a:xfrm>
            <a:off x="4843661" y="5436173"/>
            <a:ext cx="3354719" cy="1456267"/>
          </a:xfrm>
          <a:prstGeom prst="rect">
            <a:avLst/>
          </a:prstGeom>
        </p:spPr>
      </p:pic>
      <p:pic>
        <p:nvPicPr>
          <p:cNvPr id="5" name="Picture Placeholder 2" descr="Figure_05_02_02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-104"/>
          <a:stretch>
            <a:fillRect/>
          </a:stretch>
        </p:blipFill>
        <p:spPr>
          <a:xfrm>
            <a:off x="2260023" y="2396887"/>
            <a:ext cx="4457265" cy="1934877"/>
          </a:xfrm>
        </p:spPr>
      </p:pic>
    </p:spTree>
    <p:extLst>
      <p:ext uri="{BB962C8B-B14F-4D97-AF65-F5344CB8AC3E}">
        <p14:creationId xmlns:p14="http://schemas.microsoft.com/office/powerpoint/2010/main" val="32166934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6140</TotalTime>
  <Words>2013</Words>
  <Application>Microsoft Macintosh PowerPoint</Application>
  <PresentationFormat>On-screen Show (4:3)</PresentationFormat>
  <Paragraphs>216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Arial Black</vt:lpstr>
      <vt:lpstr>Calibri</vt:lpstr>
      <vt:lpstr>Essential</vt:lpstr>
      <vt:lpstr>PowerPoint Presentation</vt:lpstr>
      <vt:lpstr>6.1 energy and Metabolism</vt:lpstr>
      <vt:lpstr>Metabolism</vt:lpstr>
      <vt:lpstr>METABOLIC PATHWAYS</vt:lpstr>
      <vt:lpstr>EVOLUTION OF METABOLIC PATHWAYS</vt:lpstr>
      <vt:lpstr>Anabolic and catabolic examples</vt:lpstr>
      <vt:lpstr>Discussion Question</vt:lpstr>
      <vt:lpstr>Types of ENergy</vt:lpstr>
      <vt:lpstr>Types of energy</vt:lpstr>
      <vt:lpstr>POTENTIAL ENERGY</vt:lpstr>
      <vt:lpstr>6.2 Free energy</vt:lpstr>
      <vt:lpstr>Free Energy</vt:lpstr>
      <vt:lpstr>Free Energy</vt:lpstr>
      <vt:lpstr>Discussion QUESTION: Which chemical reaction is exergonic? </vt:lpstr>
      <vt:lpstr>6.2 Activation energy</vt:lpstr>
      <vt:lpstr>Activation energy </vt:lpstr>
      <vt:lpstr>PowerPoint Presentation</vt:lpstr>
      <vt:lpstr>6.3 The Laws of thermodynamics</vt:lpstr>
      <vt:lpstr>LAWS OF THERMODYNAMICS</vt:lpstr>
      <vt:lpstr>6.4 ATP: Adenosine triphosphate</vt:lpstr>
      <vt:lpstr>ATP STRUCTURE </vt:lpstr>
      <vt:lpstr>ATP Hydrolysis </vt:lpstr>
      <vt:lpstr>The sodium-potassium pump</vt:lpstr>
      <vt:lpstr>6.5 Enzymes</vt:lpstr>
      <vt:lpstr>ENZYME-SUBSTRATE SPECIFICITY</vt:lpstr>
      <vt:lpstr>3D Image of Enzyme ACTIVE SITE</vt:lpstr>
      <vt:lpstr>INDUCED FIT</vt:lpstr>
      <vt:lpstr>3D IMAGE OF INDUCED FIT</vt:lpstr>
      <vt:lpstr>PROTEIN STRUCTURE REVISITED</vt:lpstr>
      <vt:lpstr>6.5 How Enzymes lower activation energy</vt:lpstr>
      <vt:lpstr>Overview of enzyme function</vt:lpstr>
      <vt:lpstr>6.5 Enzyme regulation</vt:lpstr>
      <vt:lpstr>6.5 Enzyme inhibition </vt:lpstr>
      <vt:lpstr>6.5 Enzyme inhibition (Figure 6.17)</vt:lpstr>
      <vt:lpstr>6.5 Enzyme Regulation (Figure 6.18)</vt:lpstr>
      <vt:lpstr>Every day connection (drug discovery) Figure 6.19</vt:lpstr>
      <vt:lpstr>Enzyme cofactors</vt:lpstr>
      <vt:lpstr>6.5 FEEdback inhibition in metabolic pathways (Figure 6.21)</vt:lpstr>
      <vt:lpstr>Copyright and Credits</vt:lpstr>
    </vt:vector>
  </TitlesOfParts>
  <Company>WNI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Spuddy McSpare</dc:creator>
  <cp:lastModifiedBy>Chunxue Yang</cp:lastModifiedBy>
  <cp:revision>152</cp:revision>
  <cp:lastPrinted>2015-06-19T16:40:19Z</cp:lastPrinted>
  <dcterms:created xsi:type="dcterms:W3CDTF">2012-06-04T02:13:36Z</dcterms:created>
  <dcterms:modified xsi:type="dcterms:W3CDTF">2021-06-29T04:46:01Z</dcterms:modified>
</cp:coreProperties>
</file>