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1"/>
  </p:notesMasterIdLst>
  <p:handoutMasterIdLst>
    <p:handoutMasterId r:id="rId22"/>
  </p:handoutMasterIdLst>
  <p:sldIdLst>
    <p:sldId id="256" r:id="rId2"/>
    <p:sldId id="279" r:id="rId3"/>
    <p:sldId id="280" r:id="rId4"/>
    <p:sldId id="281" r:id="rId5"/>
    <p:sldId id="273" r:id="rId6"/>
    <p:sldId id="282" r:id="rId7"/>
    <p:sldId id="283" r:id="rId8"/>
    <p:sldId id="285" r:id="rId9"/>
    <p:sldId id="286" r:id="rId10"/>
    <p:sldId id="289" r:id="rId11"/>
    <p:sldId id="288" r:id="rId12"/>
    <p:sldId id="290" r:id="rId13"/>
    <p:sldId id="291" r:id="rId14"/>
    <p:sldId id="292" r:id="rId15"/>
    <p:sldId id="293" r:id="rId16"/>
    <p:sldId id="294" r:id="rId17"/>
    <p:sldId id="295" r:id="rId18"/>
    <p:sldId id="296" r:id="rId19"/>
    <p:sldId id="29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25" autoAdjust="0"/>
    <p:restoredTop sz="94591" autoAdjust="0"/>
  </p:normalViewPr>
  <p:slideViewPr>
    <p:cSldViewPr snapToGrid="0" snapToObjects="1">
      <p:cViewPr varScale="1">
        <p:scale>
          <a:sx n="98" d="100"/>
          <a:sy n="98" d="100"/>
        </p:scale>
        <p:origin x="96"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429B88-6471-40C0-8BFE-89F2AAF9E3AE}" type="datetimeFigureOut">
              <a:rPr lang="en-US" smtClean="0"/>
              <a:pPr/>
              <a:t>09/10/17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D12D4-3DDB-44DC-86DB-03D5C19AED80}" type="slidenum">
              <a:rPr lang="en-US" smtClean="0"/>
              <a:pPr/>
              <a:t>‹#›</a:t>
            </a:fld>
            <a:endParaRPr lang="en-US" dirty="0"/>
          </a:p>
        </p:txBody>
      </p:sp>
    </p:spTree>
    <p:extLst>
      <p:ext uri="{BB962C8B-B14F-4D97-AF65-F5344CB8AC3E}">
        <p14:creationId xmlns:p14="http://schemas.microsoft.com/office/powerpoint/2010/main" val="277481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3D12D4-3DDB-44DC-86DB-03D5C19AED80}" type="slidenum">
              <a:rPr lang="en-US" smtClean="0"/>
              <a:pPr/>
              <a:t>9</a:t>
            </a:fld>
            <a:endParaRPr lang="en-US" dirty="0"/>
          </a:p>
        </p:txBody>
      </p:sp>
    </p:spTree>
    <p:extLst>
      <p:ext uri="{BB962C8B-B14F-4D97-AF65-F5344CB8AC3E}">
        <p14:creationId xmlns:p14="http://schemas.microsoft.com/office/powerpoint/2010/main" val="109738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3D12D4-3DDB-44DC-86DB-03D5C19AED80}" type="slidenum">
              <a:rPr lang="en-US" smtClean="0"/>
              <a:pPr/>
              <a:t>10</a:t>
            </a:fld>
            <a:endParaRPr lang="en-US" dirty="0"/>
          </a:p>
        </p:txBody>
      </p:sp>
    </p:spTree>
    <p:extLst>
      <p:ext uri="{BB962C8B-B14F-4D97-AF65-F5344CB8AC3E}">
        <p14:creationId xmlns:p14="http://schemas.microsoft.com/office/powerpoint/2010/main" val="1959420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3D12D4-3DDB-44DC-86DB-03D5C19AED80}" type="slidenum">
              <a:rPr lang="en-US" smtClean="0"/>
              <a:pPr/>
              <a:t>11</a:t>
            </a:fld>
            <a:endParaRPr lang="en-US" dirty="0"/>
          </a:p>
        </p:txBody>
      </p:sp>
    </p:spTree>
    <p:extLst>
      <p:ext uri="{BB962C8B-B14F-4D97-AF65-F5344CB8AC3E}">
        <p14:creationId xmlns:p14="http://schemas.microsoft.com/office/powerpoint/2010/main" val="86755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10, 2017</a:t>
            </a:fld>
            <a:endParaRPr lang="en-US" dirty="0"/>
          </a:p>
        </p:txBody>
      </p:sp>
      <p:sp>
        <p:nvSpPr>
          <p:cNvPr id="6" name="Footer Placeholder 5"/>
          <p:cNvSpPr>
            <a:spLocks noGrp="1"/>
          </p:cNvSpPr>
          <p:nvPr>
            <p:ph type="ftr" sz="quarter" idx="11"/>
          </p:nvPr>
        </p:nvSpPr>
        <p:spPr>
          <a:xfrm>
            <a:off x="457200" y="6492875"/>
            <a:ext cx="3429000" cy="28384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10,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10, 2017</a:t>
            </a:fld>
            <a:endParaRPr lang="en-US" dirty="0"/>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10,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5596972"/>
            <a:ext cx="1226434" cy="833592"/>
          </a:xfrm>
          <a:prstGeom prst="rect">
            <a:avLst/>
          </a:prstGeom>
        </p:spPr>
      </p:pic>
      <p:pic>
        <p:nvPicPr>
          <p:cNvPr id="4" name="Figure" descr="U.S. HISTORY"/>
          <p:cNvPicPr>
            <a:picLocks noChangeAspect="1"/>
          </p:cNvPicPr>
          <p:nvPr/>
        </p:nvPicPr>
        <p:blipFill>
          <a:blip r:embed="rId3"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9939" y="1614625"/>
            <a:ext cx="9144000" cy="808536"/>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 The Americas, Europe, and Africa Before 1492</a:t>
            </a:r>
          </a:p>
          <a:p>
            <a:pPr algn="ctr"/>
            <a:r>
              <a:rPr lang="en-US" sz="1600" cap="none" dirty="0">
                <a:solidFill>
                  <a:schemeClr val="tx1"/>
                </a:solidFill>
                <a:latin typeface="+mn-lt"/>
              </a:rPr>
              <a:t>PowerPoint Image Slideshow</a:t>
            </a:r>
          </a:p>
        </p:txBody>
      </p:sp>
      <p:sp>
        <p:nvSpPr>
          <p:cNvPr id="16" name="Title">
            <a:extLst>
              <a:ext uri="{FF2B5EF4-FFF2-40B4-BE49-F238E27FC236}">
                <a16:creationId xmlns:a16="http://schemas.microsoft.com/office/drawing/2014/main" id="{01476C89-570E-4D9D-869A-8A264CBD84B8}"/>
              </a:ext>
            </a:extLst>
          </p:cNvPr>
          <p:cNvSpPr>
            <a:spLocks noGrp="1"/>
          </p:cNvSpPr>
          <p:nvPr>
            <p:ph type="title" idx="4294967295"/>
          </p:nvPr>
        </p:nvSpPr>
        <p:spPr>
          <a:xfrm>
            <a:off x="0" y="606292"/>
            <a:ext cx="9144000" cy="818640"/>
          </a:xfrm>
        </p:spPr>
        <p:txBody>
          <a:bodyPr>
            <a:normAutofit/>
          </a:bodyPr>
          <a:lstStyle/>
          <a:p>
            <a:pPr algn="ctr"/>
            <a:r>
              <a:rPr lang="en-US" sz="3600" dirty="0"/>
              <a:t>U.S. HISTORY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0FEC5C3-49A2-4064-8787-EE1E1104E138}"/>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Located in today’s Peru at an altitude of nearly 8,000 feet, Machu Picchu was a ceremonial Incan city built about 1450 CE.</a:t>
            </a:r>
          </a:p>
        </p:txBody>
      </p:sp>
      <p:pic>
        <p:nvPicPr>
          <p:cNvPr id="9" name="Figure" descr="A photograph of Machu Picchu shows the ruins of a complex of buildings with stone walls, stepped terraces green with grass, and a pyramid, with high mountains in the background."/>
          <p:cNvPicPr>
            <a:picLocks noGrp="1" noChangeAspect="1"/>
          </p:cNvPicPr>
          <p:nvPr>
            <p:ph type="pic" sz="quarter" idx="13"/>
          </p:nvPr>
        </p:nvPicPr>
        <p:blipFill>
          <a:blip r:embed="rId3"/>
          <a:stretch>
            <a:fillRect/>
          </a:stretch>
        </p:blipFill>
        <p:spPr>
          <a:xfrm>
            <a:off x="2151279" y="1122386"/>
            <a:ext cx="4674752" cy="3500071"/>
          </a:xfrm>
        </p:spPr>
      </p:pic>
      <p:pic>
        <p:nvPicPr>
          <p:cNvPr id="6"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1.9</a:t>
            </a:r>
          </a:p>
        </p:txBody>
      </p:sp>
    </p:spTree>
    <p:extLst>
      <p:ext uri="{BB962C8B-B14F-4D97-AF65-F5344CB8AC3E}">
        <p14:creationId xmlns:p14="http://schemas.microsoft.com/office/powerpoint/2010/main" val="10399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D6657D5D-59A6-4954-9706-571F2A45ECCE}"/>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To access their homes, the cliff-dwelling Anasazi used ropes or ladders that could be pulled in at night for safety. These pueblos may be viewed today in Canyon de Chelly National Monument (above) in Arizona and Mesa Verde National Park in Colorado.</a:t>
            </a:r>
          </a:p>
        </p:txBody>
      </p:sp>
      <p:pic>
        <p:nvPicPr>
          <p:cNvPr id="9" name="Figure" descr="A photograph of Anasazi cliff dwellings shows blocky adobe structures with window and door openings, some of which are set atop a high, sheer cliff."/>
          <p:cNvPicPr>
            <a:picLocks noGrp="1" noChangeAspect="1"/>
          </p:cNvPicPr>
          <p:nvPr>
            <p:ph type="pic" sz="quarter" idx="13"/>
          </p:nvPr>
        </p:nvPicPr>
        <p:blipFill>
          <a:blip r:embed="rId3"/>
          <a:stretch>
            <a:fillRect/>
          </a:stretch>
        </p:blipFill>
        <p:spPr>
          <a:xfrm>
            <a:off x="1863602" y="1122386"/>
            <a:ext cx="5250106" cy="3500071"/>
          </a:xfrm>
        </p:spPr>
      </p:pic>
      <p:pic>
        <p:nvPicPr>
          <p:cNvPr id="6"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1.10</a:t>
            </a:r>
          </a:p>
        </p:txBody>
      </p:sp>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975559A-E9F5-4747-B2A7-AE7185CC0597}"/>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map indicates the locations of the three Pueblo cultures the major Eastern Woodland Indian tribes, and the tribes of the Southeast, as well as the location of the ancient city of Cahokia.</a:t>
            </a:r>
          </a:p>
        </p:txBody>
      </p:sp>
      <p:pic>
        <p:nvPicPr>
          <p:cNvPr id="6" name="Figure" descr="A map shows the locations of the Southwest (Pueblo) cultures, the Southeast cultures, and the Eastern Woodland tribes, as well as the ancient city of Cahok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7200" y="1451240"/>
            <a:ext cx="4032249" cy="4569883"/>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1.11</a:t>
            </a:r>
          </a:p>
        </p:txBody>
      </p:sp>
    </p:spTree>
    <p:extLst>
      <p:ext uri="{BB962C8B-B14F-4D97-AF65-F5344CB8AC3E}">
        <p14:creationId xmlns:p14="http://schemas.microsoft.com/office/powerpoint/2010/main" val="328509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0CB1BC5-F944-4507-BCB7-1D6604B11260}"/>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r>
              <a:rPr lang="en-US" sz="1600" dirty="0"/>
              <a:t>This image depicts the bodily swellings, or buboes, characteristic of the Black Death.</a:t>
            </a:r>
          </a:p>
        </p:txBody>
      </p:sp>
      <p:pic>
        <p:nvPicPr>
          <p:cNvPr id="9" name="Figure" descr="An illustration depicts two bedridden victims, a man and a woman, whose bodies are covered with the swellings characteristic of the Black Death. Another man walks by holding a handful of herbs or flowers."/>
          <p:cNvPicPr>
            <a:picLocks noGrp="1" noChangeAspect="1"/>
          </p:cNvPicPr>
          <p:nvPr>
            <p:ph type="pic" sz="quarter" idx="13"/>
          </p:nvPr>
        </p:nvPicPr>
        <p:blipFill>
          <a:blip r:embed="rId2"/>
          <a:stretch>
            <a:fillRect/>
          </a:stretch>
        </p:blipFill>
        <p:spPr>
          <a:xfrm>
            <a:off x="1873660" y="1122386"/>
            <a:ext cx="5229991"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1.12</a:t>
            </a:r>
          </a:p>
        </p:txBody>
      </p:sp>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3CB7783-7608-4433-8DCF-8AE71AABD497}"/>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One of the most beautifully preserved medieval walled cities is Carcassonne, France. Notice the use of a double wall.</a:t>
            </a:r>
          </a:p>
        </p:txBody>
      </p:sp>
      <p:pic>
        <p:nvPicPr>
          <p:cNvPr id="9" name="Figure" descr="A photograph shows the medieval walled city of Carcassonne. It is surrounded by a high double wall with slots at the top, likely for archers or other defenders to use, and it incorporates several round parapets with narrow window openings."/>
          <p:cNvPicPr>
            <a:picLocks noGrp="1" noChangeAspect="1"/>
          </p:cNvPicPr>
          <p:nvPr>
            <p:ph type="pic" sz="quarter" idx="13"/>
          </p:nvPr>
        </p:nvPicPr>
        <p:blipFill>
          <a:blip r:embed="rId2"/>
          <a:stretch>
            <a:fillRect/>
          </a:stretch>
        </p:blipFill>
        <p:spPr>
          <a:xfrm>
            <a:off x="2159257" y="1122386"/>
            <a:ext cx="4658797"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1.13</a:t>
            </a:r>
          </a:p>
        </p:txBody>
      </p:sp>
    </p:spTree>
    <p:extLst>
      <p:ext uri="{BB962C8B-B14F-4D97-AF65-F5344CB8AC3E}">
        <p14:creationId xmlns:p14="http://schemas.microsoft.com/office/powerpoint/2010/main" val="103999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5D39D97-CAF3-4184-AA9A-DC15F819D859}"/>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seventh and eighth centuries, Islam spread quickly across North Africa and into the Middle East. The religion arrived in Europe via Spain in 711 and remained there until 1492, when Catholic monarchs reconquered the last of Muslim-held territory after a long war.</a:t>
            </a:r>
          </a:p>
        </p:txBody>
      </p:sp>
      <p:pic>
        <p:nvPicPr>
          <p:cNvPr id="9" name="Figure" descr="A map shows the spread of Islam, including Islamic territory under Muhammad from 622 to 632, which includes present-day Saudi Arabia and Yemen; territory gained from 632 to 661, which includes much of today’s Middle East; and territory gained from 661 to 750, which includes present-day Spain and Portugal. Arrows show the movements of the conquering milita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1968948" y="1122386"/>
            <a:ext cx="5039414" cy="3500070"/>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1.14</a:t>
            </a:r>
          </a:p>
        </p:txBody>
      </p:sp>
    </p:spTree>
    <p:extLst>
      <p:ext uri="{BB962C8B-B14F-4D97-AF65-F5344CB8AC3E}">
        <p14:creationId xmlns:p14="http://schemas.microsoft.com/office/powerpoint/2010/main" val="103999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4FA10FD0-EDE9-416E-8A31-9C3441B2DD4F}"/>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0" name="Figure Legend"/>
          <p:cNvSpPr>
            <a:spLocks noGrp="1"/>
          </p:cNvSpPr>
          <p:nvPr>
            <p:ph type="body" sz="quarter" idx="14"/>
          </p:nvPr>
        </p:nvSpPr>
        <p:spPr>
          <a:xfrm>
            <a:off x="457200" y="4843982"/>
            <a:ext cx="8062912" cy="1166382"/>
          </a:xfrm>
        </p:spPr>
        <p:txBody>
          <a:bodyPr>
            <a:normAutofit/>
          </a:bodyPr>
          <a:lstStyle/>
          <a:p>
            <a:r>
              <a:rPr lang="en-US" sz="1600" dirty="0"/>
              <a:t>Columbus sailed in three caravels such as these. The </a:t>
            </a:r>
            <a:r>
              <a:rPr lang="en-US" sz="1600" i="1" dirty="0"/>
              <a:t>Santa Maria, </a:t>
            </a:r>
            <a:r>
              <a:rPr lang="en-US" sz="1600" dirty="0"/>
              <a:t>his largest, was only 58 feet long.</a:t>
            </a:r>
          </a:p>
        </p:txBody>
      </p:sp>
      <p:pic>
        <p:nvPicPr>
          <p:cNvPr id="9" name="Figure" descr="An illustration depicts several caravels of different styles and sizes."/>
          <p:cNvPicPr>
            <a:picLocks noGrp="1" noChangeAspect="1"/>
          </p:cNvPicPr>
          <p:nvPr>
            <p:ph type="pic" sz="quarter" idx="13"/>
          </p:nvPr>
        </p:nvPicPr>
        <p:blipFill>
          <a:blip r:embed="rId2"/>
          <a:stretch>
            <a:fillRect/>
          </a:stretch>
        </p:blipFill>
        <p:spPr>
          <a:xfrm>
            <a:off x="2236135" y="1122386"/>
            <a:ext cx="4505041"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1.15</a:t>
            </a:r>
          </a:p>
        </p:txBody>
      </p:sp>
    </p:spTree>
    <p:extLst>
      <p:ext uri="{BB962C8B-B14F-4D97-AF65-F5344CB8AC3E}">
        <p14:creationId xmlns:p14="http://schemas.microsoft.com/office/powerpoint/2010/main" val="103999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23B7AF08-0E1A-4CFF-A017-49AB1D9E83D0}"/>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map shows the locations of the major West African empires before 1492. Along the Mediterranean coast, Muslim states prevailed.</a:t>
            </a:r>
          </a:p>
        </p:txBody>
      </p:sp>
      <p:pic>
        <p:nvPicPr>
          <p:cNvPr id="6" name="Figure" descr="A map shows the locations of the major West African empires before 1492, including the Ghana Empire; Mali Empire; Kanem Empire; Yoruba Empire; Benin Empire; Songhay Empire; Bachwezi Empire; Great Zimbabwe Empire; Carthaginian Empire; Persian Achaemenid Empire; Fatimid Caliphate; and Umayyad Calipha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7200" y="1204394"/>
            <a:ext cx="4032249" cy="5063575"/>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1.16</a:t>
            </a:r>
          </a:p>
        </p:txBody>
      </p:sp>
    </p:spTree>
    <p:extLst>
      <p:ext uri="{BB962C8B-B14F-4D97-AF65-F5344CB8AC3E}">
        <p14:creationId xmlns:p14="http://schemas.microsoft.com/office/powerpoint/2010/main" val="3285096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639DC54-D657-4BD0-A063-4AB5D52741BF}"/>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Traders with a group of slaves. Note how the slaves are connected at the neck. Muslim traders brought slaves to the North African coast, where they might be sent to Europe or other parts of Africa.</a:t>
            </a:r>
          </a:p>
        </p:txBody>
      </p:sp>
      <p:pic>
        <p:nvPicPr>
          <p:cNvPr id="9" name="Figure" descr="An illustration shows traders transporting a group of slaves, who are connected at the neck and bound at the wrists."/>
          <p:cNvPicPr>
            <a:picLocks noGrp="1" noChangeAspect="1"/>
          </p:cNvPicPr>
          <p:nvPr>
            <p:ph type="pic" sz="quarter" idx="13"/>
          </p:nvPr>
        </p:nvPicPr>
        <p:blipFill>
          <a:blip r:embed="rId2"/>
          <a:stretch>
            <a:fillRect/>
          </a:stretch>
        </p:blipFill>
        <p:spPr>
          <a:xfrm>
            <a:off x="1913132" y="1122386"/>
            <a:ext cx="5151047"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1.17</a:t>
            </a:r>
          </a:p>
        </p:txBody>
      </p:sp>
    </p:spTree>
    <p:extLst>
      <p:ext uri="{BB962C8B-B14F-4D97-AF65-F5344CB8AC3E}">
        <p14:creationId xmlns:p14="http://schemas.microsoft.com/office/powerpoint/2010/main" val="103999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7861A5DE-6F15-4359-A315-3379C79F0AD7}"/>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This map shows the routes that were used in the course of the slave trade and the number of enslaved people who traveled each route. As the figures indicate, most African slaves were bound for Brazil and the Caribbean. While West Africans made up the vast majority of the enslaved, the east coast of Africa, too, supplied slaves for the trade.</a:t>
            </a:r>
          </a:p>
        </p:txBody>
      </p:sp>
      <p:pic>
        <p:nvPicPr>
          <p:cNvPr id="9" name="Figure" descr="A map shows the routes that were used in the course of the slave trade and the number of enslaved people who traveled each rou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2276293" y="1122386"/>
            <a:ext cx="4424725" cy="3500070"/>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1.18</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EA6FB3A-230A-41DC-A103-C86BC9103D1B}"/>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In </a:t>
            </a:r>
            <a:r>
              <a:rPr lang="en-US" sz="1600" i="1" dirty="0">
                <a:solidFill>
                  <a:schemeClr val="tx1"/>
                </a:solidFill>
              </a:rPr>
              <a:t>Europe supported by Africa and America</a:t>
            </a:r>
            <a:r>
              <a:rPr lang="en-US" sz="1600" dirty="0">
                <a:solidFill>
                  <a:schemeClr val="tx1"/>
                </a:solidFill>
              </a:rPr>
              <a:t> (1796), artist William Blake, who was an abolitionist, depicts the interdependence of the three continents in the Atlantic World; however, he places gold armbands on the Indian and African women, symbolizing their subjugation. The strand binding the three women may represent tobacco.</a:t>
            </a:r>
          </a:p>
        </p:txBody>
      </p:sp>
      <p:pic>
        <p:nvPicPr>
          <p:cNvPr id="6" name="Figure" descr="A painting depicts an African woman, a white woman, and an Indian woman, all of whom are nude. Their hands and arms are intertwined and they all hold a vine or strand. The African and Indian women wear a gold armband on each arm."/>
          <p:cNvPicPr>
            <a:picLocks noGrp="1" noChangeAspect="1"/>
          </p:cNvPicPr>
          <p:nvPr>
            <p:ph type="pic" sz="quarter" idx="13"/>
          </p:nvPr>
        </p:nvPicPr>
        <p:blipFill>
          <a:blip r:embed="rId2"/>
          <a:stretch>
            <a:fillRect/>
          </a:stretch>
        </p:blipFill>
        <p:spPr>
          <a:xfrm>
            <a:off x="518753" y="1108075"/>
            <a:ext cx="3909143" cy="5256213"/>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1.1</a:t>
            </a:r>
          </a:p>
        </p:txBody>
      </p:sp>
    </p:spTree>
    <p:extLst>
      <p:ext uri="{BB962C8B-B14F-4D97-AF65-F5344CB8AC3E}">
        <p14:creationId xmlns:p14="http://schemas.microsoft.com/office/powerpoint/2010/main" val="328509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1CA9696-D71C-4B6C-8193-AAD8311A4D66}"/>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r>
              <a:rPr lang="en-US" sz="1600" dirty="0"/>
              <a:t>(credit: modification of work by Architect of the Capitol)</a:t>
            </a:r>
          </a:p>
        </p:txBody>
      </p:sp>
      <p:pic>
        <p:nvPicPr>
          <p:cNvPr id="9" name="Figure" descr="A timeline shows important events of the era. In ca. 13,000 to ca. 7000 BCE, humans cross the land bridge between Asia and North America. In ca. 5000 BCE, corn is domesticated in Mesoamerica; an illustration of the corn plant is shown. In ca. 2000 BCE to ca. 900 CE, Mayan civilization flourishes in the Yucatán Peninsula; Mayan pottery is shown. In 622, Muhammad receives the vision for Islam; an illustration of Muhammad is shown. In ca. 1000, Leif Ericson arrives in present-day Canada; a painting depicting Ericson’s arrival is shown. In ca. 1100, Cahokia is at its peak near modern St. Louis. In 1325–1521, Aztec civilization flourishes in present-day Mexico; a map of Tenochtitlán is shown. In 1346, the Black Death decimates Europe; an illustration of Black Death victims is shown. In 1492, Columbus arrives in the Bahamas; a painting of Columbus’s arrival is shown. In 1400–1532, the Inca Empire thrives in South Americ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1314172" y="1122386"/>
            <a:ext cx="6348966"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E45DC01-952A-4693-B791-190042298F88}"/>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map shows the locations of the Olmec, Aztec, Maya, and Inca civilizations, in, respectively, present-day Mexico; present-day Mexico; present-day Mexico (on the Yucatán Peninsula),Belize, Honduras, and Guatemala; and present-day Ecuador, Peru, and Boliv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826823" y="1302435"/>
            <a:ext cx="3496082" cy="40160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map shows the extent of the major civilizations of the Western Hemisphere. In South America, early civilizations developed along the coast because the high Andes and the inhospitable Amazon Basin made the interior of the continent less favorable for settlement. </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1.3</a:t>
            </a:r>
            <a:endParaRPr lang="en-US" sz="2400" dirty="0">
              <a:solidFill>
                <a:srgbClr val="6CB255"/>
              </a:solidFill>
            </a:endParaRPr>
          </a:p>
        </p:txBody>
      </p:sp>
    </p:spTree>
    <p:extLst>
      <p:ext uri="{BB962C8B-B14F-4D97-AF65-F5344CB8AC3E}">
        <p14:creationId xmlns:p14="http://schemas.microsoft.com/office/powerpoint/2010/main" val="179368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0F951D8-88C1-4F65-9B6D-1DC37E58771E}"/>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Olmec carved heads from giant boulders that ranged from four to eleven feet in height and could weigh up to fifty tons. All these figures have flat noses, slightly crossed eyes, and large lips. These physical features can be seen today in some of the peoples indigenous to the area.</a:t>
            </a:r>
          </a:p>
        </p:txBody>
      </p:sp>
      <p:pic>
        <p:nvPicPr>
          <p:cNvPr id="6" name="Figure" descr="A photograph shows a massive carved stone head with a flat nose, large lips, and slightly crossed eyes."/>
          <p:cNvPicPr>
            <a:picLocks noGrp="1" noChangeAspect="1"/>
          </p:cNvPicPr>
          <p:nvPr>
            <p:ph type="pic" sz="quarter" idx="13"/>
          </p:nvPr>
        </p:nvPicPr>
        <p:blipFill>
          <a:blip r:embed="rId2"/>
          <a:stretch>
            <a:fillRect/>
          </a:stretch>
        </p:blipFill>
        <p:spPr>
          <a:xfrm>
            <a:off x="641401" y="1153795"/>
            <a:ext cx="3663848" cy="5256213"/>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1.4</a:t>
            </a:r>
            <a:endParaRPr lang="en-US" sz="2400" dirty="0">
              <a:solidFill>
                <a:srgbClr val="6CB255"/>
              </a:solidFill>
            </a:endParaRPr>
          </a:p>
        </p:txBody>
      </p:sp>
    </p:spTree>
    <p:extLst>
      <p:ext uri="{BB962C8B-B14F-4D97-AF65-F5344CB8AC3E}">
        <p14:creationId xmlns:p14="http://schemas.microsoft.com/office/powerpoint/2010/main" val="328509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0F67B8FA-51AC-472A-BC1F-D0D76A9F7AF9}"/>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El Castillo, located at Chichen Itza in the eastern Yucatán peninsula, served as a temple for the god Kukulkan. Each side contains ninety-one steps to the top. When counting the top platform, the total number of stairs is three hundred and sixty-five, the number of days in a year. (credit: Ken Thomas)</a:t>
            </a:r>
          </a:p>
        </p:txBody>
      </p:sp>
      <p:pic>
        <p:nvPicPr>
          <p:cNvPr id="9" name="Figure" descr="A photograph shows El Castillo, a stepped pyramid with a set of wide stone steps running up the front and a square structure with an entryway on top."/>
          <p:cNvPicPr>
            <a:picLocks noGrp="1" noChangeAspect="1"/>
          </p:cNvPicPr>
          <p:nvPr>
            <p:ph type="pic" sz="quarter" idx="13"/>
          </p:nvPr>
        </p:nvPicPr>
        <p:blipFill>
          <a:blip r:embed="rId2"/>
          <a:stretch>
            <a:fillRect/>
          </a:stretch>
        </p:blipFill>
        <p:spPr>
          <a:xfrm>
            <a:off x="2151279" y="1122386"/>
            <a:ext cx="4674752"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6D7AA66-8419-4C47-BA81-6E64D6A03924}"/>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rendering of the Aztec island city of Tenochtitlán depicts the causeways that connected the central city to the surrounding land. Envoys from surrounding tribes brought tribute to the Emperor.</a:t>
            </a:r>
          </a:p>
        </p:txBody>
      </p:sp>
      <p:pic>
        <p:nvPicPr>
          <p:cNvPr id="9" name="Figure" descr="A map shows the city of Tenochtitlán. The rendering depicts waterways, sophisticated buildings, ships, and flags. Numerous causeways connect the central city to the surrounding land."/>
          <p:cNvPicPr>
            <a:picLocks noGrp="1" noChangeAspect="1"/>
          </p:cNvPicPr>
          <p:nvPr>
            <p:ph type="pic" sz="quarter" idx="13"/>
          </p:nvPr>
        </p:nvPicPr>
        <p:blipFill>
          <a:blip r:embed="rId2"/>
          <a:stretch>
            <a:fillRect/>
          </a:stretch>
        </p:blipFill>
        <p:spPr>
          <a:xfrm>
            <a:off x="1714209" y="1122386"/>
            <a:ext cx="5548893"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1.6</a:t>
            </a:r>
          </a:p>
        </p:txBody>
      </p:sp>
    </p:spTree>
    <p:extLst>
      <p:ext uri="{BB962C8B-B14F-4D97-AF65-F5344CB8AC3E}">
        <p14:creationId xmlns:p14="http://schemas.microsoft.com/office/powerpoint/2010/main" val="103999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89C84ED2-40FA-4E80-9678-013C1CF991CD}"/>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In this illustration, an Aztec priest cuts out the beating heart of a sacrificial victim before throwing the body down from the temple. Aztec belief centered on supplying the gods with human blood—the ultimate sacrifice—to keep them strong and well. </a:t>
            </a:r>
          </a:p>
        </p:txBody>
      </p:sp>
      <p:pic>
        <p:nvPicPr>
          <p:cNvPr id="6" name="Figure" descr="An illustration shows an Aztec priest cutting the beating heart out of a sacrificial victim on the top of the steps of a temple. The heart rises from the victim’s chest toward the sun. A previous victim is shown lying at the foot of the temple, surrounded by several onlookers."/>
          <p:cNvPicPr>
            <a:picLocks noGrp="1" noChangeAspect="1"/>
          </p:cNvPicPr>
          <p:nvPr>
            <p:ph type="pic" sz="quarter" idx="13"/>
          </p:nvPr>
        </p:nvPicPr>
        <p:blipFill>
          <a:blip r:embed="rId2"/>
          <a:stretch>
            <a:fillRect/>
          </a:stretch>
        </p:blipFill>
        <p:spPr>
          <a:xfrm>
            <a:off x="457200" y="1611496"/>
            <a:ext cx="4032250" cy="4249371"/>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1.7</a:t>
            </a:r>
          </a:p>
        </p:txBody>
      </p:sp>
    </p:spTree>
    <p:extLst>
      <p:ext uri="{BB962C8B-B14F-4D97-AF65-F5344CB8AC3E}">
        <p14:creationId xmlns:p14="http://schemas.microsoft.com/office/powerpoint/2010/main" val="328509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D2DD22E-EA6E-4ABA-8D1A-56FC5D245B10}"/>
              </a:ext>
            </a:extLst>
          </p:cNvPr>
          <p:cNvSpPr>
            <a:spLocks noGrp="1"/>
          </p:cNvSpPr>
          <p:nvPr>
            <p:ph type="ftr" sz="quarter" idx="11"/>
          </p:nvPr>
        </p:nvSpPr>
        <p:spPr>
          <a:xfrm>
            <a:off x="457200" y="6492875"/>
            <a:ext cx="7780946" cy="283845"/>
          </a:xfrm>
          <a:prstGeom prst="rect">
            <a:avLst/>
          </a:prstGeom>
        </p:spPr>
        <p:txBody>
          <a:bodyPr/>
          <a:lstStyle>
            <a:lvl1pPr algn="l">
              <a:defRPr lang="en-US" sz="800" smtClean="0">
                <a:effectLst/>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n Inca quipu is shown, a string with a number of thinner, knotted strings dangling from it."/>
          <p:cNvPicPr>
            <a:picLocks noGrp="1" noChangeAspect="1"/>
          </p:cNvPicPr>
          <p:nvPr>
            <p:ph type="pic" sz="quarter" idx="13"/>
          </p:nvPr>
        </p:nvPicPr>
        <p:blipFill>
          <a:blip r:embed="rId3"/>
          <a:stretch>
            <a:fillRect/>
          </a:stretch>
        </p:blipFill>
        <p:spPr>
          <a:xfrm>
            <a:off x="4779257" y="1169050"/>
            <a:ext cx="3370876" cy="5134105"/>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Inca had no written language. Instead, they communicated and kept records by means of a system of knots and colored strings called the </a:t>
            </a:r>
            <a:r>
              <a:rPr lang="en-US" sz="1600" i="1" dirty="0">
                <a:solidFill>
                  <a:srgbClr val="000000"/>
                </a:solidFill>
              </a:rPr>
              <a:t>quipu</a:t>
            </a:r>
            <a:r>
              <a:rPr lang="en-US" sz="1600" dirty="0">
                <a:solidFill>
                  <a:srgbClr val="000000"/>
                </a:solidFill>
              </a:rPr>
              <a:t>.  Each of these knots and strings possessed a distinct meaning intelligible to those educated in their significance.</a:t>
            </a:r>
          </a:p>
        </p:txBody>
      </p:sp>
      <p:pic>
        <p:nvPicPr>
          <p:cNvPr id="7"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1.8</a:t>
            </a:r>
          </a:p>
        </p:txBody>
      </p:sp>
    </p:spTree>
    <p:extLst>
      <p:ext uri="{BB962C8B-B14F-4D97-AF65-F5344CB8AC3E}">
        <p14:creationId xmlns:p14="http://schemas.microsoft.com/office/powerpoint/2010/main" val="1793688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451</TotalTime>
  <Words>1787</Words>
  <Application>Microsoft Office PowerPoint</Application>
  <PresentationFormat>On-screen Show (4:3)</PresentationFormat>
  <Paragraphs>60</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Essential</vt:lpstr>
      <vt:lpstr>U.S. HISTORY</vt:lpstr>
      <vt:lpstr>Figure 1.1</vt:lpstr>
      <vt:lpstr>Figure 1.2</vt:lpstr>
      <vt:lpstr>Figure 1.3</vt:lpstr>
      <vt:lpstr>Figure 1.4</vt:lpstr>
      <vt:lpstr>Figure 1.5</vt:lpstr>
      <vt:lpstr>Figure 1.6</vt:lpstr>
      <vt:lpstr>Figure 1.7</vt:lpstr>
      <vt:lpstr>Figure 1.8</vt:lpstr>
      <vt:lpstr>Figure 1.9</vt:lpstr>
      <vt:lpstr>Figure 1.10</vt:lpstr>
      <vt:lpstr>Figure 1.11</vt:lpstr>
      <vt:lpstr>Figure 1.12</vt:lpstr>
      <vt:lpstr>Figure 1.13</vt:lpstr>
      <vt:lpstr>Figure 1.14</vt:lpstr>
      <vt:lpstr>Figure 1.15</vt:lpstr>
      <vt:lpstr>Figure 1.16</vt:lpstr>
      <vt:lpstr>Figure 1.17</vt:lpstr>
      <vt:lpstr>Figure 1.18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1 - The Americas, Europe, and Africa Before 1492</dc:title>
  <dc:creator>Spuddy McSpare</dc:creator>
  <cp:lastModifiedBy>Conversion_07</cp:lastModifiedBy>
  <cp:revision>103</cp:revision>
  <dcterms:created xsi:type="dcterms:W3CDTF">2012-06-04T02:13:36Z</dcterms:created>
  <dcterms:modified xsi:type="dcterms:W3CDTF">2017-09-09T18:31:49Z</dcterms:modified>
</cp:coreProperties>
</file>