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5" r:id="rId1"/>
  </p:sldMasterIdLst>
  <p:notesMasterIdLst>
    <p:notesMasterId r:id="rId25"/>
  </p:notesMasterIdLst>
  <p:handoutMasterIdLst>
    <p:handoutMasterId r:id="rId26"/>
  </p:handoutMasterIdLst>
  <p:sldIdLst>
    <p:sldId id="390" r:id="rId2"/>
    <p:sldId id="392" r:id="rId3"/>
    <p:sldId id="393" r:id="rId4"/>
    <p:sldId id="394" r:id="rId5"/>
    <p:sldId id="395" r:id="rId6"/>
    <p:sldId id="396" r:id="rId7"/>
    <p:sldId id="397" r:id="rId8"/>
    <p:sldId id="398" r:id="rId9"/>
    <p:sldId id="399" r:id="rId10"/>
    <p:sldId id="400" r:id="rId11"/>
    <p:sldId id="401" r:id="rId12"/>
    <p:sldId id="402" r:id="rId13"/>
    <p:sldId id="403" r:id="rId14"/>
    <p:sldId id="404" r:id="rId15"/>
    <p:sldId id="405" r:id="rId16"/>
    <p:sldId id="406" r:id="rId17"/>
    <p:sldId id="407" r:id="rId18"/>
    <p:sldId id="408" r:id="rId19"/>
    <p:sldId id="409" r:id="rId20"/>
    <p:sldId id="410" r:id="rId21"/>
    <p:sldId id="411" r:id="rId22"/>
    <p:sldId id="412" r:id="rId23"/>
    <p:sldId id="413" r:id="rId24"/>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1" orient="horz" pos="1104" userDrawn="1">
          <p15:clr>
            <a:srgbClr val="A4A3A4"/>
          </p15:clr>
        </p15:guide>
        <p15:guide id="2" pos="5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57"/>
    <p:restoredTop sz="94614"/>
  </p:normalViewPr>
  <p:slideViewPr>
    <p:cSldViewPr snapToObjects="1">
      <p:cViewPr varScale="1">
        <p:scale>
          <a:sx n="98" d="100"/>
          <a:sy n="98" d="100"/>
        </p:scale>
        <p:origin x="774" y="96"/>
      </p:cViewPr>
      <p:guideLst>
        <p:guide orient="horz" pos="1104"/>
        <p:guide pos="50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33DC6183-7414-414F-9E03-372B7125CBA8}" type="datetimeFigureOut">
              <a:rPr lang="en-US" altLang="en-US"/>
              <a:pPr/>
              <a:t>5/26/2022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C34A504-7FC4-AA40-953B-213CF68D90C6}" type="slidenum">
              <a:rPr lang="en-US" altLang="en-US"/>
              <a:pPr/>
              <a:t>‹#›</a:t>
            </a:fld>
            <a:endParaRPr lang="en-US" altLang="en-US"/>
          </a:p>
        </p:txBody>
      </p:sp>
    </p:spTree>
    <p:extLst>
      <p:ext uri="{BB962C8B-B14F-4D97-AF65-F5344CB8AC3E}">
        <p14:creationId xmlns:p14="http://schemas.microsoft.com/office/powerpoint/2010/main" val="2003477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E90C4BE7-7E82-684D-AAE2-F7238D2FA5B6}" type="datetimeFigureOut">
              <a:rPr lang="en-US" altLang="en-US"/>
              <a:pPr/>
              <a:t>5/26/2022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4DB9486-2C70-9E45-98E3-4BB2B3EC885F}" type="slidenum">
              <a:rPr lang="en-US" altLang="en-US"/>
              <a:pPr/>
              <a:t>‹#›</a:t>
            </a:fld>
            <a:endParaRPr lang="en-US" altLang="en-US"/>
          </a:p>
        </p:txBody>
      </p:sp>
    </p:spTree>
    <p:extLst>
      <p:ext uri="{BB962C8B-B14F-4D97-AF65-F5344CB8AC3E}">
        <p14:creationId xmlns:p14="http://schemas.microsoft.com/office/powerpoint/2010/main" val="39524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769570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2625384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2892653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42247356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19245454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3658646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25661704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14712021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27606408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18</a:t>
            </a:fld>
            <a:endParaRPr/>
          </a:p>
        </p:txBody>
      </p:sp>
    </p:spTree>
    <p:extLst>
      <p:ext uri="{BB962C8B-B14F-4D97-AF65-F5344CB8AC3E}">
        <p14:creationId xmlns:p14="http://schemas.microsoft.com/office/powerpoint/2010/main" val="9679068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19</a:t>
            </a:fld>
            <a:endParaRPr/>
          </a:p>
        </p:txBody>
      </p:sp>
    </p:spTree>
    <p:extLst>
      <p:ext uri="{BB962C8B-B14F-4D97-AF65-F5344CB8AC3E}">
        <p14:creationId xmlns:p14="http://schemas.microsoft.com/office/powerpoint/2010/main" val="2631102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1102674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20</a:t>
            </a:fld>
            <a:endParaRPr/>
          </a:p>
        </p:txBody>
      </p:sp>
    </p:spTree>
    <p:extLst>
      <p:ext uri="{BB962C8B-B14F-4D97-AF65-F5344CB8AC3E}">
        <p14:creationId xmlns:p14="http://schemas.microsoft.com/office/powerpoint/2010/main" val="40957860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21</a:t>
            </a:fld>
            <a:endParaRPr/>
          </a:p>
        </p:txBody>
      </p:sp>
    </p:spTree>
    <p:extLst>
      <p:ext uri="{BB962C8B-B14F-4D97-AF65-F5344CB8AC3E}">
        <p14:creationId xmlns:p14="http://schemas.microsoft.com/office/powerpoint/2010/main" val="41963053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22</a:t>
            </a:fld>
            <a:endParaRPr/>
          </a:p>
        </p:txBody>
      </p:sp>
    </p:spTree>
    <p:extLst>
      <p:ext uri="{BB962C8B-B14F-4D97-AF65-F5344CB8AC3E}">
        <p14:creationId xmlns:p14="http://schemas.microsoft.com/office/powerpoint/2010/main" val="1862075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23</a:t>
            </a:fld>
            <a:endParaRPr/>
          </a:p>
        </p:txBody>
      </p:sp>
    </p:spTree>
    <p:extLst>
      <p:ext uri="{BB962C8B-B14F-4D97-AF65-F5344CB8AC3E}">
        <p14:creationId xmlns:p14="http://schemas.microsoft.com/office/powerpoint/2010/main" val="1705297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3216989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193823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4271155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4206196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2873200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1129858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1351908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E4D45D9-8B9D-544B-BC88-344F513C347C}" type="slidenum">
              <a:rPr lang="en-US" altLang="en-US"/>
              <a:pPr/>
              <a:t>‹#›</a:t>
            </a:fld>
            <a:endParaRPr lang="en-US" altLang="en-US"/>
          </a:p>
        </p:txBody>
      </p:sp>
    </p:spTree>
    <p:extLst>
      <p:ext uri="{BB962C8B-B14F-4D97-AF65-F5344CB8AC3E}">
        <p14:creationId xmlns:p14="http://schemas.microsoft.com/office/powerpoint/2010/main" val="1963041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BFBEBAC-F332-7541-B2C0-4CCD943FC43F}" type="slidenum">
              <a:rPr lang="en-US" altLang="en-US"/>
              <a:pPr/>
              <a:t>‹#›</a:t>
            </a:fld>
            <a:endParaRPr lang="en-US" altLang="en-US"/>
          </a:p>
        </p:txBody>
      </p:sp>
    </p:spTree>
    <p:extLst>
      <p:ext uri="{BB962C8B-B14F-4D97-AF65-F5344CB8AC3E}">
        <p14:creationId xmlns:p14="http://schemas.microsoft.com/office/powerpoint/2010/main" val="1512717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6A0CC6E-8B3C-CB46-93CF-419EEAFA9D14}" type="slidenum">
              <a:rPr lang="en-US" altLang="en-US"/>
              <a:pPr/>
              <a:t>‹#›</a:t>
            </a:fld>
            <a:endParaRPr lang="en-US" altLang="en-US"/>
          </a:p>
        </p:txBody>
      </p:sp>
    </p:spTree>
    <p:extLst>
      <p:ext uri="{BB962C8B-B14F-4D97-AF65-F5344CB8AC3E}">
        <p14:creationId xmlns:p14="http://schemas.microsoft.com/office/powerpoint/2010/main" val="177302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Brand Purple Content Slide">
  <p:cSld name="1_Brand Purple Content Slide">
    <p:bg>
      <p:bgPr>
        <a:solidFill>
          <a:schemeClr val="lt1"/>
        </a:solidFill>
        <a:effectLst/>
      </p:bgPr>
    </p:bg>
    <p:spTree>
      <p:nvGrpSpPr>
        <p:cNvPr id="1" name="Shape 18"/>
        <p:cNvGrpSpPr/>
        <p:nvPr/>
      </p:nvGrpSpPr>
      <p:grpSpPr>
        <a:xfrm>
          <a:off x="0" y="0"/>
          <a:ext cx="0" cy="0"/>
          <a:chOff x="0" y="0"/>
          <a:chExt cx="0" cy="0"/>
        </a:xfrm>
      </p:grpSpPr>
      <p:sp>
        <p:nvSpPr>
          <p:cNvPr id="19" name="Google Shape;19;p4"/>
          <p:cNvSpPr/>
          <p:nvPr/>
        </p:nvSpPr>
        <p:spPr>
          <a:xfrm>
            <a:off x="0" y="6146850"/>
            <a:ext cx="9144000" cy="711300"/>
          </a:xfrm>
          <a:prstGeom prst="rect">
            <a:avLst/>
          </a:prstGeom>
          <a:solidFill>
            <a:srgbClr val="7020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20" name="Google Shape;20;p4"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21" name="Google Shape;21;p4"/>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22" name="Google Shape;22;p4"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2758240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Light Purple Content Slide">
  <p:cSld name="1_Light Purple Content Slide">
    <p:bg>
      <p:bgPr>
        <a:solidFill>
          <a:schemeClr val="lt1"/>
        </a:solidFill>
        <a:effectLst/>
      </p:bgPr>
    </p:bg>
    <p:spTree>
      <p:nvGrpSpPr>
        <p:cNvPr id="1" name="Shape 28"/>
        <p:cNvGrpSpPr/>
        <p:nvPr/>
      </p:nvGrpSpPr>
      <p:grpSpPr>
        <a:xfrm>
          <a:off x="0" y="0"/>
          <a:ext cx="0" cy="0"/>
          <a:chOff x="0" y="0"/>
          <a:chExt cx="0" cy="0"/>
        </a:xfrm>
      </p:grpSpPr>
      <p:sp>
        <p:nvSpPr>
          <p:cNvPr id="29" name="Google Shape;29;p6"/>
          <p:cNvSpPr/>
          <p:nvPr/>
        </p:nvSpPr>
        <p:spPr>
          <a:xfrm>
            <a:off x="0" y="6146850"/>
            <a:ext cx="9144000" cy="711300"/>
          </a:xfrm>
          <a:prstGeom prst="rect">
            <a:avLst/>
          </a:prstGeom>
          <a:solidFill>
            <a:srgbClr val="96005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30" name="Google Shape;30;p6"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31" name="Google Shape;31;p6"/>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32" name="Google Shape;32;p6"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3888268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FAF754-40F3-6B40-BB8D-397E9718E2A2}" type="slidenum">
              <a:rPr lang="en-US" altLang="en-US"/>
              <a:pPr/>
              <a:t>‹#›</a:t>
            </a:fld>
            <a:endParaRPr lang="en-US" altLang="en-US"/>
          </a:p>
        </p:txBody>
      </p:sp>
    </p:spTree>
    <p:extLst>
      <p:ext uri="{BB962C8B-B14F-4D97-AF65-F5344CB8AC3E}">
        <p14:creationId xmlns:p14="http://schemas.microsoft.com/office/powerpoint/2010/main" val="105375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46194C2-324D-4440-9CFF-4A3E412E0CF0}" type="slidenum">
              <a:rPr lang="en-US" altLang="en-US"/>
              <a:pPr/>
              <a:t>‹#›</a:t>
            </a:fld>
            <a:endParaRPr lang="en-US" altLang="en-US"/>
          </a:p>
        </p:txBody>
      </p:sp>
    </p:spTree>
    <p:extLst>
      <p:ext uri="{BB962C8B-B14F-4D97-AF65-F5344CB8AC3E}">
        <p14:creationId xmlns:p14="http://schemas.microsoft.com/office/powerpoint/2010/main" val="239321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45550E6-CA3D-DA4C-94D4-09831D675413}" type="slidenum">
              <a:rPr lang="en-US" altLang="en-US"/>
              <a:pPr/>
              <a:t>‹#›</a:t>
            </a:fld>
            <a:endParaRPr lang="en-US" altLang="en-US"/>
          </a:p>
        </p:txBody>
      </p:sp>
    </p:spTree>
    <p:extLst>
      <p:ext uri="{BB962C8B-B14F-4D97-AF65-F5344CB8AC3E}">
        <p14:creationId xmlns:p14="http://schemas.microsoft.com/office/powerpoint/2010/main" val="43361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D9E3096-1796-5B40-B4FD-EDDF26B0D609}" type="slidenum">
              <a:rPr lang="en-US" altLang="en-US"/>
              <a:pPr/>
              <a:t>‹#›</a:t>
            </a:fld>
            <a:endParaRPr lang="en-US" altLang="en-US"/>
          </a:p>
        </p:txBody>
      </p:sp>
    </p:spTree>
    <p:extLst>
      <p:ext uri="{BB962C8B-B14F-4D97-AF65-F5344CB8AC3E}">
        <p14:creationId xmlns:p14="http://schemas.microsoft.com/office/powerpoint/2010/main" val="77547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8363048-8FCA-D441-ADB6-3E5D0CF412F6}" type="slidenum">
              <a:rPr lang="en-US" altLang="en-US"/>
              <a:pPr/>
              <a:t>‹#›</a:t>
            </a:fld>
            <a:endParaRPr lang="en-US" altLang="en-US"/>
          </a:p>
        </p:txBody>
      </p:sp>
    </p:spTree>
    <p:extLst>
      <p:ext uri="{BB962C8B-B14F-4D97-AF65-F5344CB8AC3E}">
        <p14:creationId xmlns:p14="http://schemas.microsoft.com/office/powerpoint/2010/main" val="272507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AD54C62B-2D16-3649-B16E-6033ABDC11AD}" type="slidenum">
              <a:rPr lang="en-US" altLang="en-US"/>
              <a:pPr/>
              <a:t>‹#›</a:t>
            </a:fld>
            <a:endParaRPr lang="en-US" altLang="en-US"/>
          </a:p>
        </p:txBody>
      </p:sp>
    </p:spTree>
    <p:extLst>
      <p:ext uri="{BB962C8B-B14F-4D97-AF65-F5344CB8AC3E}">
        <p14:creationId xmlns:p14="http://schemas.microsoft.com/office/powerpoint/2010/main" val="159643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1DD7E55-B2E8-8348-AC9D-2EDB35237B7B}" type="slidenum">
              <a:rPr lang="en-US" altLang="en-US"/>
              <a:pPr/>
              <a:t>‹#›</a:t>
            </a:fld>
            <a:endParaRPr lang="en-US" altLang="en-US"/>
          </a:p>
        </p:txBody>
      </p:sp>
    </p:spTree>
    <p:extLst>
      <p:ext uri="{BB962C8B-B14F-4D97-AF65-F5344CB8AC3E}">
        <p14:creationId xmlns:p14="http://schemas.microsoft.com/office/powerpoint/2010/main" val="60336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00029FF-8893-B149-878C-20485EEC3BD1}" type="slidenum">
              <a:rPr lang="en-US" altLang="en-US"/>
              <a:pPr/>
              <a:t>‹#›</a:t>
            </a:fld>
            <a:endParaRPr lang="en-US" altLang="en-US"/>
          </a:p>
        </p:txBody>
      </p:sp>
    </p:spTree>
    <p:extLst>
      <p:ext uri="{BB962C8B-B14F-4D97-AF65-F5344CB8AC3E}">
        <p14:creationId xmlns:p14="http://schemas.microsoft.com/office/powerpoint/2010/main" val="37932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1263D85D-6796-414C-8110-C902D48B7FF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180" r:id="rId1"/>
    <p:sldLayoutId id="2147484181" r:id="rId2"/>
    <p:sldLayoutId id="2147484182" r:id="rId3"/>
    <p:sldLayoutId id="2147484183" r:id="rId4"/>
    <p:sldLayoutId id="2147484184" r:id="rId5"/>
    <p:sldLayoutId id="2147484185" r:id="rId6"/>
    <p:sldLayoutId id="2147484186" r:id="rId7"/>
    <p:sldLayoutId id="2147484187" r:id="rId8"/>
    <p:sldLayoutId id="2147484188" r:id="rId9"/>
    <p:sldLayoutId id="2147484189" r:id="rId10"/>
    <p:sldLayoutId id="2147484190" r:id="rId11"/>
    <p:sldLayoutId id="2147484194" r:id="rId12"/>
    <p:sldLayoutId id="2147484195" r:id="rId13"/>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charset="0"/>
        <a:buChar char="•"/>
        <a:defRPr sz="1800"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a:t>
            </a:fld>
            <a:endParaRPr/>
          </a:p>
        </p:txBody>
      </p:sp>
      <p:sp>
        <p:nvSpPr>
          <p:cNvPr id="3" name="Rectangle 2"/>
          <p:cNvSpPr>
            <a:spLocks noChangeArrowheads="1"/>
          </p:cNvSpPr>
          <p:nvPr/>
        </p:nvSpPr>
        <p:spPr bwMode="auto">
          <a:xfrm>
            <a:off x="1965723" y="3238500"/>
            <a:ext cx="5222081" cy="784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r>
              <a:rPr lang="en-US" altLang="en-US" sz="2250" b="1" dirty="0"/>
              <a:t>Module Overview </a:t>
            </a:r>
          </a:p>
          <a:p>
            <a:pPr algn="ctr" eaLnBrk="1" hangingPunct="1"/>
            <a:endParaRPr lang="en-US" altLang="en-US" sz="2250" b="1" dirty="0"/>
          </a:p>
        </p:txBody>
      </p:sp>
      <p:sp>
        <p:nvSpPr>
          <p:cNvPr id="4" name="Title 7"/>
          <p:cNvSpPr txBox="1">
            <a:spLocks/>
          </p:cNvSpPr>
          <p:nvPr/>
        </p:nvSpPr>
        <p:spPr bwMode="auto">
          <a:xfrm>
            <a:off x="457200" y="2228850"/>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fontScale="97500"/>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Post-War Prosperity and Cold War Fears, 1945-1960</a:t>
            </a:r>
            <a:endParaRPr lang="en-US" sz="3000" b="1" dirty="0">
              <a:ea typeface="+mj-ea"/>
              <a:cs typeface="+mj-cs"/>
            </a:endParaRPr>
          </a:p>
        </p:txBody>
      </p:sp>
    </p:spTree>
    <p:extLst>
      <p:ext uri="{BB962C8B-B14F-4D97-AF65-F5344CB8AC3E}">
        <p14:creationId xmlns:p14="http://schemas.microsoft.com/office/powerpoint/2010/main" val="1103523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By 1946, the American economy was growing significantly, but the economic situation in Europe was disastrous. Rebuilding was slow and starvation was a real possibility. Communism was making inroads in eastern Europe. These concerns led Truman and Secretary of State George C. Marshall to propose to Congress the </a:t>
            </a:r>
            <a:r>
              <a:rPr lang="en-US" sz="1875" b="1" dirty="0"/>
              <a:t>Marshall Plan</a:t>
            </a:r>
            <a:r>
              <a:rPr lang="en-US" sz="1875" dirty="0"/>
              <a:t>. This program gave $13 billion in economic aid to European nations. </a:t>
            </a:r>
          </a:p>
          <a:p>
            <a:pPr>
              <a:spcAft>
                <a:spcPts val="900"/>
              </a:spcAft>
            </a:pPr>
            <a:r>
              <a:rPr lang="en-US" sz="1875" dirty="0"/>
              <a:t>The plan stipulated that the European nations had to work together to receive aid, enforcing unity and undercutting the popularity of Communists. Much of the money had to be spent on American goods, boosting the postwar economy of the United States. Stalin regarded the program as bribery and the Soviet Union refused to accept aid from the Marshall Plan.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Marshall Plan</a:t>
            </a:r>
            <a:endParaRPr lang="en-US" sz="3000" b="1" dirty="0">
              <a:ea typeface="+mj-ea"/>
              <a:cs typeface="+mj-cs"/>
            </a:endParaRPr>
          </a:p>
        </p:txBody>
      </p:sp>
    </p:spTree>
    <p:extLst>
      <p:ext uri="{BB962C8B-B14F-4D97-AF65-F5344CB8AC3E}">
        <p14:creationId xmlns:p14="http://schemas.microsoft.com/office/powerpoint/2010/main" val="2699503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The United States, Great Britain, and France joined their occupation zones into a single independent state. In response, the Soviet Union cut off routes to the western zones of Berlin in June 1948. The U.S., Great Britain, and France delivered food and supplies by air to West Berlin. In May 1949, the Soviets ended the blockade. Germany was divided: the western zones formed the Federal Republic of Germany, or West Germany,  the eastern zones formed the German Democratic Republic, or East Germany, in October 1949. </a:t>
            </a:r>
            <a:endParaRPr lang="en-US" altLang="en-US" sz="1875" dirty="0"/>
          </a:p>
          <a:p>
            <a:pPr eaLnBrk="1" hangingPunct="1">
              <a:spcAft>
                <a:spcPts val="450"/>
              </a:spcAft>
            </a:pPr>
            <a:r>
              <a:rPr lang="en-US" sz="1875" dirty="0"/>
              <a:t>T</a:t>
            </a:r>
          </a:p>
          <a:p>
            <a:pPr eaLnBrk="1" hangingPunct="1">
              <a:spcAft>
                <a:spcPts val="450"/>
              </a:spcAft>
            </a:pPr>
            <a:r>
              <a:rPr lang="en-US" sz="1875" dirty="0"/>
              <a:t>he U.S., Britain, and France, together with Canada, and Western European nations, then formed the North Atlantic Treaty Organization (NATO), an alliance of mutual defense. </a:t>
            </a: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Division of Germany and the Berlin Airlift</a:t>
            </a:r>
            <a:endParaRPr lang="en-US" sz="3000" b="1" dirty="0">
              <a:ea typeface="+mj-ea"/>
              <a:cs typeface="+mj-cs"/>
            </a:endParaRPr>
          </a:p>
        </p:txBody>
      </p:sp>
    </p:spTree>
    <p:extLst>
      <p:ext uri="{BB962C8B-B14F-4D97-AF65-F5344CB8AC3E}">
        <p14:creationId xmlns:p14="http://schemas.microsoft.com/office/powerpoint/2010/main" val="4107160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12</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In 1949, two incidents disrupted American confidence in the ability of the United States to contain the spread of Communism and limit Soviet power. The Soviet Union exploded its first atomic bomb. A few months later, Chinese Communist Party leader Mao Zedong announced the triumph of the Chinese Communists over their Nationalist foes in a long civil war that began in 1927. </a:t>
            </a:r>
          </a:p>
          <a:p>
            <a:endParaRPr lang="en-US" sz="1875" dirty="0"/>
          </a:p>
          <a:p>
            <a:r>
              <a:rPr lang="en-US" sz="1875" dirty="0"/>
              <a:t>Immediately, there were suspicions that spies had passed bomb-making secrets to the Soviets and that Communist sympathizers in the U.S. State Department had hidden information that might have enabled the United States to ward off the Communist victory in China. </a:t>
            </a:r>
            <a:endParaRPr lang="en-US" sz="1875"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Containment at home</a:t>
            </a:r>
            <a:endParaRPr lang="en-US" sz="3000" b="1" dirty="0">
              <a:ea typeface="+mj-ea"/>
              <a:cs typeface="+mj-cs"/>
            </a:endParaRPr>
          </a:p>
        </p:txBody>
      </p:sp>
    </p:spTree>
    <p:extLst>
      <p:ext uri="{BB962C8B-B14F-4D97-AF65-F5344CB8AC3E}">
        <p14:creationId xmlns:p14="http://schemas.microsoft.com/office/powerpoint/2010/main" val="1312370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In 1950, Senator Joseph McCarthy charged in a speech that the State Department was filled with Communists. The House Committee on Un-American Activities (HUAC) sought to root out Communists in business, academia, and the media, particularly Hollywood. Witnesses were subpoenaed to testify. Those who invoked Fifth Amendment protections, or were suspected of Communist sympathies, often lost their jobs or found themselves on a </a:t>
            </a:r>
            <a:r>
              <a:rPr lang="en-US" sz="1875" b="1" dirty="0"/>
              <a:t>blacklist</a:t>
            </a:r>
            <a:r>
              <a:rPr lang="en-US" sz="1875" dirty="0"/>
              <a:t>, which prevented them from securing employment. When Senator McCarthy turned his attention to the U.S. Army, it ended his political career. In 1954, the Army-McCarthy Hearings were televised, and the American public, witnessing his intimidation and innuendo firsthand, rejected his approach to rooting out Communism.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McCarthyism</a:t>
            </a:r>
            <a:endParaRPr lang="en-US" sz="3000" b="1" dirty="0">
              <a:ea typeface="+mj-ea"/>
              <a:cs typeface="+mj-cs"/>
            </a:endParaRPr>
          </a:p>
        </p:txBody>
      </p:sp>
    </p:spTree>
    <p:extLst>
      <p:ext uri="{BB962C8B-B14F-4D97-AF65-F5344CB8AC3E}">
        <p14:creationId xmlns:p14="http://schemas.microsoft.com/office/powerpoint/2010/main" val="3067079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At the end of World War II, the Soviet Union was granted control of the northern half of the Korean peninsula, and the United States had control of the south. North Korea’s leaders wished to reunify the peninsula under communist rule. In 1950, Soviet-controlled North Korea, aided by China, invaded the south. </a:t>
            </a:r>
          </a:p>
          <a:p>
            <a:endParaRPr lang="en-US" sz="1875" dirty="0"/>
          </a:p>
          <a:p>
            <a:r>
              <a:rPr lang="en-US" sz="1875" dirty="0"/>
              <a:t>The UN Security Council denounced North Korea’s actions and called upon UN members to help South Korea. Truman ordered U.S. military forces into South Korea. </a:t>
            </a:r>
          </a:p>
          <a:p>
            <a:endParaRPr lang="en-US" sz="1875" dirty="0"/>
          </a:p>
          <a:p>
            <a:r>
              <a:rPr lang="en-US" sz="1875" dirty="0"/>
              <a:t>An armistice was signed in 1953. A border close to the original thirty-eighth parallel line was agreed upon and a demilitarized zone between the two nations was established. </a:t>
            </a:r>
          </a:p>
          <a:p>
            <a:endParaRPr lang="en-US" sz="2100" dirty="0"/>
          </a:p>
          <a:p>
            <a:r>
              <a:rPr lang="en-US" sz="2100" dirty="0"/>
              <a:t>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Korean War</a:t>
            </a:r>
            <a:endParaRPr lang="en-US" sz="3000" b="1" dirty="0">
              <a:ea typeface="+mj-ea"/>
              <a:cs typeface="+mj-cs"/>
            </a:endParaRPr>
          </a:p>
        </p:txBody>
      </p:sp>
    </p:spTree>
    <p:extLst>
      <p:ext uri="{BB962C8B-B14F-4D97-AF65-F5344CB8AC3E}">
        <p14:creationId xmlns:p14="http://schemas.microsoft.com/office/powerpoint/2010/main" val="3139398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15</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In 1952, Republican Dwight D. Eisenhower was elected. Eisenhower strove to balance the federal budget, but kept much of the New Deal. He kept high defense spending but warned of a </a:t>
            </a:r>
            <a:r>
              <a:rPr lang="en-US" sz="1875" b="1" dirty="0"/>
              <a:t>military-industrial complex</a:t>
            </a:r>
            <a:r>
              <a:rPr lang="en-US" sz="1875" dirty="0"/>
              <a:t>, the matrix of relationships between officials in the Department of Defense and defense industry executives, who all benefited from increases in defense spending. He cut larger conventional forces and instead stockpiled nuclear weapons, embracing “</a:t>
            </a:r>
            <a:r>
              <a:rPr lang="en-US" sz="1875" b="1" dirty="0"/>
              <a:t>massive retaliation</a:t>
            </a:r>
            <a:r>
              <a:rPr lang="en-US" sz="1875" dirty="0"/>
              <a:t>,” a plan for nuclear response to a first Soviet strike so devastating that the attackers would not be able to respond. Despite allocating vast amounts of money to developing weapons, the military feared that the Soviets were making greater technological strides, especially after their launch of </a:t>
            </a:r>
            <a:r>
              <a:rPr lang="en-US" sz="1875" b="1" i="1" dirty="0"/>
              <a:t>Sputnik</a:t>
            </a:r>
            <a:r>
              <a:rPr lang="en-US" sz="1875" dirty="0"/>
              <a:t>, the first manmade satellite, in 1957.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We like Ike</a:t>
            </a:r>
            <a:endParaRPr lang="en-US" sz="3000" b="1" dirty="0">
              <a:ea typeface="+mj-ea"/>
              <a:cs typeface="+mj-cs"/>
            </a:endParaRPr>
          </a:p>
        </p:txBody>
      </p:sp>
    </p:spTree>
    <p:extLst>
      <p:ext uri="{BB962C8B-B14F-4D97-AF65-F5344CB8AC3E}">
        <p14:creationId xmlns:p14="http://schemas.microsoft.com/office/powerpoint/2010/main" val="4216561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16</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pPr>
            <a:r>
              <a:rPr lang="en-US" sz="1875" dirty="0"/>
              <a:t>Home ownership skyrocketed in the United States between 1940 and 1960. Many of these new homes were built in new suburban areas that began to encircle American cities. New prefabricated construction techniques allowed houses to be built in a day. One of the first developers to use this method was William Levitt, who built thousands of prefabricated houses in Long Island. The new community was named </a:t>
            </a:r>
            <a:r>
              <a:rPr lang="en-US" sz="1875" b="1" dirty="0"/>
              <a:t>Levittown</a:t>
            </a:r>
            <a:r>
              <a:rPr lang="en-US" sz="1875" dirty="0"/>
              <a:t>. Levitt’s houses cost only $8,000 and could be bought with little or no down payment. Development of the suburbs also increased reliance on the automobile. Cities and states rushed to build additional roadways and ease congestion. To finance these massive construction efforts, states began taxing gasoline, and the federal government provided funds to construct an interstate highway system.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Suburbanization</a:t>
            </a:r>
            <a:endParaRPr lang="en-US" sz="3000" b="1" dirty="0">
              <a:ea typeface="+mj-ea"/>
              <a:cs typeface="+mj-cs"/>
            </a:endParaRPr>
          </a:p>
        </p:txBody>
      </p:sp>
    </p:spTree>
    <p:extLst>
      <p:ext uri="{BB962C8B-B14F-4D97-AF65-F5344CB8AC3E}">
        <p14:creationId xmlns:p14="http://schemas.microsoft.com/office/powerpoint/2010/main" val="2365480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17</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As the government poured money into the defense industry and universities, the economy boomed. The construction and automobile industries employed thousands, as did industries they relied upon, like steel and oil. As people moved into new homes, their purchases spurred growth in other industries. Building roads also employed thousands. Unemployment was low and wages were high. The majority of white Americans were members of the middle class. Most African-Americans were not members of the middle class, but did see increases in income. Corporations hiring middle-class workers valued conformity to company rules and standards above all else. Married couples also gave birth to the largest generation in U.S. history to date; this </a:t>
            </a:r>
            <a:r>
              <a:rPr lang="en-US" sz="1875" b="1" dirty="0"/>
              <a:t>baby boom </a:t>
            </a:r>
            <a:r>
              <a:rPr lang="en-US" sz="1875" dirty="0"/>
              <a:t>resulted in the cohort known as the baby boomers.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economic boom and the baby boom</a:t>
            </a:r>
            <a:endParaRPr lang="en-US" sz="3000" b="1" dirty="0">
              <a:ea typeface="+mj-ea"/>
              <a:cs typeface="+mj-cs"/>
            </a:endParaRPr>
          </a:p>
        </p:txBody>
      </p:sp>
    </p:spTree>
    <p:extLst>
      <p:ext uri="{BB962C8B-B14F-4D97-AF65-F5344CB8AC3E}">
        <p14:creationId xmlns:p14="http://schemas.microsoft.com/office/powerpoint/2010/main" val="931947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18</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numCol="2"/>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In the late 1940s, white country musicians began to experiment with the rhythms of the blues, a decades-old musical genre of rural Southern blacks. This led to a new musical form known as rockabilly, and by the 1950s, rockabilly had developed into </a:t>
            </a:r>
            <a:r>
              <a:rPr lang="en-US" sz="1875" b="1" dirty="0"/>
              <a:t>rock and roll</a:t>
            </a:r>
            <a:r>
              <a:rPr lang="en-US" sz="1875" dirty="0"/>
              <a:t>. Rock and roll celebrated themes such as young love and freedom from the oppression of middle-class society. </a:t>
            </a:r>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Rocking around the clock</a:t>
            </a:r>
            <a:endParaRPr lang="en-US" sz="3000" b="1" dirty="0">
              <a:ea typeface="+mj-ea"/>
              <a:cs typeface="+mj-cs"/>
            </a:endParaRPr>
          </a:p>
        </p:txBody>
      </p:sp>
      <p:pic>
        <p:nvPicPr>
          <p:cNvPr id="5" name="Picture 4" descr="The band Bill Haley and His Comets was among the first to launch the new genre of rock and roll. They sang the hit song &quot;Rock around the Clock.&quot;" title="Halley and His Comet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451" y="2000251"/>
            <a:ext cx="3918878" cy="2743931"/>
          </a:xfrm>
          <a:prstGeom prst="rect">
            <a:avLst/>
          </a:prstGeom>
        </p:spPr>
      </p:pic>
      <p:sp>
        <p:nvSpPr>
          <p:cNvPr id="6" name="TextBox 5">
            <a:extLst>
              <a:ext uri="{FF2B5EF4-FFF2-40B4-BE49-F238E27FC236}">
                <a16:creationId xmlns:a16="http://schemas.microsoft.com/office/drawing/2014/main" id="{840B3C15-795D-E846-9308-6FD6D66D6801}"/>
              </a:ext>
            </a:extLst>
          </p:cNvPr>
          <p:cNvSpPr txBox="1"/>
          <p:nvPr/>
        </p:nvSpPr>
        <p:spPr>
          <a:xfrm>
            <a:off x="7200900" y="5200650"/>
            <a:ext cx="1587294" cy="184666"/>
          </a:xfrm>
          <a:prstGeom prst="rect">
            <a:avLst/>
          </a:prstGeom>
          <a:noFill/>
        </p:spPr>
        <p:txBody>
          <a:bodyPr wrap="none" rtlCol="0">
            <a:spAutoFit/>
          </a:bodyPr>
          <a:lstStyle/>
          <a:p>
            <a:r>
              <a:rPr lang="en-US" sz="600" dirty="0"/>
              <a:t>(Image: U.S. History. OpenStax. Fig 28.14(a)) </a:t>
            </a:r>
          </a:p>
        </p:txBody>
      </p:sp>
    </p:spTree>
    <p:extLst>
      <p:ext uri="{BB962C8B-B14F-4D97-AF65-F5344CB8AC3E}">
        <p14:creationId xmlns:p14="http://schemas.microsoft.com/office/powerpoint/2010/main" val="1100153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19</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Hollywood had difficulty adjusting to the post-World War II environment. The dismantling of the traditional studio system began with a 1948 decision by the U.S. Supreme Court. Previously, film studios had owned their own movie theater chains; however, this vertical integration of the industry—one firm’s complete control of production, distribution, and exhibition of motion pictures—was deemed a violation of antitrust laws. </a:t>
            </a:r>
          </a:p>
          <a:p>
            <a:pPr>
              <a:spcAft>
                <a:spcPts val="900"/>
              </a:spcAft>
            </a:pPr>
            <a:r>
              <a:rPr lang="en-US" sz="1875" dirty="0"/>
              <a:t>Television also took off. Through much of the 1940s, only a small wealthy audience had access to television. By 1955, with the post-war economic boom, over three-quarters of a million U.S. households, half of all homes, had television. Many types of programs aired on the major networks. Many comedies presented an idealized image of white suburban family life. </a:t>
            </a:r>
          </a:p>
          <a:p>
            <a:endParaRPr lang="en-US" sz="1950" dirty="0"/>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Hollywood and television</a:t>
            </a:r>
            <a:endParaRPr lang="en-US" sz="3000" b="1" dirty="0">
              <a:ea typeface="+mj-ea"/>
              <a:cs typeface="+mj-cs"/>
            </a:endParaRPr>
          </a:p>
        </p:txBody>
      </p:sp>
    </p:spTree>
    <p:extLst>
      <p:ext uri="{BB962C8B-B14F-4D97-AF65-F5344CB8AC3E}">
        <p14:creationId xmlns:p14="http://schemas.microsoft.com/office/powerpoint/2010/main" val="3695421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The most immediate task to be completed after World War II was demobilizing the military and reintegrating the veterans into civilian life. In response to popular pressure and concerns over the budget, the United States sought to demobilize its armed forces as quickly as possible. </a:t>
            </a:r>
          </a:p>
          <a:p>
            <a:pPr>
              <a:spcAft>
                <a:spcPts val="900"/>
              </a:spcAft>
            </a:pPr>
            <a:r>
              <a:rPr lang="en-US" sz="1875" dirty="0"/>
              <a:t>Soldiers and sailors were not the only ones dismissed from service. Millions of women working the jobs of men who had gone off to fight were dismissed by their employers, often because the demand for war materiel had declined. Government propaganda encouraged the women to go home to make way for the returning troops. </a:t>
            </a:r>
          </a:p>
          <a:p>
            <a:pPr>
              <a:spcAft>
                <a:spcPts val="900"/>
              </a:spcAft>
            </a:pPr>
            <a:r>
              <a:rPr lang="en-US" sz="1875" dirty="0"/>
              <a:t>Readjustment was difficult for the returning soldiers. The U.S. Army estimated that as many as 20 percent of casualties were psychological. </a:t>
            </a:r>
          </a:p>
          <a:p>
            <a:endParaRPr lang="en-US" sz="2100" dirty="0"/>
          </a:p>
          <a:p>
            <a:endParaRPr lang="en-US" sz="2100" dirty="0"/>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Demobilization and the return to civilian life</a:t>
            </a:r>
            <a:endParaRPr lang="en-US" sz="3000" b="1" dirty="0">
              <a:ea typeface="+mj-ea"/>
              <a:cs typeface="+mj-cs"/>
            </a:endParaRPr>
          </a:p>
        </p:txBody>
      </p:sp>
    </p:spTree>
    <p:extLst>
      <p:ext uri="{BB962C8B-B14F-4D97-AF65-F5344CB8AC3E}">
        <p14:creationId xmlns:p14="http://schemas.microsoft.com/office/powerpoint/2010/main" val="3731793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20</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After World War II, many African-Americans returned home to discover that although, as veterans, they were entitled to draw benefits under the GI Bill, discriminatory practices prevented them from doing so. Many banks would not give them mortgages to buy homes in predominantly African-American neighborhoods, which banks considered a risky investment. However, African-Americans who tried to purchase homes in white neighborhoods were often unable to do so because of real estate covenants that prevented selling properties to blacks. The postwar era saw African-Americans make greater use of the courts to defend their rights. There were also victories in the world of sports: in 1947, Jackie Robinson started for the Brooklyn Dodgers, the first African-American to play baseball in the National League.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beginnings of the Civil Rights Movement</a:t>
            </a:r>
            <a:endParaRPr lang="en-US" sz="3000" b="1" dirty="0">
              <a:ea typeface="+mj-ea"/>
              <a:cs typeface="+mj-cs"/>
            </a:endParaRPr>
          </a:p>
        </p:txBody>
      </p:sp>
    </p:spTree>
    <p:extLst>
      <p:ext uri="{BB962C8B-B14F-4D97-AF65-F5344CB8AC3E}">
        <p14:creationId xmlns:p14="http://schemas.microsoft.com/office/powerpoint/2010/main" val="2749512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21</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In 1954, Thurgood Marshall successfully argued </a:t>
            </a:r>
            <a:r>
              <a:rPr lang="en-US" sz="1875" i="1" dirty="0"/>
              <a:t>Brown v. Board of Education of Topeka, Kansas </a:t>
            </a:r>
            <a:r>
              <a:rPr lang="en-US" sz="1875" dirty="0"/>
              <a:t>before the U.S. Supreme Court, ending “separate but equal” racial segregation in public schools. Enforcing the court’s decision would require presidential intervention. In 1957, Central High School in Little Rock, Arkansas, was forced to accept its first nine African-American students, known as the </a:t>
            </a:r>
            <a:r>
              <a:rPr lang="en-US" sz="1875" b="1" dirty="0"/>
              <a:t>Little Rock Nine</a:t>
            </a:r>
            <a:r>
              <a:rPr lang="en-US" sz="1875" dirty="0"/>
              <a:t>. In response, Arkansas governor Orval </a:t>
            </a:r>
            <a:r>
              <a:rPr lang="en-US" sz="1875" dirty="0" err="1"/>
              <a:t>Faubus</a:t>
            </a:r>
            <a:r>
              <a:rPr lang="en-US" sz="1875" dirty="0"/>
              <a:t> called out the state National Guard to prevent the students from attending classes. Ultimately, Eisenhower sent a U.S. Army unit to escort the students to and from school and between classes. Desegregation led to a backlash among Southern whites. Orders to integrate school districts were routinely challenged in court. Many Southern school districts closed all public schools. </a:t>
            </a:r>
          </a:p>
          <a:p>
            <a:pPr eaLnBrk="1" hangingPunct="1">
              <a:spcBef>
                <a:spcPts val="0"/>
              </a:spcBef>
              <a:spcAft>
                <a:spcPts val="450"/>
              </a:spcAft>
              <a:defRPr/>
            </a:pPr>
            <a:endParaRPr lang="en-US" sz="1950" dirty="0"/>
          </a:p>
          <a:p>
            <a:pPr eaLnBrk="1" hangingPunct="1">
              <a:spcBef>
                <a:spcPts val="0"/>
              </a:spcBef>
              <a:spcAft>
                <a:spcPts val="450"/>
              </a:spcAft>
              <a:defRPr/>
            </a:pPr>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Desegregation and integration</a:t>
            </a:r>
            <a:endParaRPr lang="en-US" sz="3000" b="1" dirty="0">
              <a:ea typeface="+mj-ea"/>
              <a:cs typeface="+mj-cs"/>
            </a:endParaRPr>
          </a:p>
        </p:txBody>
      </p:sp>
    </p:spTree>
    <p:extLst>
      <p:ext uri="{BB962C8B-B14F-4D97-AF65-F5344CB8AC3E}">
        <p14:creationId xmlns:p14="http://schemas.microsoft.com/office/powerpoint/2010/main" val="1338167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22</a:t>
            </a:fld>
            <a:endParaRPr/>
          </a:p>
        </p:txBody>
      </p:sp>
      <p:sp>
        <p:nvSpPr>
          <p:cNvPr id="3" name="Content Placeholder 2"/>
          <p:cNvSpPr txBox="1">
            <a:spLocks/>
          </p:cNvSpPr>
          <p:nvPr/>
        </p:nvSpPr>
        <p:spPr bwMode="auto">
          <a:xfrm>
            <a:off x="726282" y="1885951"/>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Bef>
                <a:spcPts val="0"/>
              </a:spcBef>
              <a:spcAft>
                <a:spcPts val="900"/>
              </a:spcAft>
              <a:defRPr/>
            </a:pPr>
            <a:r>
              <a:rPr lang="en-US" sz="1875" dirty="0"/>
              <a:t>Many politicians supported segregation. In 1956, ninety-six members of Congress signed “The Southern Manifesto,” accusing the Supreme Court of violating the principle of </a:t>
            </a:r>
            <a:r>
              <a:rPr lang="en-US" sz="1875" b="1" dirty="0"/>
              <a:t>states’ rights</a:t>
            </a:r>
            <a:r>
              <a:rPr lang="en-US" sz="1875" dirty="0"/>
              <a:t>, which maintained that states had rights equal to those of the federal government. Many white Southern racists responded to challenges to the social order with violence. </a:t>
            </a:r>
          </a:p>
          <a:p>
            <a:pPr eaLnBrk="1" hangingPunct="1">
              <a:spcBef>
                <a:spcPts val="0"/>
              </a:spcBef>
              <a:spcAft>
                <a:spcPts val="900"/>
              </a:spcAft>
              <a:defRPr/>
            </a:pPr>
            <a:r>
              <a:rPr lang="en-US" sz="1875" dirty="0"/>
              <a:t>On December 1, 1955, Rosa Parks became the face of the Montgomery Bus Boycott when she refused to give her seat to a white man, disobeying ordinances that segregated city buses. She was arrested and decided to fight the laws in court. To support her, African-American activists organized a bus boycott. In June 1956, an Alabama federal court found the segregation ordinance unconstitutional, and the city’s buses were desegregated.</a:t>
            </a:r>
            <a:endParaRPr lang="en-US" altLang="en-US" sz="1875"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Further responses to the Civil Rights Movement</a:t>
            </a:r>
            <a:endParaRPr lang="en-US" sz="3000" b="1" dirty="0">
              <a:ea typeface="+mj-ea"/>
              <a:cs typeface="+mj-cs"/>
            </a:endParaRPr>
          </a:p>
        </p:txBody>
      </p:sp>
    </p:spTree>
    <p:extLst>
      <p:ext uri="{BB962C8B-B14F-4D97-AF65-F5344CB8AC3E}">
        <p14:creationId xmlns:p14="http://schemas.microsoft.com/office/powerpoint/2010/main" val="1517903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23</a:t>
            </a:fld>
            <a:endParaRPr/>
          </a:p>
        </p:txBody>
      </p:sp>
      <p:sp>
        <p:nvSpPr>
          <p:cNvPr id="3" name="Rectangle 2"/>
          <p:cNvSpPr>
            <a:spLocks noChangeArrowheads="1"/>
          </p:cNvSpPr>
          <p:nvPr/>
        </p:nvSpPr>
        <p:spPr bwMode="auto">
          <a:xfrm>
            <a:off x="697706" y="1913335"/>
            <a:ext cx="7849791" cy="30739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buFont typeface="Arial" charset="0"/>
              <a:buChar char="•"/>
            </a:pPr>
            <a:r>
              <a:rPr lang="en-US" altLang="en-US" sz="1875" dirty="0"/>
              <a:t>Read the syllabus or schedule of assignments regularly. </a:t>
            </a:r>
          </a:p>
          <a:p>
            <a:pPr eaLnBrk="1" hangingPunct="1">
              <a:spcAft>
                <a:spcPts val="450"/>
              </a:spcAft>
              <a:buFont typeface="Arial" charset="0"/>
              <a:buChar char="•"/>
            </a:pPr>
            <a:r>
              <a:rPr lang="en-US" altLang="en-US" sz="1875" dirty="0"/>
              <a:t>Understand key terms; look up and define all unfamiliar words and terms.</a:t>
            </a:r>
          </a:p>
          <a:p>
            <a:pPr eaLnBrk="1" hangingPunct="1">
              <a:spcAft>
                <a:spcPts val="450"/>
              </a:spcAft>
              <a:buFont typeface="Arial" charset="0"/>
              <a:buChar char="•"/>
            </a:pPr>
            <a:r>
              <a:rPr lang="en-US" altLang="en-US" sz="1875" dirty="0"/>
              <a:t>Take notes on your readings, assigned media, and lectures. </a:t>
            </a:r>
          </a:p>
          <a:p>
            <a:pPr eaLnBrk="1" hangingPunct="1">
              <a:spcAft>
                <a:spcPts val="450"/>
              </a:spcAft>
              <a:buFont typeface="Arial" charset="0"/>
              <a:buChar char="•"/>
            </a:pPr>
            <a:r>
              <a:rPr lang="en-US" altLang="en-US" sz="1875" dirty="0"/>
              <a:t>As appropriate, work all questions and/or problems assigned and as many additional questions and/or problems as possible.</a:t>
            </a:r>
          </a:p>
          <a:p>
            <a:pPr eaLnBrk="1" hangingPunct="1">
              <a:spcAft>
                <a:spcPts val="450"/>
              </a:spcAft>
              <a:buFont typeface="Arial" charset="0"/>
              <a:buChar char="•"/>
            </a:pPr>
            <a:r>
              <a:rPr lang="en-US" altLang="en-US" sz="1875" dirty="0"/>
              <a:t>Discuss topics with classmates. </a:t>
            </a:r>
          </a:p>
          <a:p>
            <a:pPr eaLnBrk="1" hangingPunct="1">
              <a:spcAft>
                <a:spcPts val="450"/>
              </a:spcAft>
              <a:buFont typeface="Arial" charset="0"/>
              <a:buChar char="•"/>
            </a:pPr>
            <a:r>
              <a:rPr lang="en-US" altLang="en-US" sz="1875" dirty="0"/>
              <a:t>Frequently review your notes. Make flow charts and outlines from your notes to help you study for assessments. </a:t>
            </a:r>
          </a:p>
          <a:p>
            <a:pPr eaLnBrk="1" hangingPunct="1">
              <a:spcAft>
                <a:spcPts val="450"/>
              </a:spcAft>
              <a:buFont typeface="Arial" charset="0"/>
              <a:buChar char="•"/>
            </a:pPr>
            <a:r>
              <a:rPr lang="en-US" altLang="en-US" sz="1875" dirty="0"/>
              <a:t>Complete all course assessments. </a:t>
            </a:r>
          </a:p>
        </p:txBody>
      </p:sp>
      <p:sp>
        <p:nvSpPr>
          <p:cNvPr id="4" name="Rectangle 3"/>
          <p:cNvSpPr>
            <a:spLocks noChangeArrowheads="1"/>
          </p:cNvSpPr>
          <p:nvPr/>
        </p:nvSpPr>
        <p:spPr bwMode="auto">
          <a:xfrm>
            <a:off x="2341960" y="1095375"/>
            <a:ext cx="4290726" cy="5539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r>
              <a:rPr lang="en-US" altLang="en-US" sz="3000" b="1"/>
              <a:t>How to study this module</a:t>
            </a:r>
          </a:p>
        </p:txBody>
      </p:sp>
    </p:spTree>
    <p:extLst>
      <p:ext uri="{BB962C8B-B14F-4D97-AF65-F5344CB8AC3E}">
        <p14:creationId xmlns:p14="http://schemas.microsoft.com/office/powerpoint/2010/main" val="3852246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3</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Before the end of the war, Congress had passed one of the most far-reaching pieces of legislation to ease veterans’ transition into civilian life: the Servicemen’s Readjustment Act, also known as the </a:t>
            </a:r>
            <a:r>
              <a:rPr lang="en-US" sz="1875" b="1" dirty="0"/>
              <a:t>GI Bill. </a:t>
            </a:r>
            <a:r>
              <a:rPr lang="en-US" sz="1875" dirty="0"/>
              <a:t>Every honorably discharged veteran was eligible to receive a year’s worth of unemployment compensation. This calmed veterans’ fears regarding their ability to support themselves, and prevented large numbers of people from suddenly entering a job market that did not have enough positions. The bill also paid tuition for returning veterans at a college or vocational school, and gave them a stipend to live on. The result was a dramatic increase in the number of students in college. However, African-American veterans could only use their educational benefits to attend the few schools that accepted black students. </a:t>
            </a:r>
          </a:p>
          <a:p>
            <a:pPr eaLnBrk="1" hangingPunct="1">
              <a:spcAft>
                <a:spcPts val="450"/>
              </a:spcAft>
            </a:pPr>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GI Bill of Rights</a:t>
            </a:r>
            <a:endParaRPr lang="en-US" sz="3000" b="1" dirty="0">
              <a:ea typeface="+mj-ea"/>
              <a:cs typeface="+mj-cs"/>
            </a:endParaRPr>
          </a:p>
        </p:txBody>
      </p:sp>
    </p:spTree>
    <p:extLst>
      <p:ext uri="{BB962C8B-B14F-4D97-AF65-F5344CB8AC3E}">
        <p14:creationId xmlns:p14="http://schemas.microsoft.com/office/powerpoint/2010/main" val="363940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4</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Early in his presidency, Truman sought to build on the promises of Roosevelt’s New Deal, proposing an ambitious program of social legislation that included establishing a federal minimum wage, expanding Social Security and public housing, and prohibiting child labor. </a:t>
            </a:r>
          </a:p>
          <a:p>
            <a:endParaRPr lang="en-US" sz="1875" dirty="0"/>
          </a:p>
          <a:p>
            <a:r>
              <a:rPr lang="en-US" sz="1875" dirty="0"/>
              <a:t>Congress, however, dominated by Republicans and Southern conservative Democrats, refused to pass more “radical” pieces of legislation, such as a bill providing for national healthcare. </a:t>
            </a:r>
          </a:p>
          <a:p>
            <a:endParaRPr lang="en-US" sz="1875" dirty="0"/>
          </a:p>
          <a:p>
            <a:r>
              <a:rPr lang="en-US" sz="1875" dirty="0"/>
              <a:t>In his 1949 inaugural address, Truman referred to his programs as the “</a:t>
            </a:r>
            <a:r>
              <a:rPr lang="en-US" sz="1875" b="1" dirty="0"/>
              <a:t>Fair Deal.</a:t>
            </a:r>
            <a:r>
              <a:rPr lang="en-US" sz="1875" dirty="0"/>
              <a:t>”</a:t>
            </a: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Fair Deal</a:t>
            </a:r>
            <a:endParaRPr lang="en-US" sz="3000" b="1" dirty="0">
              <a:ea typeface="+mj-ea"/>
              <a:cs typeface="+mj-cs"/>
            </a:endParaRPr>
          </a:p>
        </p:txBody>
      </p:sp>
    </p:spTree>
    <p:extLst>
      <p:ext uri="{BB962C8B-B14F-4D97-AF65-F5344CB8AC3E}">
        <p14:creationId xmlns:p14="http://schemas.microsoft.com/office/powerpoint/2010/main" val="490820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5</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Truman wanted the Fair Deal to include Americans of color. His administration established a Presidential Committee on Civil Rights to investigate racial discrimination in the United States. </a:t>
            </a:r>
            <a:endParaRPr lang="en-US" altLang="en-US" sz="1950" dirty="0"/>
          </a:p>
          <a:p>
            <a:endParaRPr lang="en-US" sz="1875" dirty="0"/>
          </a:p>
          <a:p>
            <a:endParaRPr lang="en-US" sz="1875" dirty="0"/>
          </a:p>
          <a:p>
            <a:r>
              <a:rPr lang="en-US" sz="1875" dirty="0"/>
              <a:t>Truman also desegregated the armed forces, by executive order, in 1948.</a:t>
            </a:r>
          </a:p>
          <a:p>
            <a:r>
              <a:rPr lang="en-US" sz="1875" dirty="0"/>
              <a:t>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Desegregation of the military</a:t>
            </a:r>
            <a:endParaRPr lang="en-US" sz="3000" b="1" dirty="0">
              <a:ea typeface="+mj-ea"/>
              <a:cs typeface="+mj-cs"/>
            </a:endParaRPr>
          </a:p>
        </p:txBody>
      </p:sp>
    </p:spTree>
    <p:extLst>
      <p:ext uri="{BB962C8B-B14F-4D97-AF65-F5344CB8AC3E}">
        <p14:creationId xmlns:p14="http://schemas.microsoft.com/office/powerpoint/2010/main" val="3192717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6</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As World War II ended, the alliance between the United States and the Soviet Union began to fall apart. </a:t>
            </a:r>
          </a:p>
          <a:p>
            <a:pPr>
              <a:spcAft>
                <a:spcPts val="900"/>
              </a:spcAft>
            </a:pPr>
            <a:r>
              <a:rPr lang="en-US" sz="1875" dirty="0"/>
              <a:t>The Soviet Union wished to retain hold of Eastern Europe and establish Communist, pro-Soviet governments there, and to bring Communist revolution to Asia and elsewhere. </a:t>
            </a:r>
          </a:p>
          <a:p>
            <a:pPr>
              <a:spcAft>
                <a:spcPts val="900"/>
              </a:spcAft>
            </a:pPr>
            <a:r>
              <a:rPr lang="en-US" sz="1875" dirty="0"/>
              <a:t>The United States wanted to protect or install democratic governments, form alliances with Asian, African, and Latin American nations, and help these countries establish free-market economies. Accepting the reality of the post-World War II world, in which powers like Great Britain or France were no longer strong enough dominate world affairs, the U.S. realized that it would have to move from relative isolation to active engagement. </a:t>
            </a:r>
          </a:p>
          <a:p>
            <a:endParaRPr lang="en-US" sz="1950" dirty="0"/>
          </a:p>
          <a:p>
            <a:endParaRPr lang="en-US" sz="2100" dirty="0"/>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From isolationism to engagement</a:t>
            </a:r>
            <a:endParaRPr lang="en-US" sz="3000" b="1" dirty="0">
              <a:ea typeface="+mj-ea"/>
              <a:cs typeface="+mj-cs"/>
            </a:endParaRPr>
          </a:p>
        </p:txBody>
      </p:sp>
    </p:spTree>
    <p:extLst>
      <p:ext uri="{BB962C8B-B14F-4D97-AF65-F5344CB8AC3E}">
        <p14:creationId xmlns:p14="http://schemas.microsoft.com/office/powerpoint/2010/main" val="1507532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7</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Truman was troubled by concessions that had allowed the Soviet Union to install a Communist government in Poland. Truman also opposed Stalin’s plans to demand large reparations from Germany. </a:t>
            </a:r>
          </a:p>
          <a:p>
            <a:pPr>
              <a:spcAft>
                <a:spcPts val="900"/>
              </a:spcAft>
            </a:pPr>
            <a:r>
              <a:rPr lang="en-US" sz="1875" dirty="0"/>
              <a:t>The United States and the Soviet Union each remained convinced that its own economic and political systems were superior, and the two conflicted. The struggle for technological and ideological supremacy became known as the </a:t>
            </a:r>
            <a:r>
              <a:rPr lang="en-US" sz="1875" b="1" dirty="0"/>
              <a:t>Cold War</a:t>
            </a:r>
            <a:r>
              <a:rPr lang="en-US" sz="1875" dirty="0"/>
              <a:t>. It did not include direct military confrontation between troops. The Cold War was fought with espionage and surveillance, assassinations, propaganda, and alliances with other nations. It also became an arms race, as both countries competed to build stockpiles of nuclear weapons, and also competed for influence in poorer nations.</a:t>
            </a:r>
            <a:endParaRPr lang="en-US" altLang="en-US" sz="1875"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Origins of the Cold War</a:t>
            </a:r>
            <a:endParaRPr lang="en-US" sz="3000" b="1" dirty="0">
              <a:ea typeface="+mj-ea"/>
              <a:cs typeface="+mj-cs"/>
            </a:endParaRPr>
          </a:p>
        </p:txBody>
      </p:sp>
    </p:spTree>
    <p:extLst>
      <p:ext uri="{BB962C8B-B14F-4D97-AF65-F5344CB8AC3E}">
        <p14:creationId xmlns:p14="http://schemas.microsoft.com/office/powerpoint/2010/main" val="245940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8</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In 1946, George Kennan, a State Department official in Moscow, maintained that Soviet leaders believed that the only way to protect the Soviet Union was to destroy “rival” nations and their influence over weaker nations. He advised thwarting this by containing Soviet influence—primarily through economic policy—to places where it already existed, and preventing its spread. This strategy, </a:t>
            </a:r>
            <a:r>
              <a:rPr lang="en-US" sz="1875" b="1" dirty="0"/>
              <a:t>containment</a:t>
            </a:r>
            <a:r>
              <a:rPr lang="en-US" sz="1875" dirty="0"/>
              <a:t>, guided U.S. foreign policy for more than thirty years. As Communist governments rose elsewhere, policymakers extended their strategy to the </a:t>
            </a:r>
            <a:r>
              <a:rPr lang="en-US" sz="1875" b="1" dirty="0"/>
              <a:t>domino theory</a:t>
            </a:r>
            <a:r>
              <a:rPr lang="en-US" sz="1875" dirty="0"/>
              <a:t>: Neighbors to Communist nations were likely to succumb to the same infectious ideology, like dominos toppling one another. Winston Churchill referred to an </a:t>
            </a:r>
            <a:r>
              <a:rPr lang="en-US" sz="1875" b="1" dirty="0"/>
              <a:t>Iron Curtain </a:t>
            </a:r>
            <a:r>
              <a:rPr lang="en-US" sz="1875" dirty="0"/>
              <a:t>that divided Europe into the “free” West and the Communist East controlled by the Soviet Union</a:t>
            </a:r>
            <a:r>
              <a:rPr lang="en-US" sz="1950" dirty="0"/>
              <a:t>.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Containment abroad</a:t>
            </a:r>
            <a:endParaRPr lang="en-US" sz="3000" b="1" dirty="0">
              <a:ea typeface="+mj-ea"/>
              <a:cs typeface="+mj-cs"/>
            </a:endParaRPr>
          </a:p>
        </p:txBody>
      </p:sp>
    </p:spTree>
    <p:extLst>
      <p:ext uri="{BB962C8B-B14F-4D97-AF65-F5344CB8AC3E}">
        <p14:creationId xmlns:p14="http://schemas.microsoft.com/office/powerpoint/2010/main" val="3664524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In Europe, the end of World War II led to struggles for control of countries that had been occupied by Nazi Germany. Great Britain occupied Greece as the Nazi regime there collapsed, and aided the authoritarian government of Greece in its battles against Greek Communists. In 1947, Great Britain announced that it could no longer afford the cost of this support and withdrew. Stepping into this power vacuum, the United States announced the </a:t>
            </a:r>
            <a:r>
              <a:rPr lang="en-US" sz="1875" b="1" dirty="0"/>
              <a:t>Truman Doctrine</a:t>
            </a:r>
            <a:r>
              <a:rPr lang="en-US" sz="1875" dirty="0"/>
              <a:t>, which offered support to Greece and Turkey in the form of financial assistance, weaponry, and troops to bolster their governments against Communism. Eventually, the program was expanded to include any state trying to withstand a Communist takeover. </a:t>
            </a: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Truman Doctrine</a:t>
            </a:r>
            <a:endParaRPr lang="en-US" sz="3000" b="1" dirty="0">
              <a:ea typeface="+mj-ea"/>
              <a:cs typeface="+mj-cs"/>
            </a:endParaRPr>
          </a:p>
        </p:txBody>
      </p:sp>
    </p:spTree>
    <p:extLst>
      <p:ext uri="{BB962C8B-B14F-4D97-AF65-F5344CB8AC3E}">
        <p14:creationId xmlns:p14="http://schemas.microsoft.com/office/powerpoint/2010/main" val="28882751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4762</TotalTime>
  <Words>2878</Words>
  <Application>Microsoft Office PowerPoint</Application>
  <PresentationFormat>On-screen Show (4:3)</PresentationFormat>
  <Paragraphs>156</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Quicksand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Government</dc:title>
  <dc:creator>Schulze, Amy</dc:creator>
  <cp:lastModifiedBy>Lang, Jennifer R.</cp:lastModifiedBy>
  <cp:revision>146</cp:revision>
  <cp:lastPrinted>2018-01-31T01:50:56Z</cp:lastPrinted>
  <dcterms:modified xsi:type="dcterms:W3CDTF">2022-05-26T17:48:16Z</dcterms:modified>
</cp:coreProperties>
</file>