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70" r:id="rId1"/>
  </p:sldMasterIdLst>
  <p:notesMasterIdLst>
    <p:notesMasterId r:id="rId80"/>
  </p:notesMasterIdLst>
  <p:handoutMasterIdLst>
    <p:handoutMasterId r:id="rId81"/>
  </p:handoutMasterIdLst>
  <p:sldIdLst>
    <p:sldId id="588" r:id="rId2"/>
    <p:sldId id="691" r:id="rId3"/>
    <p:sldId id="701" r:id="rId4"/>
    <p:sldId id="692" r:id="rId5"/>
    <p:sldId id="693" r:id="rId6"/>
    <p:sldId id="589" r:id="rId7"/>
    <p:sldId id="658" r:id="rId8"/>
    <p:sldId id="659" r:id="rId9"/>
    <p:sldId id="660" r:id="rId10"/>
    <p:sldId id="661" r:id="rId11"/>
    <p:sldId id="578" r:id="rId12"/>
    <p:sldId id="694" r:id="rId13"/>
    <p:sldId id="579" r:id="rId14"/>
    <p:sldId id="581" r:id="rId15"/>
    <p:sldId id="582" r:id="rId16"/>
    <p:sldId id="583" r:id="rId17"/>
    <p:sldId id="585" r:id="rId18"/>
    <p:sldId id="586" r:id="rId19"/>
    <p:sldId id="592" r:id="rId20"/>
    <p:sldId id="600" r:id="rId21"/>
    <p:sldId id="655" r:id="rId22"/>
    <p:sldId id="601" r:id="rId23"/>
    <p:sldId id="602" r:id="rId24"/>
    <p:sldId id="603" r:id="rId25"/>
    <p:sldId id="604" r:id="rId26"/>
    <p:sldId id="605" r:id="rId27"/>
    <p:sldId id="606" r:id="rId28"/>
    <p:sldId id="608" r:id="rId29"/>
    <p:sldId id="609" r:id="rId30"/>
    <p:sldId id="663" r:id="rId31"/>
    <p:sldId id="613" r:id="rId32"/>
    <p:sldId id="614" r:id="rId33"/>
    <p:sldId id="615" r:id="rId34"/>
    <p:sldId id="617" r:id="rId35"/>
    <p:sldId id="616" r:id="rId36"/>
    <p:sldId id="618" r:id="rId37"/>
    <p:sldId id="619" r:id="rId38"/>
    <p:sldId id="620" r:id="rId39"/>
    <p:sldId id="695" r:id="rId40"/>
    <p:sldId id="696" r:id="rId41"/>
    <p:sldId id="622" r:id="rId42"/>
    <p:sldId id="623" r:id="rId43"/>
    <p:sldId id="664" r:id="rId44"/>
    <p:sldId id="665" r:id="rId45"/>
    <p:sldId id="666" r:id="rId46"/>
    <p:sldId id="626" r:id="rId47"/>
    <p:sldId id="630" r:id="rId48"/>
    <p:sldId id="629" r:id="rId49"/>
    <p:sldId id="628" r:id="rId50"/>
    <p:sldId id="631" r:id="rId51"/>
    <p:sldId id="632" r:id="rId52"/>
    <p:sldId id="697" r:id="rId53"/>
    <p:sldId id="637" r:id="rId54"/>
    <p:sldId id="638" r:id="rId55"/>
    <p:sldId id="639" r:id="rId56"/>
    <p:sldId id="667" r:id="rId57"/>
    <p:sldId id="669" r:id="rId58"/>
    <p:sldId id="642" r:id="rId59"/>
    <p:sldId id="643" r:id="rId60"/>
    <p:sldId id="670" r:id="rId61"/>
    <p:sldId id="671" r:id="rId62"/>
    <p:sldId id="672" r:id="rId63"/>
    <p:sldId id="646" r:id="rId64"/>
    <p:sldId id="676" r:id="rId65"/>
    <p:sldId id="688" r:id="rId66"/>
    <p:sldId id="689" r:id="rId67"/>
    <p:sldId id="679" r:id="rId68"/>
    <p:sldId id="647" r:id="rId69"/>
    <p:sldId id="690" r:id="rId70"/>
    <p:sldId id="648" r:id="rId71"/>
    <p:sldId id="650" r:id="rId72"/>
    <p:sldId id="649" r:id="rId73"/>
    <p:sldId id="651" r:id="rId74"/>
    <p:sldId id="652" r:id="rId75"/>
    <p:sldId id="653" r:id="rId76"/>
    <p:sldId id="698" r:id="rId77"/>
    <p:sldId id="699" r:id="rId78"/>
    <p:sldId id="700" r:id="rId7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p:cViewPr varScale="1">
        <p:scale>
          <a:sx n="121" d="100"/>
          <a:sy n="121" d="100"/>
        </p:scale>
        <p:origin x="1904" y="176"/>
      </p:cViewPr>
      <p:guideLst>
        <p:guide orient="horz" pos="2160"/>
        <p:guide pos="2880"/>
      </p:guideLst>
    </p:cSldViewPr>
  </p:slideViewPr>
  <p:outlineViewPr>
    <p:cViewPr>
      <p:scale>
        <a:sx n="33" d="100"/>
        <a:sy n="33" d="100"/>
      </p:scale>
      <p:origin x="0" y="61320"/>
    </p:cViewPr>
  </p:outlineViewPr>
  <p:notesTextViewPr>
    <p:cViewPr>
      <p:scale>
        <a:sx n="100" d="100"/>
        <a:sy n="100" d="100"/>
      </p:scale>
      <p:origin x="0" y="0"/>
    </p:cViewPr>
  </p:notesTextViewPr>
  <p:sorterViewPr>
    <p:cViewPr>
      <p:scale>
        <a:sx n="66" d="100"/>
        <a:sy n="66" d="100"/>
      </p:scale>
      <p:origin x="0" y="5896"/>
    </p:cViewPr>
  </p:sorterViewPr>
  <p:notesViewPr>
    <p:cSldViewPr>
      <p:cViewPr varScale="1">
        <p:scale>
          <a:sx n="111" d="100"/>
          <a:sy n="111" d="100"/>
        </p:scale>
        <p:origin x="-1664"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54E791-B47A-D014-FAAA-331E8552AAF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New Roman" charset="0"/>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173C7210-9A2B-7739-FF5E-0C6E65C042AA}"/>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Times New Roman" charset="0"/>
                <a:ea typeface="ＭＳ Ｐゴシック" charset="-128"/>
              </a:defRPr>
            </a:lvl1pPr>
          </a:lstStyle>
          <a:p>
            <a:pPr>
              <a:defRPr/>
            </a:pPr>
            <a:fld id="{C2640312-97E5-7D4F-928C-8C387912B454}" type="datetime1">
              <a:rPr lang="en-US"/>
              <a:pPr>
                <a:defRPr/>
              </a:pPr>
              <a:t>8/8/22</a:t>
            </a:fld>
            <a:endParaRPr lang="en-US"/>
          </a:p>
        </p:txBody>
      </p:sp>
      <p:sp>
        <p:nvSpPr>
          <p:cNvPr id="4" name="Footer Placeholder 3">
            <a:extLst>
              <a:ext uri="{FF2B5EF4-FFF2-40B4-BE49-F238E27FC236}">
                <a16:creationId xmlns:a16="http://schemas.microsoft.com/office/drawing/2014/main" id="{5A4B8690-709A-9181-752D-72A5C60699C9}"/>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Times New Roman" charset="0"/>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1848A867-10B0-D6EC-B158-1AF3735039ED}"/>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11499C55-FDC1-2E43-AD24-5FF5CCC8F899}"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DAF4291F-F7DA-B942-929F-1874D2B204E7}"/>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ea typeface="+mn-ea"/>
                <a:cs typeface="+mn-cs"/>
              </a:defRPr>
            </a:lvl1pPr>
          </a:lstStyle>
          <a:p>
            <a:pPr>
              <a:defRPr/>
            </a:pPr>
            <a:endParaRPr lang="en-US"/>
          </a:p>
        </p:txBody>
      </p:sp>
      <p:sp>
        <p:nvSpPr>
          <p:cNvPr id="5123" name="Rectangle 3">
            <a:extLst>
              <a:ext uri="{FF2B5EF4-FFF2-40B4-BE49-F238E27FC236}">
                <a16:creationId xmlns:a16="http://schemas.microsoft.com/office/drawing/2014/main" id="{69167402-58BA-018C-E2ED-C0B6DA80E28A}"/>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ea typeface="+mn-ea"/>
                <a:cs typeface="+mn-cs"/>
              </a:defRPr>
            </a:lvl1pPr>
          </a:lstStyle>
          <a:p>
            <a:pPr>
              <a:defRPr/>
            </a:pPr>
            <a:endParaRPr lang="en-US"/>
          </a:p>
        </p:txBody>
      </p:sp>
      <p:sp>
        <p:nvSpPr>
          <p:cNvPr id="125956" name="Rectangle 4">
            <a:extLst>
              <a:ext uri="{FF2B5EF4-FFF2-40B4-BE49-F238E27FC236}">
                <a16:creationId xmlns:a16="http://schemas.microsoft.com/office/drawing/2014/main" id="{65404DAD-9FD6-20ED-843A-A084371D6D93}"/>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a:extLst>
              <a:ext uri="{FF2B5EF4-FFF2-40B4-BE49-F238E27FC236}">
                <a16:creationId xmlns:a16="http://schemas.microsoft.com/office/drawing/2014/main" id="{FBF069D5-D044-2812-A06A-82FC56537D78}"/>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a:extLst>
              <a:ext uri="{FF2B5EF4-FFF2-40B4-BE49-F238E27FC236}">
                <a16:creationId xmlns:a16="http://schemas.microsoft.com/office/drawing/2014/main" id="{B37F67C4-7095-4DBC-C810-7686067E6A0E}"/>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ea typeface="+mn-ea"/>
                <a:cs typeface="+mn-cs"/>
              </a:defRPr>
            </a:lvl1pPr>
          </a:lstStyle>
          <a:p>
            <a:pPr>
              <a:defRPr/>
            </a:pPr>
            <a:endParaRPr lang="en-US"/>
          </a:p>
        </p:txBody>
      </p:sp>
      <p:sp>
        <p:nvSpPr>
          <p:cNvPr id="5127" name="Rectangle 7">
            <a:extLst>
              <a:ext uri="{FF2B5EF4-FFF2-40B4-BE49-F238E27FC236}">
                <a16:creationId xmlns:a16="http://schemas.microsoft.com/office/drawing/2014/main" id="{A7E643F0-C4ED-23CE-5B99-CB0981C4EEED}"/>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2DAA4FD-2842-204F-BE0B-FF4F0F374A49}"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6D9A7176-B1C6-AF69-DE68-2BBA633F99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3E40F759-A958-6F49-A9F6-E86E5FDEA932}" type="slidenum">
              <a:rPr lang="en-US" altLang="en-US" sz="1200"/>
              <a:pPr eaLnBrk="1" hangingPunct="1"/>
              <a:t>1</a:t>
            </a:fld>
            <a:endParaRPr lang="en-US" altLang="en-US" sz="1200"/>
          </a:p>
        </p:txBody>
      </p:sp>
      <p:sp>
        <p:nvSpPr>
          <p:cNvPr id="128003" name="Rectangle 2">
            <a:extLst>
              <a:ext uri="{FF2B5EF4-FFF2-40B4-BE49-F238E27FC236}">
                <a16:creationId xmlns:a16="http://schemas.microsoft.com/office/drawing/2014/main" id="{68722988-4A39-DF0B-9325-80153722E3FE}"/>
              </a:ext>
            </a:extLst>
          </p:cNvPr>
          <p:cNvSpPr>
            <a:spLocks noGrp="1" noRot="1" noChangeAspect="1" noChangeArrowheads="1" noTextEdit="1"/>
          </p:cNvSpPr>
          <p:nvPr>
            <p:ph type="sldImg"/>
          </p:nvPr>
        </p:nvSpPr>
        <p:spPr>
          <a:ln/>
        </p:spPr>
      </p:sp>
      <p:sp>
        <p:nvSpPr>
          <p:cNvPr id="128004" name="Rectangle 3">
            <a:extLst>
              <a:ext uri="{FF2B5EF4-FFF2-40B4-BE49-F238E27FC236}">
                <a16:creationId xmlns:a16="http://schemas.microsoft.com/office/drawing/2014/main" id="{DE2CCFCA-01D1-6F04-6334-82FC113E0C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EF2F7EB3-D00C-4CBF-B1E4-DAEC1D8E51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E9EFB292-C8D2-2C42-88BA-4A4C8248CFAE}" type="slidenum">
              <a:rPr lang="en-US" altLang="en-US" sz="1200"/>
              <a:pPr eaLnBrk="1" hangingPunct="1"/>
              <a:t>14</a:t>
            </a:fld>
            <a:endParaRPr lang="en-US" altLang="en-US" sz="1200"/>
          </a:p>
        </p:txBody>
      </p:sp>
      <p:sp>
        <p:nvSpPr>
          <p:cNvPr id="138243" name="Rectangle 2">
            <a:extLst>
              <a:ext uri="{FF2B5EF4-FFF2-40B4-BE49-F238E27FC236}">
                <a16:creationId xmlns:a16="http://schemas.microsoft.com/office/drawing/2014/main" id="{70F64CC0-7B02-F910-D856-F15C0B7A6678}"/>
              </a:ext>
            </a:extLst>
          </p:cNvPr>
          <p:cNvSpPr>
            <a:spLocks noGrp="1" noRot="1" noChangeAspect="1" noChangeArrowheads="1" noTextEdit="1"/>
          </p:cNvSpPr>
          <p:nvPr>
            <p:ph type="sldImg"/>
          </p:nvPr>
        </p:nvSpPr>
        <p:spPr>
          <a:solidFill>
            <a:srgbClr val="FFFFFF"/>
          </a:solidFill>
          <a:ln/>
        </p:spPr>
      </p:sp>
      <p:sp>
        <p:nvSpPr>
          <p:cNvPr id="138244" name="Rectangle 3">
            <a:extLst>
              <a:ext uri="{FF2B5EF4-FFF2-40B4-BE49-F238E27FC236}">
                <a16:creationId xmlns:a16="http://schemas.microsoft.com/office/drawing/2014/main" id="{0AE2498D-E73E-5C40-E5CA-109B6B16D010}"/>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i="1">
                <a:latin typeface="Times New Roman" panose="02020603050405020304" pitchFamily="18" charset="0"/>
                <a:ea typeface="ＭＳ Ｐゴシック" panose="020B0600070205080204" pitchFamily="34" charset="-128"/>
              </a:rPr>
              <a:t>Symbollism</a:t>
            </a:r>
            <a:r>
              <a:rPr lang="en-US" altLang="en-US">
                <a:latin typeface="Times New Roman" panose="02020603050405020304" pitchFamily="18" charset="0"/>
                <a:ea typeface="ＭＳ Ｐゴシック" panose="020B0600070205080204" pitchFamily="34" charset="-128"/>
              </a:rPr>
              <a:t> is the literary movement that complements </a:t>
            </a:r>
            <a:r>
              <a:rPr lang="en-US" altLang="en-US" i="1">
                <a:latin typeface="Times New Roman" panose="02020603050405020304" pitchFamily="18" charset="0"/>
                <a:ea typeface="ＭＳ Ｐゴシック" panose="020B0600070205080204" pitchFamily="34" charset="-128"/>
              </a:rPr>
              <a:t>Impressionist </a:t>
            </a:r>
            <a:r>
              <a:rPr lang="en-US" altLang="en-US">
                <a:latin typeface="Times New Roman" panose="02020603050405020304" pitchFamily="18" charset="0"/>
                <a:ea typeface="ＭＳ Ｐゴシック" panose="020B0600070205080204" pitchFamily="34" charset="-128"/>
              </a:rPr>
              <a:t>painting and music. </a:t>
            </a:r>
          </a:p>
          <a:p>
            <a:pPr eaLnBrk="1" hangingPunct="1"/>
            <a:r>
              <a:rPr lang="en-US" altLang="en-US">
                <a:latin typeface="Times New Roman" panose="02020603050405020304" pitchFamily="18" charset="0"/>
                <a:ea typeface="ＭＳ Ｐゴシック" panose="020B0600070205080204" pitchFamily="34" charset="-128"/>
              </a:rPr>
              <a:t>This Symbolist style is represented by poets who were equally interested in the sound of a word, as well as its meaning. Leading Symbolist writers include Frenchmen Charles Baudelaire (1821–1867) and Stéphane Mallarmé (1842–1848)—who created the famous poem “The Afternoon of a Faun.”</a:t>
            </a:r>
          </a:p>
          <a:p>
            <a:pPr marL="0" lvl="1" eaLnBrk="1" hangingPunct="1"/>
            <a:r>
              <a:rPr lang="en-US" altLang="en-US">
                <a:latin typeface="Times New Roman" panose="02020603050405020304" pitchFamily="18" charset="0"/>
                <a:ea typeface="ＭＳ Ｐゴシック" panose="020B0600070205080204" pitchFamily="34" charset="-128"/>
              </a:rPr>
              <a:t> </a:t>
            </a:r>
            <a:endParaRPr lang="en-US" altLang="en-US" i="1">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4D1BB8B6-7FD7-2886-8242-40A13297AD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001C6772-52FE-0E47-8737-E36FEDF5F110}" type="slidenum">
              <a:rPr lang="en-US" altLang="en-US" sz="1200"/>
              <a:pPr eaLnBrk="1" hangingPunct="1"/>
              <a:t>15</a:t>
            </a:fld>
            <a:endParaRPr lang="en-US" altLang="en-US" sz="1200"/>
          </a:p>
        </p:txBody>
      </p:sp>
      <p:sp>
        <p:nvSpPr>
          <p:cNvPr id="139267" name="Rectangle 2">
            <a:extLst>
              <a:ext uri="{FF2B5EF4-FFF2-40B4-BE49-F238E27FC236}">
                <a16:creationId xmlns:a16="http://schemas.microsoft.com/office/drawing/2014/main" id="{DA406102-A1F5-5BD3-98CF-DE84939179C5}"/>
              </a:ext>
            </a:extLst>
          </p:cNvPr>
          <p:cNvSpPr>
            <a:spLocks noGrp="1" noRot="1" noChangeAspect="1" noChangeArrowheads="1" noTextEdit="1"/>
          </p:cNvSpPr>
          <p:nvPr>
            <p:ph type="sldImg"/>
          </p:nvPr>
        </p:nvSpPr>
        <p:spPr>
          <a:solidFill>
            <a:srgbClr val="FFFFFF"/>
          </a:solidFill>
          <a:ln/>
        </p:spPr>
      </p:sp>
      <p:sp>
        <p:nvSpPr>
          <p:cNvPr id="139268" name="Rectangle 3">
            <a:extLst>
              <a:ext uri="{FF2B5EF4-FFF2-40B4-BE49-F238E27FC236}">
                <a16:creationId xmlns:a16="http://schemas.microsoft.com/office/drawing/2014/main" id="{A5094895-E956-BDF8-75EB-1EA3E7976D87}"/>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Impressionism in music is characterized by technical innovation, mirroring that used in painting and literature.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Techniques include usage of modal and exotic scales, frequent unresolved dissonance, parallel chords, colorful orchestration, and free rhythm. [link to excerpts]. </a:t>
            </a:r>
          </a:p>
          <a:p>
            <a:pPr eaLnBrk="1" hangingPunct="1"/>
            <a:r>
              <a:rPr lang="en-US" altLang="en-US">
                <a:latin typeface="Times New Roman" panose="02020603050405020304" pitchFamily="18" charset="0"/>
                <a:ea typeface="ＭＳ Ｐゴシック" panose="020B0600070205080204" pitchFamily="34" charset="-128"/>
              </a:rPr>
              <a:t>	</a:t>
            </a:r>
          </a:p>
          <a:p>
            <a:pPr eaLnBrk="1" hangingPunct="1"/>
            <a:r>
              <a:rPr lang="en-US" altLang="en-US">
                <a:latin typeface="Times New Roman" panose="02020603050405020304" pitchFamily="18" charset="0"/>
                <a:ea typeface="ＭＳ Ｐゴシック" panose="020B0600070205080204" pitchFamily="34" charset="-128"/>
              </a:rPr>
              <a:t>Impressionists turned away from large forms and preferred short lyric forms such as preludes, nocturnes, and arabesques.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46503A50-64F9-C3A8-0AE0-A5512E9DF6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BCD8120B-5CAA-0B40-92A2-B39CEF6B9982}" type="slidenum">
              <a:rPr lang="en-US" altLang="en-US" sz="1200"/>
              <a:pPr eaLnBrk="1" hangingPunct="1"/>
              <a:t>16</a:t>
            </a:fld>
            <a:endParaRPr lang="en-US" altLang="en-US" sz="1200"/>
          </a:p>
        </p:txBody>
      </p:sp>
      <p:sp>
        <p:nvSpPr>
          <p:cNvPr id="140291" name="Rectangle 2">
            <a:extLst>
              <a:ext uri="{FF2B5EF4-FFF2-40B4-BE49-F238E27FC236}">
                <a16:creationId xmlns:a16="http://schemas.microsoft.com/office/drawing/2014/main" id="{77279E2F-FC46-9C41-4656-B488424DBDD8}"/>
              </a:ext>
            </a:extLst>
          </p:cNvPr>
          <p:cNvSpPr>
            <a:spLocks noGrp="1" noRot="1" noChangeAspect="1" noChangeArrowheads="1" noTextEdit="1"/>
          </p:cNvSpPr>
          <p:nvPr>
            <p:ph type="sldImg"/>
          </p:nvPr>
        </p:nvSpPr>
        <p:spPr>
          <a:solidFill>
            <a:srgbClr val="FFFFFF"/>
          </a:solidFill>
          <a:ln/>
        </p:spPr>
      </p:sp>
      <p:sp>
        <p:nvSpPr>
          <p:cNvPr id="140292" name="Rectangle 3">
            <a:extLst>
              <a:ext uri="{FF2B5EF4-FFF2-40B4-BE49-F238E27FC236}">
                <a16:creationId xmlns:a16="http://schemas.microsoft.com/office/drawing/2014/main" id="{0C34FB03-6A60-453B-CE56-CE0BD7849D9B}"/>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Claude Debussy was perhaps the most important French composer of Impressionist music. He studied at the Paris Conservatory and at age 22 won the prestigious </a:t>
            </a:r>
            <a:r>
              <a:rPr lang="en-US" altLang="en-US" i="1">
                <a:latin typeface="Times New Roman" panose="02020603050405020304" pitchFamily="18" charset="0"/>
                <a:ea typeface="ＭＳ Ｐゴシック" panose="020B0600070205080204" pitchFamily="34" charset="-128"/>
              </a:rPr>
              <a:t>Prix de Rome</a:t>
            </a:r>
            <a:r>
              <a:rPr lang="en-US" altLang="en-US">
                <a:latin typeface="Times New Roman" panose="02020603050405020304" pitchFamily="18" charset="0"/>
                <a:ea typeface="ＭＳ Ｐゴシック" panose="020B0600070205080204" pitchFamily="34" charset="-128"/>
              </a:rPr>
              <a:t>. </a:t>
            </a:r>
            <a:endParaRPr lang="en-US" altLang="en-US" i="1">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Debussy’s opera </a:t>
            </a:r>
            <a:r>
              <a:rPr lang="en-US" altLang="en-US" i="1">
                <a:latin typeface="Times New Roman" panose="02020603050405020304" pitchFamily="18" charset="0"/>
                <a:ea typeface="ＭＳ Ｐゴシック" panose="020B0600070205080204" pitchFamily="34" charset="-128"/>
              </a:rPr>
              <a:t>Pelléas and Mélisande </a:t>
            </a:r>
            <a:r>
              <a:rPr lang="en-US" altLang="en-US">
                <a:latin typeface="Times New Roman" panose="02020603050405020304" pitchFamily="18" charset="0"/>
                <a:ea typeface="ＭＳ Ｐゴシック" panose="020B0600070205080204" pitchFamily="34" charset="-128"/>
              </a:rPr>
              <a:t>(1902) is based on a Symbolist drama and stands out as one of his great achievements. (Link to excerpt.)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BA77E0EB-6A47-9609-53A7-88F54EE6D4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C60946B0-D07D-9F42-8C69-D673E12C6920}" type="slidenum">
              <a:rPr lang="en-US" altLang="en-US" sz="1200"/>
              <a:pPr eaLnBrk="1" hangingPunct="1"/>
              <a:t>17</a:t>
            </a:fld>
            <a:endParaRPr lang="en-US" altLang="en-US" sz="1200"/>
          </a:p>
        </p:txBody>
      </p:sp>
      <p:sp>
        <p:nvSpPr>
          <p:cNvPr id="141315" name="Rectangle 2">
            <a:extLst>
              <a:ext uri="{FF2B5EF4-FFF2-40B4-BE49-F238E27FC236}">
                <a16:creationId xmlns:a16="http://schemas.microsoft.com/office/drawing/2014/main" id="{C08D75CA-80DA-9718-160F-E9B5ABDCE4C9}"/>
              </a:ext>
            </a:extLst>
          </p:cNvPr>
          <p:cNvSpPr>
            <a:spLocks noGrp="1" noRot="1" noChangeAspect="1" noChangeArrowheads="1" noTextEdit="1"/>
          </p:cNvSpPr>
          <p:nvPr>
            <p:ph type="sldImg"/>
          </p:nvPr>
        </p:nvSpPr>
        <p:spPr>
          <a:solidFill>
            <a:srgbClr val="FFFFFF"/>
          </a:solidFill>
          <a:ln/>
        </p:spPr>
      </p:sp>
      <p:sp>
        <p:nvSpPr>
          <p:cNvPr id="141316" name="Rectangle 3">
            <a:extLst>
              <a:ext uri="{FF2B5EF4-FFF2-40B4-BE49-F238E27FC236}">
                <a16:creationId xmlns:a16="http://schemas.microsoft.com/office/drawing/2014/main" id="{EF4DE1FD-62EC-E3C1-52C0-E127950B97D8}"/>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Debussy composed slowly and thus produced a relatively small output.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His most recognized orchestral works are </a:t>
            </a:r>
            <a:r>
              <a:rPr lang="en-US" altLang="en-US" i="1">
                <a:latin typeface="Times New Roman" panose="02020603050405020304" pitchFamily="18" charset="0"/>
                <a:ea typeface="ＭＳ Ｐゴシック" panose="020B0600070205080204" pitchFamily="34" charset="-128"/>
              </a:rPr>
              <a:t>The Sea (La mer)</a:t>
            </a:r>
            <a:r>
              <a:rPr lang="en-US" altLang="en-US">
                <a:latin typeface="Times New Roman" panose="02020603050405020304" pitchFamily="18" charset="0"/>
                <a:ea typeface="ＭＳ Ｐゴシック" panose="020B0600070205080204" pitchFamily="34" charset="-128"/>
              </a:rPr>
              <a:t> and </a:t>
            </a:r>
            <a:r>
              <a:rPr lang="en-US" altLang="en-US" i="1">
                <a:latin typeface="Times New Roman" panose="02020603050405020304" pitchFamily="18" charset="0"/>
                <a:ea typeface="ＭＳ Ｐゴシック" panose="020B0600070205080204" pitchFamily="34" charset="-128"/>
              </a:rPr>
              <a:t>Prelude to “The Afternoon of a Faun,”</a:t>
            </a:r>
            <a:r>
              <a:rPr lang="en-US" altLang="en-US">
                <a:latin typeface="Times New Roman" panose="02020603050405020304" pitchFamily="18" charset="0"/>
                <a:ea typeface="ＭＳ Ｐゴシック" panose="020B0600070205080204" pitchFamily="34" charset="-128"/>
              </a:rPr>
              <a:t> each piece evoking Impressionist sensibilities.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His beloved piano works include colorful titles, such as </a:t>
            </a:r>
            <a:r>
              <a:rPr lang="en-US" altLang="en-US" i="1">
                <a:latin typeface="Times New Roman" panose="02020603050405020304" pitchFamily="18" charset="0"/>
                <a:ea typeface="ＭＳ Ｐゴシック" panose="020B0600070205080204" pitchFamily="34" charset="-128"/>
              </a:rPr>
              <a:t>Clair de lune, Evening in Granada, Reflections in the Water, </a:t>
            </a:r>
            <a:r>
              <a:rPr lang="en-US" altLang="en-US">
                <a:latin typeface="Times New Roman" panose="02020603050405020304" pitchFamily="18" charset="0"/>
                <a:ea typeface="ＭＳ Ｐゴシック" panose="020B0600070205080204" pitchFamily="34" charset="-128"/>
              </a:rPr>
              <a:t>and </a:t>
            </a:r>
            <a:r>
              <a:rPr lang="en-US" altLang="en-US" i="1">
                <a:latin typeface="Times New Roman" panose="02020603050405020304" pitchFamily="18" charset="0"/>
                <a:ea typeface="ＭＳ Ｐゴシック" panose="020B0600070205080204" pitchFamily="34" charset="-128"/>
              </a:rPr>
              <a:t>The Sunken Cathedral.</a:t>
            </a:r>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In addition, Debussy composed beautiful French songs and chamber music, such as the melodious String Quartet in G minor, as well as sonatas for cello and piano, violin and piano, and flute, viola, and harp—favorite instrumentations for the Impressionists.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6F6C0BD9-9EDB-AB85-0C94-C8B907CED5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EF08D4A7-11B6-E848-A283-1157DC40CBB2}" type="slidenum">
              <a:rPr lang="en-US" altLang="en-US" sz="1200"/>
              <a:pPr eaLnBrk="1" hangingPunct="1"/>
              <a:t>18</a:t>
            </a:fld>
            <a:endParaRPr lang="en-US" altLang="en-US" sz="1200"/>
          </a:p>
        </p:txBody>
      </p:sp>
      <p:sp>
        <p:nvSpPr>
          <p:cNvPr id="142339" name="Rectangle 2">
            <a:extLst>
              <a:ext uri="{FF2B5EF4-FFF2-40B4-BE49-F238E27FC236}">
                <a16:creationId xmlns:a16="http://schemas.microsoft.com/office/drawing/2014/main" id="{0FCD218A-2002-2B69-F366-F915FDD6263A}"/>
              </a:ext>
            </a:extLst>
          </p:cNvPr>
          <p:cNvSpPr>
            <a:spLocks noGrp="1" noRot="1" noChangeAspect="1" noChangeArrowheads="1" noTextEdit="1"/>
          </p:cNvSpPr>
          <p:nvPr>
            <p:ph type="sldImg"/>
          </p:nvPr>
        </p:nvSpPr>
        <p:spPr>
          <a:solidFill>
            <a:srgbClr val="FFFFFF"/>
          </a:solidFill>
          <a:ln/>
        </p:spPr>
      </p:sp>
      <p:sp>
        <p:nvSpPr>
          <p:cNvPr id="142340" name="Rectangle 3">
            <a:extLst>
              <a:ext uri="{FF2B5EF4-FFF2-40B4-BE49-F238E27FC236}">
                <a16:creationId xmlns:a16="http://schemas.microsoft.com/office/drawing/2014/main" id="{E63C63F3-FB0C-7BF5-9FB8-0FBDDF4A1189}"/>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Debussy’s popular </a:t>
            </a:r>
            <a:r>
              <a:rPr lang="en-US" altLang="en-US" i="1">
                <a:latin typeface="Times New Roman" panose="02020603050405020304" pitchFamily="18" charset="0"/>
                <a:ea typeface="ＭＳ Ｐゴシック" panose="020B0600070205080204" pitchFamily="34" charset="-128"/>
              </a:rPr>
              <a:t>Prelude to “The Afternoon of a Faun” </a:t>
            </a:r>
            <a:r>
              <a:rPr lang="en-US" altLang="en-US">
                <a:latin typeface="Times New Roman" panose="02020603050405020304" pitchFamily="18" charset="0"/>
                <a:ea typeface="ＭＳ Ｐゴシック" panose="020B0600070205080204" pitchFamily="34" charset="-128"/>
              </a:rPr>
              <a:t>is based on a Symbolist poem by Mallarmé —painting the pastoral story of a mythological faun, a man with the ears, horns, and hind legs of a goat.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A free ternary—three-part—form and chromatic melody contribute to the evocative mood of the piece.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8231BCF8-5446-430D-B5DC-7798D3C05F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F35192B8-CDF2-3C4B-8309-3AD78334186F}" type="slidenum">
              <a:rPr lang="en-US" altLang="en-US" sz="1200"/>
              <a:pPr eaLnBrk="1" hangingPunct="1"/>
              <a:t>19</a:t>
            </a:fld>
            <a:endParaRPr lang="en-US" altLang="en-US" sz="1200"/>
          </a:p>
        </p:txBody>
      </p:sp>
      <p:sp>
        <p:nvSpPr>
          <p:cNvPr id="146435" name="Rectangle 2">
            <a:extLst>
              <a:ext uri="{FF2B5EF4-FFF2-40B4-BE49-F238E27FC236}">
                <a16:creationId xmlns:a16="http://schemas.microsoft.com/office/drawing/2014/main" id="{0E596648-89E0-2942-F941-67AB8F6ACE85}"/>
              </a:ext>
            </a:extLst>
          </p:cNvPr>
          <p:cNvSpPr>
            <a:spLocks noGrp="1" noRot="1" noChangeAspect="1" noChangeArrowheads="1" noTextEdit="1"/>
          </p:cNvSpPr>
          <p:nvPr>
            <p:ph type="sldImg"/>
          </p:nvPr>
        </p:nvSpPr>
        <p:spPr>
          <a:solidFill>
            <a:srgbClr val="FFFFFF"/>
          </a:solidFill>
          <a:ln/>
        </p:spPr>
      </p:sp>
      <p:sp>
        <p:nvSpPr>
          <p:cNvPr id="146436" name="Rectangle 3">
            <a:extLst>
              <a:ext uri="{FF2B5EF4-FFF2-40B4-BE49-F238E27FC236}">
                <a16:creationId xmlns:a16="http://schemas.microsoft.com/office/drawing/2014/main" id="{548FD32E-9092-382B-A5ED-D175B7C4BCC2}"/>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Nadia Boulanger (1887–1979) was a composer, conductor, and teacher holding influence on American music through such diverse students as Aaron Copland, Quincy Jones, and Philip Glass.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065D1760-42BC-8D53-8E1E-3B24CCE18B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55658211-A2CD-B84B-A3B6-ECD5E4A476D3}" type="slidenum">
              <a:rPr lang="en-US" altLang="en-US" sz="1200"/>
              <a:pPr eaLnBrk="1" hangingPunct="1"/>
              <a:t>20</a:t>
            </a:fld>
            <a:endParaRPr lang="en-US" altLang="en-US" sz="1200"/>
          </a:p>
        </p:txBody>
      </p:sp>
      <p:sp>
        <p:nvSpPr>
          <p:cNvPr id="147459" name="Rectangle 2">
            <a:extLst>
              <a:ext uri="{FF2B5EF4-FFF2-40B4-BE49-F238E27FC236}">
                <a16:creationId xmlns:a16="http://schemas.microsoft.com/office/drawing/2014/main" id="{7C68FFE3-EBBC-D8E4-101F-B6A25D8729D0}"/>
              </a:ext>
            </a:extLst>
          </p:cNvPr>
          <p:cNvSpPr>
            <a:spLocks noGrp="1" noRot="1" noChangeAspect="1" noChangeArrowheads="1" noTextEdit="1"/>
          </p:cNvSpPr>
          <p:nvPr>
            <p:ph type="sldImg"/>
          </p:nvPr>
        </p:nvSpPr>
        <p:spPr>
          <a:solidFill>
            <a:srgbClr val="FFFFFF"/>
          </a:solidFill>
          <a:ln/>
        </p:spPr>
      </p:sp>
      <p:sp>
        <p:nvSpPr>
          <p:cNvPr id="147460" name="Rectangle 3">
            <a:extLst>
              <a:ext uri="{FF2B5EF4-FFF2-40B4-BE49-F238E27FC236}">
                <a16:creationId xmlns:a16="http://schemas.microsoft.com/office/drawing/2014/main" id="{16AAF261-EE4A-727B-A4B1-BE31D710BAC0}"/>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Early twentieth-century composers treated rhythm, melody, and harmony in new ways, expanding the palette of sound for musicians and audiences.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Furthermore, new sounds were elicited from the modern orchestra through careful instrumentation, while older, Baroque and Classical compositional forms were revived and revisited.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a:extLst>
              <a:ext uri="{FF2B5EF4-FFF2-40B4-BE49-F238E27FC236}">
                <a16:creationId xmlns:a16="http://schemas.microsoft.com/office/drawing/2014/main" id="{27442BBF-3B27-C070-7288-AB7DD0FA0E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982AE126-9C69-DA4C-9D38-40F83425ED7A}" type="slidenum">
              <a:rPr lang="en-US" altLang="en-US" sz="1200"/>
              <a:pPr eaLnBrk="1" hangingPunct="1"/>
              <a:t>21</a:t>
            </a:fld>
            <a:endParaRPr lang="en-US" altLang="en-US" sz="1200"/>
          </a:p>
        </p:txBody>
      </p:sp>
      <p:sp>
        <p:nvSpPr>
          <p:cNvPr id="148483" name="Rectangle 2">
            <a:extLst>
              <a:ext uri="{FF2B5EF4-FFF2-40B4-BE49-F238E27FC236}">
                <a16:creationId xmlns:a16="http://schemas.microsoft.com/office/drawing/2014/main" id="{0ABA3B0D-BDA9-1684-0136-95D177ED71B6}"/>
              </a:ext>
            </a:extLst>
          </p:cNvPr>
          <p:cNvSpPr>
            <a:spLocks noGrp="1" noRot="1" noChangeAspect="1" noChangeArrowheads="1" noTextEdit="1"/>
          </p:cNvSpPr>
          <p:nvPr>
            <p:ph type="sldImg"/>
          </p:nvPr>
        </p:nvSpPr>
        <p:spPr>
          <a:solidFill>
            <a:srgbClr val="FFFFFF"/>
          </a:solidFill>
          <a:ln/>
        </p:spPr>
      </p:sp>
      <p:sp>
        <p:nvSpPr>
          <p:cNvPr id="148484" name="Rectangle 3">
            <a:extLst>
              <a:ext uri="{FF2B5EF4-FFF2-40B4-BE49-F238E27FC236}">
                <a16:creationId xmlns:a16="http://schemas.microsoft.com/office/drawing/2014/main" id="{4EDE896C-9BA6-6963-DE79-64938EDB9B0F}"/>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Composers of the early twentieth century sought to revitalize rhythm through use of polyrhythm and polymeter, as well as changing and irregular meters.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These techniques had not been explored to such a large extent in preceding style periods.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Igor Stravinsky (1882–1971) was a leader in rhythmic exploration during this time. [Link to excerpts.]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a:extLst>
              <a:ext uri="{FF2B5EF4-FFF2-40B4-BE49-F238E27FC236}">
                <a16:creationId xmlns:a16="http://schemas.microsoft.com/office/drawing/2014/main" id="{E56F4785-94F2-4987-29B9-B356BFABA4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62DF47DB-93EA-B540-B312-DAD4642F8DBC}" type="slidenum">
              <a:rPr lang="en-US" altLang="en-US" sz="1200"/>
              <a:pPr eaLnBrk="1" hangingPunct="1"/>
              <a:t>22</a:t>
            </a:fld>
            <a:endParaRPr lang="en-US" altLang="en-US" sz="1200"/>
          </a:p>
        </p:txBody>
      </p:sp>
      <p:sp>
        <p:nvSpPr>
          <p:cNvPr id="149507" name="Rectangle 2">
            <a:extLst>
              <a:ext uri="{FF2B5EF4-FFF2-40B4-BE49-F238E27FC236}">
                <a16:creationId xmlns:a16="http://schemas.microsoft.com/office/drawing/2014/main" id="{8E86B5F5-460C-A99F-30A9-C3404E4F0EAF}"/>
              </a:ext>
            </a:extLst>
          </p:cNvPr>
          <p:cNvSpPr>
            <a:spLocks noGrp="1" noRot="1" noChangeAspect="1" noChangeArrowheads="1" noTextEdit="1"/>
          </p:cNvSpPr>
          <p:nvPr>
            <p:ph type="sldImg"/>
          </p:nvPr>
        </p:nvSpPr>
        <p:spPr>
          <a:solidFill>
            <a:srgbClr val="FFFFFF"/>
          </a:solidFill>
          <a:ln/>
        </p:spPr>
      </p:sp>
      <p:sp>
        <p:nvSpPr>
          <p:cNvPr id="149508" name="Rectangle 3">
            <a:extLst>
              <a:ext uri="{FF2B5EF4-FFF2-40B4-BE49-F238E27FC236}">
                <a16:creationId xmlns:a16="http://schemas.microsoft.com/office/drawing/2014/main" id="{5BAE30F7-248E-BEF2-EFC8-CB4B7A8CAEB0}"/>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Twentieth-century composers embraced asymmetrical, angular phrases that contrasted particularly with the balanced phrases and repetitions of earlier music.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Melodies composed in the modern style exhibited an instrumental character in that wide leaps and dissonant intervals became more common, even in vocal music. </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a:extLst>
              <a:ext uri="{FF2B5EF4-FFF2-40B4-BE49-F238E27FC236}">
                <a16:creationId xmlns:a16="http://schemas.microsoft.com/office/drawing/2014/main" id="{919548DD-4D3F-944C-9EEB-DC099AB9C7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887F2456-609D-CF4B-B264-11D11756A76C}" type="slidenum">
              <a:rPr lang="en-US" altLang="en-US" sz="1200"/>
              <a:pPr eaLnBrk="1" hangingPunct="1"/>
              <a:t>23</a:t>
            </a:fld>
            <a:endParaRPr lang="en-US" altLang="en-US" sz="1200"/>
          </a:p>
        </p:txBody>
      </p:sp>
      <p:sp>
        <p:nvSpPr>
          <p:cNvPr id="150531" name="Rectangle 2">
            <a:extLst>
              <a:ext uri="{FF2B5EF4-FFF2-40B4-BE49-F238E27FC236}">
                <a16:creationId xmlns:a16="http://schemas.microsoft.com/office/drawing/2014/main" id="{F98F9A61-6412-F9A2-4631-67B1538C4E91}"/>
              </a:ext>
            </a:extLst>
          </p:cNvPr>
          <p:cNvSpPr>
            <a:spLocks noGrp="1" noRot="1" noChangeAspect="1" noChangeArrowheads="1" noTextEdit="1"/>
          </p:cNvSpPr>
          <p:nvPr>
            <p:ph type="sldImg"/>
          </p:nvPr>
        </p:nvSpPr>
        <p:spPr>
          <a:solidFill>
            <a:srgbClr val="FFFFFF"/>
          </a:solidFill>
          <a:ln/>
        </p:spPr>
      </p:sp>
      <p:sp>
        <p:nvSpPr>
          <p:cNvPr id="150532" name="Rectangle 3">
            <a:extLst>
              <a:ext uri="{FF2B5EF4-FFF2-40B4-BE49-F238E27FC236}">
                <a16:creationId xmlns:a16="http://schemas.microsoft.com/office/drawing/2014/main" id="{CE880D1D-623D-675D-85BF-A082F588200E}"/>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New harmony found in early-twentieth-century music clearly sets apart the sounds of this era from earlier times. Where triads were the basic sound of traditional harmony, modern composers frequently utilized chords containing five, six, or seven notes.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The idea of expanded chords evolved into polyharmony, where one stream of harmony would play at the same time as a completely independent and often dissonant contrasting harmony. </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7CE35FA6-64EE-93BD-7074-8F867C7915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CA129295-E55E-D343-B84B-66FF2F4CFEAE}" type="slidenum">
              <a:rPr lang="en-US" altLang="en-US" sz="1200"/>
              <a:pPr eaLnBrk="1" hangingPunct="1"/>
              <a:t>6</a:t>
            </a:fld>
            <a:endParaRPr lang="en-US" altLang="en-US" sz="1200"/>
          </a:p>
        </p:txBody>
      </p:sp>
      <p:sp>
        <p:nvSpPr>
          <p:cNvPr id="129027" name="Rectangle 2">
            <a:extLst>
              <a:ext uri="{FF2B5EF4-FFF2-40B4-BE49-F238E27FC236}">
                <a16:creationId xmlns:a16="http://schemas.microsoft.com/office/drawing/2014/main" id="{E9DE91AD-5304-CAE0-5170-DBD496D529A3}"/>
              </a:ext>
            </a:extLst>
          </p:cNvPr>
          <p:cNvSpPr>
            <a:spLocks noGrp="1" noRot="1" noChangeAspect="1" noChangeArrowheads="1" noTextEdit="1"/>
          </p:cNvSpPr>
          <p:nvPr>
            <p:ph type="sldImg"/>
          </p:nvPr>
        </p:nvSpPr>
        <p:spPr>
          <a:ln/>
        </p:spPr>
      </p:sp>
      <p:sp>
        <p:nvSpPr>
          <p:cNvPr id="129028" name="Rectangle 3">
            <a:extLst>
              <a:ext uri="{FF2B5EF4-FFF2-40B4-BE49-F238E27FC236}">
                <a16:creationId xmlns:a16="http://schemas.microsoft.com/office/drawing/2014/main" id="{E2770BD9-D3D9-DD17-3769-3891F8212F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Arts in the early twentieth century unfolded through a variety of “isms”—for example: Impressionism, Symbolism, and Expressionism.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Each of these creative movements were marked by specific characteristics, in part, as reactions against Romanticism. </a:t>
            </a:r>
          </a:p>
          <a:p>
            <a:pPr eaLnBrk="1" hangingPunct="1"/>
            <a:endParaRPr lang="en-US" altLang="en-US" i="1">
              <a:latin typeface="Times New Roman" panose="02020603050405020304" pitchFamily="18" charset="0"/>
              <a:ea typeface="ＭＳ Ｐゴシック" panose="020B0600070205080204" pitchFamily="34" charset="-128"/>
            </a:endParaRPr>
          </a:p>
          <a:p>
            <a:pPr eaLnBrk="1" hangingPunct="1"/>
            <a:r>
              <a:rPr lang="en-US" altLang="en-US" i="1">
                <a:latin typeface="Times New Roman" panose="02020603050405020304" pitchFamily="18" charset="0"/>
                <a:ea typeface="ＭＳ Ｐゴシック" panose="020B0600070205080204" pitchFamily="34" charset="-128"/>
              </a:rPr>
              <a:t>Impressionism </a:t>
            </a:r>
            <a:r>
              <a:rPr lang="en-US" altLang="en-US">
                <a:latin typeface="Times New Roman" panose="02020603050405020304" pitchFamily="18" charset="0"/>
                <a:ea typeface="ＭＳ Ｐゴシック" panose="020B0600070205080204" pitchFamily="34" charset="-128"/>
              </a:rPr>
              <a:t>was a French movement developed by painters focusing on play of light and color.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i="1">
                <a:latin typeface="Times New Roman" panose="02020603050405020304" pitchFamily="18" charset="0"/>
                <a:ea typeface="ＭＳ Ｐゴシック" panose="020B0600070205080204" pitchFamily="34" charset="-128"/>
              </a:rPr>
              <a:t>Symbolism </a:t>
            </a:r>
            <a:r>
              <a:rPr lang="en-US" altLang="en-US">
                <a:latin typeface="Times New Roman" panose="02020603050405020304" pitchFamily="18" charset="0"/>
                <a:ea typeface="ＭＳ Ｐゴシック" panose="020B0600070205080204" pitchFamily="34" charset="-128"/>
              </a:rPr>
              <a:t>was a literary response to Impressionism suggesting images and ideas.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i="1">
                <a:latin typeface="Times New Roman" panose="02020603050405020304" pitchFamily="18" charset="0"/>
                <a:ea typeface="ＭＳ Ｐゴシック" panose="020B0600070205080204" pitchFamily="34" charset="-128"/>
              </a:rPr>
              <a:t>Expressionism </a:t>
            </a:r>
            <a:r>
              <a:rPr lang="en-US" altLang="en-US">
                <a:latin typeface="Times New Roman" panose="02020603050405020304" pitchFamily="18" charset="0"/>
                <a:ea typeface="ＭＳ Ｐゴシック" panose="020B0600070205080204" pitchFamily="34" charset="-128"/>
              </a:rPr>
              <a:t>was represented by composers exploring new harmonic systems and extreme sonic registers.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a:extLst>
              <a:ext uri="{FF2B5EF4-FFF2-40B4-BE49-F238E27FC236}">
                <a16:creationId xmlns:a16="http://schemas.microsoft.com/office/drawing/2014/main" id="{5E843CBE-54A8-E4B5-6419-7DB2F6274B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E2DC21C1-0687-9649-A1AC-579FB8CC229C}" type="slidenum">
              <a:rPr lang="en-US" altLang="en-US" sz="1200"/>
              <a:pPr eaLnBrk="1" hangingPunct="1"/>
              <a:t>24</a:t>
            </a:fld>
            <a:endParaRPr lang="en-US" altLang="en-US" sz="1200"/>
          </a:p>
        </p:txBody>
      </p:sp>
      <p:sp>
        <p:nvSpPr>
          <p:cNvPr id="151555" name="Rectangle 2">
            <a:extLst>
              <a:ext uri="{FF2B5EF4-FFF2-40B4-BE49-F238E27FC236}">
                <a16:creationId xmlns:a16="http://schemas.microsoft.com/office/drawing/2014/main" id="{2728541F-B10E-56E7-659D-6EAE4B3D2DBC}"/>
              </a:ext>
            </a:extLst>
          </p:cNvPr>
          <p:cNvSpPr>
            <a:spLocks noGrp="1" noRot="1" noChangeAspect="1" noChangeArrowheads="1" noTextEdit="1"/>
          </p:cNvSpPr>
          <p:nvPr>
            <p:ph type="sldImg"/>
          </p:nvPr>
        </p:nvSpPr>
        <p:spPr>
          <a:solidFill>
            <a:srgbClr val="FFFFFF"/>
          </a:solidFill>
          <a:ln/>
        </p:spPr>
      </p:sp>
      <p:sp>
        <p:nvSpPr>
          <p:cNvPr id="151556" name="Rectangle 3">
            <a:extLst>
              <a:ext uri="{FF2B5EF4-FFF2-40B4-BE49-F238E27FC236}">
                <a16:creationId xmlns:a16="http://schemas.microsoft.com/office/drawing/2014/main" id="{1EAA60A7-FB8F-F020-AF42-3CDF0D7E0F34}"/>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New conceptions of tonality led composers to stretch or even abandon the major-minor system in favor of new systems, and the eventual “emancipation of dissonance.”</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Earlier tonal music—particularly from the Baroque, Classical, and Romanic styles—created tension that usually would resolve. In the new music this perceived drive toward the tonic is weakened. This weakening of a central pitch was accomplished by several means, including increased interest in and application of church modes and non-Western music, and later, new systems of pitch organization.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In </a:t>
            </a:r>
            <a:r>
              <a:rPr lang="en-US" altLang="en-US" i="1">
                <a:latin typeface="Times New Roman" panose="02020603050405020304" pitchFamily="18" charset="0"/>
                <a:ea typeface="ＭＳ Ｐゴシック" panose="020B0600070205080204" pitchFamily="34" charset="-128"/>
              </a:rPr>
              <a:t>polytonality </a:t>
            </a:r>
            <a:r>
              <a:rPr lang="en-US" altLang="en-US">
                <a:latin typeface="Times New Roman" panose="02020603050405020304" pitchFamily="18" charset="0"/>
                <a:ea typeface="ＭＳ Ｐゴシック" panose="020B0600070205080204" pitchFamily="34" charset="-128"/>
              </a:rPr>
              <a:t>two or more simultaneous keys are sounded, creating new sonorities.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Eventually, </a:t>
            </a:r>
            <a:r>
              <a:rPr lang="en-US" altLang="en-US" i="1">
                <a:latin typeface="Times New Roman" panose="02020603050405020304" pitchFamily="18" charset="0"/>
                <a:ea typeface="ＭＳ Ｐゴシック" panose="020B0600070205080204" pitchFamily="34" charset="-128"/>
              </a:rPr>
              <a:t>atonality -- </a:t>
            </a:r>
            <a:r>
              <a:rPr lang="en-US" altLang="en-US">
                <a:latin typeface="Times New Roman" panose="02020603050405020304" pitchFamily="18" charset="0"/>
                <a:ea typeface="ＭＳ Ｐゴシック" panose="020B0600070205080204" pitchFamily="34" charset="-128"/>
              </a:rPr>
              <a:t> an abandonment of tonality – sounded in a way that all 12 tones are equal in importance. This technique is known as the twelve-tone method.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a:extLst>
              <a:ext uri="{FF2B5EF4-FFF2-40B4-BE49-F238E27FC236}">
                <a16:creationId xmlns:a16="http://schemas.microsoft.com/office/drawing/2014/main" id="{E1E99EE2-78CF-5B06-1FF9-01C9660C47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30D80054-7993-DB43-AD97-81871CD49486}" type="slidenum">
              <a:rPr lang="en-US" altLang="en-US" sz="1200"/>
              <a:pPr eaLnBrk="1" hangingPunct="1"/>
              <a:t>25</a:t>
            </a:fld>
            <a:endParaRPr lang="en-US" altLang="en-US" sz="1200"/>
          </a:p>
        </p:txBody>
      </p:sp>
      <p:sp>
        <p:nvSpPr>
          <p:cNvPr id="152579" name="Rectangle 2">
            <a:extLst>
              <a:ext uri="{FF2B5EF4-FFF2-40B4-BE49-F238E27FC236}">
                <a16:creationId xmlns:a16="http://schemas.microsoft.com/office/drawing/2014/main" id="{65BD5FAF-B7BE-1A65-3A0C-EAC19DA7762A}"/>
              </a:ext>
            </a:extLst>
          </p:cNvPr>
          <p:cNvSpPr>
            <a:spLocks noGrp="1" noRot="1" noChangeAspect="1" noChangeArrowheads="1" noTextEdit="1"/>
          </p:cNvSpPr>
          <p:nvPr>
            <p:ph type="sldImg"/>
          </p:nvPr>
        </p:nvSpPr>
        <p:spPr>
          <a:solidFill>
            <a:srgbClr val="FFFFFF"/>
          </a:solidFill>
          <a:ln/>
        </p:spPr>
      </p:sp>
      <p:sp>
        <p:nvSpPr>
          <p:cNvPr id="152580" name="Rectangle 3">
            <a:extLst>
              <a:ext uri="{FF2B5EF4-FFF2-40B4-BE49-F238E27FC236}">
                <a16:creationId xmlns:a16="http://schemas.microsoft.com/office/drawing/2014/main" id="{29E49399-8F9A-847B-B5AB-B9129105CB02}"/>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The twelve-tone method, devised by Arnold Schoenberg (1874–1951), is alternately known as </a:t>
            </a:r>
            <a:r>
              <a:rPr lang="en-US" altLang="en-US" i="1">
                <a:latin typeface="Times New Roman" panose="02020603050405020304" pitchFamily="18" charset="0"/>
                <a:ea typeface="ＭＳ Ｐゴシック" panose="020B0600070205080204" pitchFamily="34" charset="-128"/>
              </a:rPr>
              <a:t>serialism</a:t>
            </a:r>
            <a:r>
              <a:rPr lang="en-US" altLang="en-US">
                <a:latin typeface="Times New Roman" panose="02020603050405020304" pitchFamily="18" charset="0"/>
                <a:ea typeface="ＭＳ Ｐゴシック" panose="020B0600070205080204" pitchFamily="34" charset="-128"/>
              </a:rPr>
              <a:t> or </a:t>
            </a:r>
            <a:r>
              <a:rPr lang="en-US" altLang="en-US" i="1">
                <a:latin typeface="Times New Roman" panose="02020603050405020304" pitchFamily="18" charset="0"/>
                <a:ea typeface="ＭＳ Ｐゴシック" panose="020B0600070205080204" pitchFamily="34" charset="-128"/>
              </a:rPr>
              <a:t>dodecaphonic </a:t>
            </a:r>
            <a:r>
              <a:rPr lang="en-US" altLang="en-US">
                <a:latin typeface="Times New Roman" panose="02020603050405020304" pitchFamily="18" charset="0"/>
                <a:ea typeface="ＭＳ Ｐゴシック" panose="020B0600070205080204" pitchFamily="34" charset="-128"/>
              </a:rPr>
              <a:t>music.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This strict system is based on the </a:t>
            </a:r>
            <a:r>
              <a:rPr lang="en-US" altLang="en-US" i="1">
                <a:latin typeface="Times New Roman" panose="02020603050405020304" pitchFamily="18" charset="0"/>
                <a:ea typeface="ＭＳ Ｐゴシック" panose="020B0600070205080204" pitchFamily="34" charset="-128"/>
              </a:rPr>
              <a:t>tone row</a:t>
            </a:r>
            <a:r>
              <a:rPr lang="en-US" altLang="en-US">
                <a:latin typeface="Times New Roman" panose="02020603050405020304" pitchFamily="18" charset="0"/>
                <a:ea typeface="ＭＳ Ｐゴシック" panose="020B0600070205080204" pitchFamily="34" charset="-128"/>
              </a:rPr>
              <a:t>—a specific arrangement of al 12 chromatic notes. In a highly formalized compositional technique, the chosen row can then be altered by </a:t>
            </a:r>
            <a:r>
              <a:rPr lang="en-US" altLang="en-US" i="1">
                <a:latin typeface="Times New Roman" panose="02020603050405020304" pitchFamily="18" charset="0"/>
                <a:ea typeface="ＭＳ Ｐゴシック" panose="020B0600070205080204" pitchFamily="34" charset="-128"/>
              </a:rPr>
              <a:t>transposition, inversion, retrograde, </a:t>
            </a:r>
            <a:r>
              <a:rPr lang="en-US" altLang="en-US">
                <a:latin typeface="Times New Roman" panose="02020603050405020304" pitchFamily="18" charset="0"/>
                <a:ea typeface="ＭＳ Ｐゴシック" panose="020B0600070205080204" pitchFamily="34" charset="-128"/>
              </a:rPr>
              <a:t>or </a:t>
            </a:r>
            <a:r>
              <a:rPr lang="en-US" altLang="en-US" i="1">
                <a:latin typeface="Times New Roman" panose="02020603050405020304" pitchFamily="18" charset="0"/>
                <a:ea typeface="ＭＳ Ｐゴシック" panose="020B0600070205080204" pitchFamily="34" charset="-128"/>
              </a:rPr>
              <a:t>retrograde inversion. </a:t>
            </a:r>
          </a:p>
          <a:p>
            <a:pPr eaLnBrk="1" hangingPunct="1"/>
            <a:endParaRPr lang="en-US" altLang="en-US" i="1">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This means the original row can appear at a new pitch level—higher or lower—(</a:t>
            </a:r>
            <a:r>
              <a:rPr lang="en-US" altLang="en-US" i="1">
                <a:latin typeface="Times New Roman" panose="02020603050405020304" pitchFamily="18" charset="0"/>
                <a:ea typeface="ＭＳ Ｐゴシック" panose="020B0600070205080204" pitchFamily="34" charset="-128"/>
              </a:rPr>
              <a:t>transposition</a:t>
            </a:r>
            <a:r>
              <a:rPr lang="en-US" altLang="en-US">
                <a:latin typeface="Times New Roman" panose="02020603050405020304" pitchFamily="18" charset="0"/>
                <a:ea typeface="ＭＳ Ｐゴシック" panose="020B0600070205080204" pitchFamily="34" charset="-128"/>
              </a:rPr>
              <a:t>); upside-down (</a:t>
            </a:r>
            <a:r>
              <a:rPr lang="en-US" altLang="en-US" i="1">
                <a:latin typeface="Times New Roman" panose="02020603050405020304" pitchFamily="18" charset="0"/>
                <a:ea typeface="ＭＳ Ｐゴシック" panose="020B0600070205080204" pitchFamily="34" charset="-128"/>
              </a:rPr>
              <a:t>inversion</a:t>
            </a:r>
            <a:r>
              <a:rPr lang="en-US" altLang="en-US">
                <a:latin typeface="Times New Roman" panose="02020603050405020304" pitchFamily="18" charset="0"/>
                <a:ea typeface="ＭＳ Ｐゴシック" panose="020B0600070205080204" pitchFamily="34" charset="-128"/>
              </a:rPr>
              <a:t>), backward (</a:t>
            </a:r>
            <a:r>
              <a:rPr lang="en-US" altLang="en-US" i="1">
                <a:latin typeface="Times New Roman" panose="02020603050405020304" pitchFamily="18" charset="0"/>
                <a:ea typeface="ＭＳ Ｐゴシック" panose="020B0600070205080204" pitchFamily="34" charset="-128"/>
              </a:rPr>
              <a:t>retrograde</a:t>
            </a:r>
            <a:r>
              <a:rPr lang="en-US" altLang="en-US">
                <a:latin typeface="Times New Roman" panose="02020603050405020304" pitchFamily="18" charset="0"/>
                <a:ea typeface="ＭＳ Ｐゴシック" panose="020B0600070205080204" pitchFamily="34" charset="-128"/>
              </a:rPr>
              <a:t>), or backward and upside-down </a:t>
            </a:r>
            <a:r>
              <a:rPr lang="en-US" altLang="en-US" i="1">
                <a:latin typeface="Times New Roman" panose="02020603050405020304" pitchFamily="18" charset="0"/>
                <a:ea typeface="ＭＳ Ｐゴシック" panose="020B0600070205080204" pitchFamily="34" charset="-128"/>
              </a:rPr>
              <a:t>(retrograde inversion</a:t>
            </a:r>
            <a:r>
              <a:rPr lang="en-US" altLang="en-US">
                <a:latin typeface="Times New Roman" panose="02020603050405020304" pitchFamily="18" charset="0"/>
                <a:ea typeface="ＭＳ Ｐゴシック" panose="020B0600070205080204" pitchFamily="34" charset="-128"/>
              </a:rPr>
              <a: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5D28C936-EEFF-6950-8A59-C1395F834D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F0ED82EB-3F9B-2E41-B043-54104162F716}" type="slidenum">
              <a:rPr lang="en-US" altLang="en-US" sz="1200"/>
              <a:pPr eaLnBrk="1" hangingPunct="1"/>
              <a:t>26</a:t>
            </a:fld>
            <a:endParaRPr lang="en-US" altLang="en-US" sz="1200"/>
          </a:p>
        </p:txBody>
      </p:sp>
      <p:sp>
        <p:nvSpPr>
          <p:cNvPr id="153603" name="Rectangle 2">
            <a:extLst>
              <a:ext uri="{FF2B5EF4-FFF2-40B4-BE49-F238E27FC236}">
                <a16:creationId xmlns:a16="http://schemas.microsoft.com/office/drawing/2014/main" id="{0772373C-6E4A-D918-D11B-A889C8EFB465}"/>
              </a:ext>
            </a:extLst>
          </p:cNvPr>
          <p:cNvSpPr>
            <a:spLocks noGrp="1" noRot="1" noChangeAspect="1" noChangeArrowheads="1" noTextEdit="1"/>
          </p:cNvSpPr>
          <p:nvPr>
            <p:ph type="sldImg"/>
          </p:nvPr>
        </p:nvSpPr>
        <p:spPr>
          <a:solidFill>
            <a:srgbClr val="FFFFFF"/>
          </a:solidFill>
          <a:ln/>
        </p:spPr>
      </p:sp>
      <p:sp>
        <p:nvSpPr>
          <p:cNvPr id="153604" name="Rectangle 3">
            <a:extLst>
              <a:ext uri="{FF2B5EF4-FFF2-40B4-BE49-F238E27FC236}">
                <a16:creationId xmlns:a16="http://schemas.microsoft.com/office/drawing/2014/main" id="{F30A99AA-7C34-E25D-4A46-9DA8F30C31AD}"/>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This example demonstrates tone row and three of the permutations—or related rows—are derived, using the twelve-tone method.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Each of these new rows now become source material for the composer to create new melodies and harmonies.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The symmetrical relationships between the new rows are evident just by looking at the melodic contour on this score.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a:extLst>
              <a:ext uri="{FF2B5EF4-FFF2-40B4-BE49-F238E27FC236}">
                <a16:creationId xmlns:a16="http://schemas.microsoft.com/office/drawing/2014/main" id="{75A051C1-9AA9-CB73-D7FC-C0738D6A5A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ED63A169-17CF-9C47-AD9F-D757312AC563}" type="slidenum">
              <a:rPr lang="en-US" altLang="en-US" sz="1200"/>
              <a:pPr eaLnBrk="1" hangingPunct="1"/>
              <a:t>27</a:t>
            </a:fld>
            <a:endParaRPr lang="en-US" altLang="en-US" sz="1200"/>
          </a:p>
        </p:txBody>
      </p:sp>
      <p:sp>
        <p:nvSpPr>
          <p:cNvPr id="154627" name="Rectangle 2">
            <a:extLst>
              <a:ext uri="{FF2B5EF4-FFF2-40B4-BE49-F238E27FC236}">
                <a16:creationId xmlns:a16="http://schemas.microsoft.com/office/drawing/2014/main" id="{86189314-59D0-82A8-3447-F8D4B88BCAC0}"/>
              </a:ext>
            </a:extLst>
          </p:cNvPr>
          <p:cNvSpPr>
            <a:spLocks noGrp="1" noRot="1" noChangeAspect="1" noChangeArrowheads="1" noTextEdit="1"/>
          </p:cNvSpPr>
          <p:nvPr>
            <p:ph type="sldImg"/>
          </p:nvPr>
        </p:nvSpPr>
        <p:spPr>
          <a:solidFill>
            <a:srgbClr val="FFFFFF"/>
          </a:solidFill>
          <a:ln/>
        </p:spPr>
      </p:sp>
      <p:sp>
        <p:nvSpPr>
          <p:cNvPr id="154628" name="Rectangle 3">
            <a:extLst>
              <a:ext uri="{FF2B5EF4-FFF2-40B4-BE49-F238E27FC236}">
                <a16:creationId xmlns:a16="http://schemas.microsoft.com/office/drawing/2014/main" id="{00745C4C-9F02-3F37-8E30-B8AD01DDB14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The emancipation of dissonance was achieved by twentieth-century composers. This means that dissonant sonorities or sounds that required resolution in previous eras were gaining acceptance as sounds in their own right, without obligation to resolve to a consonance.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At the same time, extreme dissonances, through devices such as polyharmony and rich orchestration, were employed as part of the new musical language.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a:extLst>
              <a:ext uri="{FF2B5EF4-FFF2-40B4-BE49-F238E27FC236}">
                <a16:creationId xmlns:a16="http://schemas.microsoft.com/office/drawing/2014/main" id="{47497984-3A06-522F-F54C-15FE8DDB88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56AE7CE8-0DE5-CF4E-8F6B-C4C2B23427B9}" type="slidenum">
              <a:rPr lang="en-US" altLang="en-US" sz="1200"/>
              <a:pPr eaLnBrk="1" hangingPunct="1"/>
              <a:t>28</a:t>
            </a:fld>
            <a:endParaRPr lang="en-US" altLang="en-US" sz="1200"/>
          </a:p>
        </p:txBody>
      </p:sp>
      <p:sp>
        <p:nvSpPr>
          <p:cNvPr id="155651" name="Rectangle 2">
            <a:extLst>
              <a:ext uri="{FF2B5EF4-FFF2-40B4-BE49-F238E27FC236}">
                <a16:creationId xmlns:a16="http://schemas.microsoft.com/office/drawing/2014/main" id="{0E8230C3-A8BB-B06A-71DF-684AC7E5E6D0}"/>
              </a:ext>
            </a:extLst>
          </p:cNvPr>
          <p:cNvSpPr>
            <a:spLocks noGrp="1" noRot="1" noChangeAspect="1" noChangeArrowheads="1" noTextEdit="1"/>
          </p:cNvSpPr>
          <p:nvPr>
            <p:ph type="sldImg"/>
          </p:nvPr>
        </p:nvSpPr>
        <p:spPr>
          <a:solidFill>
            <a:srgbClr val="FFFFFF"/>
          </a:solidFill>
          <a:ln/>
        </p:spPr>
      </p:sp>
      <p:sp>
        <p:nvSpPr>
          <p:cNvPr id="155652" name="Rectangle 3">
            <a:extLst>
              <a:ext uri="{FF2B5EF4-FFF2-40B4-BE49-F238E27FC236}">
                <a16:creationId xmlns:a16="http://schemas.microsoft.com/office/drawing/2014/main" id="{18D7D2C3-31BE-23B1-A6C5-71EB82668E54}"/>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In response to the rich sonorities of nineteenth-century orchestration, early-twentieth-century music was often presented through a leaner, smaller orchestra.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The string section was no longer the “heart” of the orchestra, and many composers favored the darker instruments, such as the viola, bassoon, and trombone.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Emphasis on rhythm brought the percussion to the foreground, and the piano transcended solo-instrument status to a place in the orchestral ensemble.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a:extLst>
              <a:ext uri="{FF2B5EF4-FFF2-40B4-BE49-F238E27FC236}">
                <a16:creationId xmlns:a16="http://schemas.microsoft.com/office/drawing/2014/main" id="{8CA93DCF-8ED5-D226-18C4-1D47181056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450EC206-5C60-A946-A741-57E5649F9794}" type="slidenum">
              <a:rPr lang="en-US" altLang="en-US" sz="1200"/>
              <a:pPr eaLnBrk="1" hangingPunct="1"/>
              <a:t>29</a:t>
            </a:fld>
            <a:endParaRPr lang="en-US" altLang="en-US" sz="1200"/>
          </a:p>
        </p:txBody>
      </p:sp>
      <p:sp>
        <p:nvSpPr>
          <p:cNvPr id="156675" name="Rectangle 2">
            <a:extLst>
              <a:ext uri="{FF2B5EF4-FFF2-40B4-BE49-F238E27FC236}">
                <a16:creationId xmlns:a16="http://schemas.microsoft.com/office/drawing/2014/main" id="{564E2DD6-CEDD-D5CB-920E-F3A61F3EB411}"/>
              </a:ext>
            </a:extLst>
          </p:cNvPr>
          <p:cNvSpPr>
            <a:spLocks noGrp="1" noRot="1" noChangeAspect="1" noChangeArrowheads="1" noTextEdit="1"/>
          </p:cNvSpPr>
          <p:nvPr>
            <p:ph type="sldImg"/>
          </p:nvPr>
        </p:nvSpPr>
        <p:spPr>
          <a:solidFill>
            <a:srgbClr val="FFFFFF"/>
          </a:solidFill>
          <a:ln/>
        </p:spPr>
      </p:sp>
      <p:sp>
        <p:nvSpPr>
          <p:cNvPr id="156676" name="Rectangle 3">
            <a:extLst>
              <a:ext uri="{FF2B5EF4-FFF2-40B4-BE49-F238E27FC236}">
                <a16:creationId xmlns:a16="http://schemas.microsoft.com/office/drawing/2014/main" id="{B703B8B3-F097-B442-6683-AD4F7DAB9980}"/>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While the sonic palette expanded through new tonal organization, a return to Classical virtues shaped the formal structures of early-twentieth-century music.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Absolute music, or music-for-music’s-sake, re-emerged after the frequent appearance of program music in the Romantic era. Older forms from the Baroque and Classical periods returned, including fugues and concerto grosso, while traditional forms such as symphonies and concertos remained vibrant.</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Composers sought organization and succinctness through balance and objectivity.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The value of  orm over expression is known as </a:t>
            </a:r>
            <a:r>
              <a:rPr lang="en-US" altLang="en-US" i="1">
                <a:latin typeface="Times New Roman" panose="02020603050405020304" pitchFamily="18" charset="0"/>
                <a:ea typeface="ＭＳ Ｐゴシック" panose="020B0600070205080204" pitchFamily="34" charset="-128"/>
              </a:rPr>
              <a:t>formalism, </a:t>
            </a:r>
            <a:r>
              <a:rPr lang="en-US" altLang="en-US">
                <a:latin typeface="Times New Roman" panose="02020603050405020304" pitchFamily="18" charset="0"/>
                <a:ea typeface="ＭＳ Ｐゴシック" panose="020B0600070205080204" pitchFamily="34" charset="-128"/>
              </a:rPr>
              <a:t>a sensibility employed by many Modernist composers. </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a:extLst>
              <a:ext uri="{FF2B5EF4-FFF2-40B4-BE49-F238E27FC236}">
                <a16:creationId xmlns:a16="http://schemas.microsoft.com/office/drawing/2014/main" id="{070BBD98-1837-863D-9026-012392A42D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929EA728-89B0-3B41-B428-6B67DFA1C007}" type="slidenum">
              <a:rPr lang="en-US" altLang="en-US" sz="1200"/>
              <a:pPr eaLnBrk="1" hangingPunct="1"/>
              <a:t>30</a:t>
            </a:fld>
            <a:endParaRPr lang="en-US" altLang="en-US" sz="1200"/>
          </a:p>
        </p:txBody>
      </p:sp>
      <p:sp>
        <p:nvSpPr>
          <p:cNvPr id="159747" name="Rectangle 2">
            <a:extLst>
              <a:ext uri="{FF2B5EF4-FFF2-40B4-BE49-F238E27FC236}">
                <a16:creationId xmlns:a16="http://schemas.microsoft.com/office/drawing/2014/main" id="{9703C806-2BC7-C983-6ECD-864312D47000}"/>
              </a:ext>
            </a:extLst>
          </p:cNvPr>
          <p:cNvSpPr>
            <a:spLocks noGrp="1" noRot="1" noChangeAspect="1" noChangeArrowheads="1" noTextEdit="1"/>
          </p:cNvSpPr>
          <p:nvPr>
            <p:ph type="sldImg"/>
          </p:nvPr>
        </p:nvSpPr>
        <p:spPr>
          <a:solidFill>
            <a:srgbClr val="FFFFFF"/>
          </a:solidFill>
          <a:ln/>
        </p:spPr>
      </p:sp>
      <p:sp>
        <p:nvSpPr>
          <p:cNvPr id="159748" name="Rectangle 3">
            <a:extLst>
              <a:ext uri="{FF2B5EF4-FFF2-40B4-BE49-F238E27FC236}">
                <a16:creationId xmlns:a16="http://schemas.microsoft.com/office/drawing/2014/main" id="{0DBD19FC-77AC-A5C0-967D-70D5F0E24B1E}"/>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Early Modernism in music was embodied chiefly in the works of Stravinsky, Schoenberg, and Berg.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While each had an outstanding, unique expression, they shared innovative Modernist sensibilities, including complex rhythms and textures, as well as angular melodies and unprecedented use of dissonance.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a:extLst>
              <a:ext uri="{FF2B5EF4-FFF2-40B4-BE49-F238E27FC236}">
                <a16:creationId xmlns:a16="http://schemas.microsoft.com/office/drawing/2014/main" id="{789B366C-85B7-D23B-84E5-93B212B0E9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134EF4C7-09C5-E249-BE5C-B0A405838FDE}" type="slidenum">
              <a:rPr lang="en-US" altLang="en-US" sz="1200"/>
              <a:pPr eaLnBrk="1" hangingPunct="1"/>
              <a:t>31</a:t>
            </a:fld>
            <a:endParaRPr lang="en-US" altLang="en-US" sz="1200"/>
          </a:p>
        </p:txBody>
      </p:sp>
      <p:sp>
        <p:nvSpPr>
          <p:cNvPr id="160771" name="Rectangle 2">
            <a:extLst>
              <a:ext uri="{FF2B5EF4-FFF2-40B4-BE49-F238E27FC236}">
                <a16:creationId xmlns:a16="http://schemas.microsoft.com/office/drawing/2014/main" id="{AB924094-01B6-6277-CC45-49550EE8B4BE}"/>
              </a:ext>
            </a:extLst>
          </p:cNvPr>
          <p:cNvSpPr>
            <a:spLocks noGrp="1" noRot="1" noChangeAspect="1" noChangeArrowheads="1" noTextEdit="1"/>
          </p:cNvSpPr>
          <p:nvPr>
            <p:ph type="sldImg"/>
          </p:nvPr>
        </p:nvSpPr>
        <p:spPr>
          <a:solidFill>
            <a:srgbClr val="FFFFFF"/>
          </a:solidFill>
          <a:ln/>
        </p:spPr>
      </p:sp>
      <p:sp>
        <p:nvSpPr>
          <p:cNvPr id="160772" name="Rectangle 3">
            <a:extLst>
              <a:ext uri="{FF2B5EF4-FFF2-40B4-BE49-F238E27FC236}">
                <a16:creationId xmlns:a16="http://schemas.microsoft.com/office/drawing/2014/main" id="{ECDE1F89-9269-0A70-5E57-9EC4F7BD4CBF}"/>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Russian composer Igor Stravinsky (1882–1971) embodied the most significant impulses of his time. For half a century his work reflected the main currents of twentieth-century music.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Stravinsky studied music with Nicolai Rimsky-Korsakov at the University of St. Petersburg.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Early in Stravinsky’s career, the legendary impresario of the </a:t>
            </a:r>
            <a:r>
              <a:rPr lang="en-US" altLang="en-US" i="1">
                <a:latin typeface="Times New Roman" panose="02020603050405020304" pitchFamily="18" charset="0"/>
                <a:ea typeface="ＭＳ Ｐゴシック" panose="020B0600070205080204" pitchFamily="34" charset="-128"/>
              </a:rPr>
              <a:t>Ballets Russes ,</a:t>
            </a:r>
            <a:r>
              <a:rPr lang="en-US" altLang="en-US">
                <a:latin typeface="Times New Roman" panose="02020603050405020304" pitchFamily="18" charset="0"/>
                <a:ea typeface="ＭＳ Ｐゴシック" panose="020B0600070205080204" pitchFamily="34" charset="-128"/>
              </a:rPr>
              <a:t> Serge Diaghilev, commissioned 3 ballets: </a:t>
            </a:r>
            <a:r>
              <a:rPr lang="en-US" altLang="en-US" i="1">
                <a:latin typeface="Times New Roman" panose="02020603050405020304" pitchFamily="18" charset="0"/>
                <a:ea typeface="ＭＳ Ｐゴシック" panose="020B0600070205080204" pitchFamily="34" charset="-128"/>
              </a:rPr>
              <a:t>The Firebird </a:t>
            </a:r>
            <a:r>
              <a:rPr lang="en-US" altLang="en-US">
                <a:latin typeface="Times New Roman" panose="02020603050405020304" pitchFamily="18" charset="0"/>
                <a:ea typeface="ＭＳ Ｐゴシック" panose="020B0600070205080204" pitchFamily="34" charset="-128"/>
              </a:rPr>
              <a:t>(1910),</a:t>
            </a:r>
          </a:p>
          <a:p>
            <a:pPr eaLnBrk="1" hangingPunct="1"/>
            <a:r>
              <a:rPr lang="en-US" altLang="en-US" i="1">
                <a:latin typeface="Times New Roman" panose="02020603050405020304" pitchFamily="18" charset="0"/>
                <a:ea typeface="ＭＳ Ｐゴシック" panose="020B0600070205080204" pitchFamily="34" charset="-128"/>
              </a:rPr>
              <a:t>Petrushka </a:t>
            </a:r>
            <a:r>
              <a:rPr lang="en-US" altLang="en-US">
                <a:latin typeface="Times New Roman" panose="02020603050405020304" pitchFamily="18" charset="0"/>
                <a:ea typeface="ＭＳ Ｐゴシック" panose="020B0600070205080204" pitchFamily="34" charset="-128"/>
              </a:rPr>
              <a:t>(1911), </a:t>
            </a:r>
            <a:r>
              <a:rPr lang="en-US" altLang="en-US" i="1">
                <a:latin typeface="Times New Roman" panose="02020603050405020304" pitchFamily="18" charset="0"/>
                <a:ea typeface="ＭＳ Ｐゴシック" panose="020B0600070205080204" pitchFamily="34" charset="-128"/>
              </a:rPr>
              <a:t>The Rite of Spring </a:t>
            </a:r>
            <a:r>
              <a:rPr lang="en-US" altLang="en-US">
                <a:latin typeface="Times New Roman" panose="02020603050405020304" pitchFamily="18" charset="0"/>
                <a:ea typeface="ＭＳ Ｐゴシック" panose="020B0600070205080204" pitchFamily="34" charset="-128"/>
              </a:rPr>
              <a:t> (1913).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During opening night of </a:t>
            </a:r>
            <a:r>
              <a:rPr lang="en-US" altLang="en-US" i="1">
                <a:latin typeface="Times New Roman" panose="02020603050405020304" pitchFamily="18" charset="0"/>
                <a:ea typeface="ＭＳ Ｐゴシック" panose="020B0600070205080204" pitchFamily="34" charset="-128"/>
              </a:rPr>
              <a:t>The Rite of Spring</a:t>
            </a:r>
            <a:r>
              <a:rPr lang="en-US" altLang="en-US">
                <a:latin typeface="Times New Roman" panose="02020603050405020304" pitchFamily="18" charset="0"/>
                <a:ea typeface="ＭＳ Ｐゴシック" panose="020B0600070205080204" pitchFamily="34" charset="-128"/>
              </a:rPr>
              <a:t> a near riot broke out due to the audience reaction to this dramatic, innovative music. [Link to excerpt]</a:t>
            </a:r>
          </a:p>
          <a:p>
            <a:pPr eaLnBrk="1" hangingPunct="1"/>
            <a:r>
              <a:rPr lang="en-US" altLang="en-US">
                <a:latin typeface="Times New Roman" panose="02020603050405020304" pitchFamily="18" charset="0"/>
                <a:ea typeface="ＭＳ Ｐゴシック" panose="020B0600070205080204" pitchFamily="34" charset="-128"/>
              </a:rPr>
              <a:t> </a:t>
            </a:r>
          </a:p>
          <a:p>
            <a:pPr eaLnBrk="1" hangingPunct="1"/>
            <a:r>
              <a:rPr lang="en-US" altLang="en-US" i="1">
                <a:latin typeface="Times New Roman" panose="02020603050405020304" pitchFamily="18" charset="0"/>
                <a:ea typeface="ＭＳ Ｐゴシック" panose="020B0600070205080204" pitchFamily="34" charset="-128"/>
              </a:rPr>
              <a:t>	</a:t>
            </a: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a:extLst>
              <a:ext uri="{FF2B5EF4-FFF2-40B4-BE49-F238E27FC236}">
                <a16:creationId xmlns:a16="http://schemas.microsoft.com/office/drawing/2014/main" id="{299764DD-1C0D-3CB6-1192-6E666274B9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0251FC7D-CC1F-3E42-BCE1-267C94B5747F}" type="slidenum">
              <a:rPr lang="en-US" altLang="en-US" sz="1200"/>
              <a:pPr eaLnBrk="1" hangingPunct="1"/>
              <a:t>32</a:t>
            </a:fld>
            <a:endParaRPr lang="en-US" altLang="en-US" sz="1200"/>
          </a:p>
        </p:txBody>
      </p:sp>
      <p:sp>
        <p:nvSpPr>
          <p:cNvPr id="161795" name="Rectangle 2">
            <a:extLst>
              <a:ext uri="{FF2B5EF4-FFF2-40B4-BE49-F238E27FC236}">
                <a16:creationId xmlns:a16="http://schemas.microsoft.com/office/drawing/2014/main" id="{8AE534FF-7589-0131-5408-2732C4500D1F}"/>
              </a:ext>
            </a:extLst>
          </p:cNvPr>
          <p:cNvSpPr>
            <a:spLocks noGrp="1" noRot="1" noChangeAspect="1" noChangeArrowheads="1" noTextEdit="1"/>
          </p:cNvSpPr>
          <p:nvPr>
            <p:ph type="sldImg"/>
          </p:nvPr>
        </p:nvSpPr>
        <p:spPr>
          <a:solidFill>
            <a:srgbClr val="FFFFFF"/>
          </a:solidFill>
          <a:ln/>
        </p:spPr>
      </p:sp>
      <p:sp>
        <p:nvSpPr>
          <p:cNvPr id="161796" name="Rectangle 3">
            <a:extLst>
              <a:ext uri="{FF2B5EF4-FFF2-40B4-BE49-F238E27FC236}">
                <a16:creationId xmlns:a16="http://schemas.microsoft.com/office/drawing/2014/main" id="{79B06CD2-B906-CAAA-3B42-58B49B41F4B8}"/>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In 1920, Stravinsky settled in France and remained for nearly 20 years. During this time he travelled throughout Europe performing on piano and conducting his own music.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At the outbreak of World War II, he settled in Southern California outside of Los Angeles, and in 1945, became an American citizen.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Stravinsky died in New York on April 6, 1971 at the age of 89.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(Pictured is Valentine Hugo’s (1887–1968) sketches of the </a:t>
            </a:r>
            <a:r>
              <a:rPr lang="en-US" altLang="en-US" i="1">
                <a:latin typeface="Times New Roman" panose="02020603050405020304" pitchFamily="18" charset="0"/>
                <a:ea typeface="ＭＳ Ｐゴシック" panose="020B0600070205080204" pitchFamily="34" charset="-128"/>
              </a:rPr>
              <a:t>Sacrificial Dance from the ballet The Rite of Spring, choreographed by Nijinsky.)</a:t>
            </a: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a:extLst>
              <a:ext uri="{FF2B5EF4-FFF2-40B4-BE49-F238E27FC236}">
                <a16:creationId xmlns:a16="http://schemas.microsoft.com/office/drawing/2014/main" id="{58AF262A-76C3-41C7-A23E-9416D2D110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AE7E69A6-C0D9-3F47-A9BE-CADB7A852E6A}" type="slidenum">
              <a:rPr lang="en-US" altLang="en-US" sz="1200"/>
              <a:pPr eaLnBrk="1" hangingPunct="1"/>
              <a:t>33</a:t>
            </a:fld>
            <a:endParaRPr lang="en-US" altLang="en-US" sz="1200"/>
          </a:p>
        </p:txBody>
      </p:sp>
      <p:sp>
        <p:nvSpPr>
          <p:cNvPr id="162819" name="Rectangle 2">
            <a:extLst>
              <a:ext uri="{FF2B5EF4-FFF2-40B4-BE49-F238E27FC236}">
                <a16:creationId xmlns:a16="http://schemas.microsoft.com/office/drawing/2014/main" id="{18938D92-4FFF-CE2A-D9C0-A2D2653AC7C4}"/>
              </a:ext>
            </a:extLst>
          </p:cNvPr>
          <p:cNvSpPr>
            <a:spLocks noGrp="1" noRot="1" noChangeAspect="1" noChangeArrowheads="1" noTextEdit="1"/>
          </p:cNvSpPr>
          <p:nvPr>
            <p:ph type="sldImg"/>
          </p:nvPr>
        </p:nvSpPr>
        <p:spPr>
          <a:solidFill>
            <a:srgbClr val="FFFFFF"/>
          </a:solidFill>
          <a:ln/>
        </p:spPr>
      </p:sp>
      <p:sp>
        <p:nvSpPr>
          <p:cNvPr id="162820" name="Rectangle 3">
            <a:extLst>
              <a:ext uri="{FF2B5EF4-FFF2-40B4-BE49-F238E27FC236}">
                <a16:creationId xmlns:a16="http://schemas.microsoft.com/office/drawing/2014/main" id="{34785BF0-3CDD-2042-1CD1-7B4776BFA3F4}"/>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Changes in Stravinsky’s music parallels changing trends during the twentieth century. For example, at various times he composed post-Impressionism, neoclassicism, and serialism.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Stravinsky was a leader in the revitalization of rhythm, as evident in compositions such as </a:t>
            </a:r>
            <a:r>
              <a:rPr lang="en-US" altLang="en-US" i="1">
                <a:latin typeface="Times New Roman" panose="02020603050405020304" pitchFamily="18" charset="0"/>
                <a:ea typeface="ＭＳ Ｐゴシック" panose="020B0600070205080204" pitchFamily="34" charset="-128"/>
              </a:rPr>
              <a:t>The Rite of Spring</a:t>
            </a:r>
            <a:r>
              <a:rPr lang="en-US" altLang="en-US">
                <a:latin typeface="Times New Roman" panose="02020603050405020304" pitchFamily="18" charset="0"/>
                <a:ea typeface="ＭＳ Ｐゴシック" panose="020B0600070205080204" pitchFamily="34" charset="-128"/>
              </a:rPr>
              <a:t>, and was considered one of the great orchestrators, due to his innovative sonic creations.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His early works demonstrate nationalism, where folk melodies and lore permeate </a:t>
            </a:r>
            <a:r>
              <a:rPr lang="en-US" altLang="en-US" i="1">
                <a:latin typeface="Times New Roman" panose="02020603050405020304" pitchFamily="18" charset="0"/>
                <a:ea typeface="ＭＳ Ｐゴシック" panose="020B0600070205080204" pitchFamily="34" charset="-128"/>
              </a:rPr>
              <a:t>The Firebird</a:t>
            </a:r>
            <a:r>
              <a:rPr lang="en-US" altLang="en-US">
                <a:latin typeface="Times New Roman" panose="02020603050405020304" pitchFamily="18" charset="0"/>
                <a:ea typeface="ＭＳ Ｐゴシック" panose="020B0600070205080204" pitchFamily="34" charset="-128"/>
              </a:rPr>
              <a:t> and </a:t>
            </a:r>
            <a:r>
              <a:rPr lang="en-US" altLang="en-US" i="1">
                <a:latin typeface="Times New Roman" panose="02020603050405020304" pitchFamily="18" charset="0"/>
                <a:ea typeface="ＭＳ Ｐゴシック" panose="020B0600070205080204" pitchFamily="34" charset="-128"/>
              </a:rPr>
              <a:t>Petrushka—</a:t>
            </a:r>
            <a:r>
              <a:rPr lang="en-US" altLang="en-US">
                <a:latin typeface="Times New Roman" panose="02020603050405020304" pitchFamily="18" charset="0"/>
                <a:ea typeface="ＭＳ Ｐゴシック" panose="020B0600070205080204" pitchFamily="34" charset="-128"/>
              </a:rPr>
              <a:t>a Russian story about a puppet come to life.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Works emerging from Stravinsky’s Neoclassical period include </a:t>
            </a:r>
            <a:r>
              <a:rPr lang="en-US" altLang="en-US" i="1">
                <a:latin typeface="Times New Roman" panose="02020603050405020304" pitchFamily="18" charset="0"/>
                <a:ea typeface="ＭＳ Ｐゴシック" panose="020B0600070205080204" pitchFamily="34" charset="-128"/>
              </a:rPr>
              <a:t>Oedipus Rex</a:t>
            </a:r>
            <a:r>
              <a:rPr lang="en-US" altLang="en-US">
                <a:latin typeface="Times New Roman" panose="02020603050405020304" pitchFamily="18" charset="0"/>
                <a:ea typeface="ＭＳ Ｐゴシック" panose="020B0600070205080204" pitchFamily="34" charset="-128"/>
              </a:rPr>
              <a:t>, an opera-oratorio based on a Greek tragedy, and </a:t>
            </a:r>
            <a:r>
              <a:rPr lang="en-US" altLang="en-US" i="1">
                <a:latin typeface="Times New Roman" panose="02020603050405020304" pitchFamily="18" charset="0"/>
                <a:ea typeface="ＭＳ Ｐゴシック" panose="020B0600070205080204" pitchFamily="34" charset="-128"/>
              </a:rPr>
              <a:t>Symphony of Psalms</a:t>
            </a:r>
            <a:r>
              <a:rPr lang="en-US" altLang="en-US">
                <a:latin typeface="Times New Roman" panose="02020603050405020304" pitchFamily="18" charset="0"/>
                <a:ea typeface="ＭＳ Ｐゴシック" panose="020B0600070205080204" pitchFamily="34" charset="-128"/>
              </a:rPr>
              <a:t> for chorus and orchestra, a chief work of his mature period.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Late in life, Stravinsky composed twelve-tone music as in his choral work </a:t>
            </a:r>
            <a:r>
              <a:rPr lang="en-US" altLang="en-US" i="1">
                <a:latin typeface="Times New Roman" panose="02020603050405020304" pitchFamily="18" charset="0"/>
                <a:ea typeface="ＭＳ Ｐゴシック" panose="020B0600070205080204" pitchFamily="34" charset="-128"/>
              </a:rPr>
              <a:t>Threni: Lamentations of the Prophet Jeremiah.</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E1AA9B61-FC20-8BFD-A512-40620C6C90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F4CC1DA2-31CB-FF47-A14A-ABA875DBDF79}" type="slidenum">
              <a:rPr lang="en-US" altLang="en-US" sz="1200"/>
              <a:pPr eaLnBrk="1" hangingPunct="1"/>
              <a:t>7</a:t>
            </a:fld>
            <a:endParaRPr lang="en-US" altLang="en-US" sz="1200"/>
          </a:p>
        </p:txBody>
      </p:sp>
      <p:sp>
        <p:nvSpPr>
          <p:cNvPr id="130051" name="Rectangle 2">
            <a:extLst>
              <a:ext uri="{FF2B5EF4-FFF2-40B4-BE49-F238E27FC236}">
                <a16:creationId xmlns:a16="http://schemas.microsoft.com/office/drawing/2014/main" id="{E3BC281D-FFA0-96DC-5C3B-2FFC904C9AEE}"/>
              </a:ext>
            </a:extLst>
          </p:cNvPr>
          <p:cNvSpPr>
            <a:spLocks noGrp="1" noRot="1" noChangeAspect="1" noChangeArrowheads="1" noTextEdit="1"/>
          </p:cNvSpPr>
          <p:nvPr>
            <p:ph type="sldImg"/>
          </p:nvPr>
        </p:nvSpPr>
        <p:spPr>
          <a:solidFill>
            <a:srgbClr val="FFFFFF"/>
          </a:solidFill>
          <a:ln/>
        </p:spPr>
      </p:sp>
      <p:sp>
        <p:nvSpPr>
          <p:cNvPr id="130052" name="Rectangle 3">
            <a:extLst>
              <a:ext uri="{FF2B5EF4-FFF2-40B4-BE49-F238E27FC236}">
                <a16:creationId xmlns:a16="http://schemas.microsoft.com/office/drawing/2014/main" id="{01DAA9F0-60BC-11FC-7573-1048C4D8636C}"/>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Early-twentieth-century music in the Modernist style was the product of a reaction against Romanticism.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Some Modernists sought to escape refinement and adopt a primitive uninhibited, spontaneous style. To this end, some turned toward non-Western sources (Africa, Asia, eastern Europe) for primal, powerful rhythms, and fresh concepts.</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 [Link to excerpt].</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Futurism and Dadaism were arts movements emerging from the troubled environment surrounding World War I; these movements enabled artist to express alienation, dynamism, and the absurdity of war.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Eventually the Dad group merged into the school of </a:t>
            </a:r>
            <a:r>
              <a:rPr lang="en-US" altLang="en-US" i="1">
                <a:latin typeface="Times New Roman" panose="02020603050405020304" pitchFamily="18" charset="0"/>
                <a:ea typeface="ＭＳ Ｐゴシック" panose="020B0600070205080204" pitchFamily="34" charset="-128"/>
              </a:rPr>
              <a:t>Surrealism</a:t>
            </a:r>
            <a:r>
              <a:rPr lang="en-US" altLang="en-US">
                <a:latin typeface="Times New Roman" panose="02020603050405020304" pitchFamily="18" charset="0"/>
                <a:ea typeface="ＭＳ Ｐゴシック" panose="020B0600070205080204" pitchFamily="34" charset="-128"/>
              </a:rPr>
              <a:t> as represented by artists Salvador Dali and Joan Miró – exploring the world of dreams.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i="1">
                <a:latin typeface="Times New Roman" panose="02020603050405020304" pitchFamily="18" charset="0"/>
                <a:ea typeface="ＭＳ Ｐゴシック" panose="020B0600070205080204" pitchFamily="34" charset="-128"/>
              </a:rPr>
              <a:t>Cubism</a:t>
            </a:r>
            <a:r>
              <a:rPr lang="en-US" altLang="en-US">
                <a:latin typeface="Times New Roman" panose="02020603050405020304" pitchFamily="18" charset="0"/>
                <a:ea typeface="ＭＳ Ｐゴシック" panose="020B0600070205080204" pitchFamily="34" charset="-128"/>
              </a:rPr>
              <a:t>, another of the Modernist “isms” was embodied by the works of Pablo Picasso, wherein the visual world is represented in geometric patterns. </a:t>
            </a:r>
            <a:endParaRPr lang="en-US" altLang="en-US" i="1">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a:extLst>
              <a:ext uri="{FF2B5EF4-FFF2-40B4-BE49-F238E27FC236}">
                <a16:creationId xmlns:a16="http://schemas.microsoft.com/office/drawing/2014/main" id="{E1F9D4FB-5D7B-C83E-45B7-D446D9F3D3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A4C98A54-F98C-1541-87AF-0B093F51FA1A}" type="slidenum">
              <a:rPr lang="en-US" altLang="en-US" sz="1200"/>
              <a:pPr eaLnBrk="1" hangingPunct="1"/>
              <a:t>34</a:t>
            </a:fld>
            <a:endParaRPr lang="en-US" altLang="en-US" sz="1200"/>
          </a:p>
        </p:txBody>
      </p:sp>
      <p:sp>
        <p:nvSpPr>
          <p:cNvPr id="163843" name="Rectangle 2">
            <a:extLst>
              <a:ext uri="{FF2B5EF4-FFF2-40B4-BE49-F238E27FC236}">
                <a16:creationId xmlns:a16="http://schemas.microsoft.com/office/drawing/2014/main" id="{6BD9BD21-E902-959C-9FF9-AA50BA3628CC}"/>
              </a:ext>
            </a:extLst>
          </p:cNvPr>
          <p:cNvSpPr>
            <a:spLocks noGrp="1" noRot="1" noChangeAspect="1" noChangeArrowheads="1" noTextEdit="1"/>
          </p:cNvSpPr>
          <p:nvPr>
            <p:ph type="sldImg"/>
          </p:nvPr>
        </p:nvSpPr>
        <p:spPr>
          <a:solidFill>
            <a:srgbClr val="FFFFFF"/>
          </a:solidFill>
          <a:ln/>
        </p:spPr>
      </p:sp>
      <p:sp>
        <p:nvSpPr>
          <p:cNvPr id="163844" name="Rectangle 3">
            <a:extLst>
              <a:ext uri="{FF2B5EF4-FFF2-40B4-BE49-F238E27FC236}">
                <a16:creationId xmlns:a16="http://schemas.microsoft.com/office/drawing/2014/main" id="{C9DA3BC5-D335-05D6-DE51-02BEE7BCC75B}"/>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Stravinsky’s ballet</a:t>
            </a:r>
            <a:r>
              <a:rPr lang="en-US" altLang="en-US" i="1">
                <a:latin typeface="Times New Roman" panose="02020603050405020304" pitchFamily="18" charset="0"/>
                <a:ea typeface="ＭＳ Ｐゴシック" panose="020B0600070205080204" pitchFamily="34" charset="-128"/>
              </a:rPr>
              <a:t> The Rite of Spring </a:t>
            </a:r>
            <a:r>
              <a:rPr lang="en-US" altLang="en-US">
                <a:latin typeface="Times New Roman" panose="02020603050405020304" pitchFamily="18" charset="0"/>
                <a:ea typeface="ＭＳ Ｐゴシック" panose="020B0600070205080204" pitchFamily="34" charset="-128"/>
              </a:rPr>
              <a:t>is a fine example of his revitalization of rhythm.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This work, subtitled </a:t>
            </a:r>
            <a:r>
              <a:rPr lang="en-US" altLang="en-US" i="1">
                <a:latin typeface="Times New Roman" panose="02020603050405020304" pitchFamily="18" charset="0"/>
                <a:ea typeface="ＭＳ Ｐゴシック" panose="020B0600070205080204" pitchFamily="34" charset="-128"/>
              </a:rPr>
              <a:t>Scenes of Pagan Russia,</a:t>
            </a:r>
            <a:r>
              <a:rPr lang="en-US" altLang="en-US">
                <a:latin typeface="Times New Roman" panose="02020603050405020304" pitchFamily="18" charset="0"/>
                <a:ea typeface="ＭＳ Ｐゴシック" panose="020B0600070205080204" pitchFamily="34" charset="-128"/>
              </a:rPr>
              <a:t> boasts an expanded ensemble (eight French Horns, five trumpets, five of each woodwind, a battery of percussion), all contributing to a new musical language, including dissonance, polyrhythm, and polytonality.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Throughout the composition, melodies modeled after Russian folk songs are heard, occasionally in original form, but often fragmented, or varied, evoking primitivistic themes and rhythms.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Innovative accents and energetic rhythms interact in ways that liberate Stravinsky's music from the traditional constraints of Western music’s metric regularity.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a:extLst>
              <a:ext uri="{FF2B5EF4-FFF2-40B4-BE49-F238E27FC236}">
                <a16:creationId xmlns:a16="http://schemas.microsoft.com/office/drawing/2014/main" id="{31A4EF16-5605-C39D-35D3-442C252D74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06F256FD-568A-8942-8EF7-8C9A9E99B589}" type="slidenum">
              <a:rPr lang="en-US" altLang="en-US" sz="1200"/>
              <a:pPr eaLnBrk="1" hangingPunct="1"/>
              <a:t>35</a:t>
            </a:fld>
            <a:endParaRPr lang="en-US" altLang="en-US" sz="1200"/>
          </a:p>
        </p:txBody>
      </p:sp>
      <p:sp>
        <p:nvSpPr>
          <p:cNvPr id="164867" name="Rectangle 2">
            <a:extLst>
              <a:ext uri="{FF2B5EF4-FFF2-40B4-BE49-F238E27FC236}">
                <a16:creationId xmlns:a16="http://schemas.microsoft.com/office/drawing/2014/main" id="{CF60A363-CC61-B2F8-4290-B72A9FFB9C94}"/>
              </a:ext>
            </a:extLst>
          </p:cNvPr>
          <p:cNvSpPr>
            <a:spLocks noGrp="1" noRot="1" noChangeAspect="1" noChangeArrowheads="1" noTextEdit="1"/>
          </p:cNvSpPr>
          <p:nvPr>
            <p:ph type="sldImg"/>
          </p:nvPr>
        </p:nvSpPr>
        <p:spPr>
          <a:solidFill>
            <a:srgbClr val="FFFFFF"/>
          </a:solidFill>
          <a:ln/>
        </p:spPr>
      </p:sp>
      <p:sp>
        <p:nvSpPr>
          <p:cNvPr id="164868" name="Rectangle 3">
            <a:extLst>
              <a:ext uri="{FF2B5EF4-FFF2-40B4-BE49-F238E27FC236}">
                <a16:creationId xmlns:a16="http://schemas.microsoft.com/office/drawing/2014/main" id="{C742BABC-740D-A2EF-4555-B70FDC5DA685}"/>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In an interesting reaction, some audience members at the opening night of </a:t>
            </a:r>
            <a:r>
              <a:rPr lang="en-US" altLang="en-US" i="1">
                <a:latin typeface="Times New Roman" panose="02020603050405020304" pitchFamily="18" charset="0"/>
                <a:ea typeface="ＭＳ Ｐゴシック" panose="020B0600070205080204" pitchFamily="34" charset="-128"/>
              </a:rPr>
              <a:t>The Rite of Spring</a:t>
            </a:r>
            <a:r>
              <a:rPr lang="en-US" altLang="en-US">
                <a:latin typeface="Times New Roman" panose="02020603050405020304" pitchFamily="18" charset="0"/>
                <a:ea typeface="ＭＳ Ｐゴシック" panose="020B0600070205080204" pitchFamily="34" charset="-128"/>
              </a:rPr>
              <a:t> were so shocked and surprised by what they heard that mild protests gradually escalated to an uproar.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Stravinsky left the building in a rage, unable to comprehend this response, especially before the audience had heard the entire score.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Today </a:t>
            </a:r>
            <a:r>
              <a:rPr lang="en-US" altLang="en-US" i="1">
                <a:latin typeface="Times New Roman" panose="02020603050405020304" pitchFamily="18" charset="0"/>
                <a:ea typeface="ＭＳ Ｐゴシック" panose="020B0600070205080204" pitchFamily="34" charset="-128"/>
              </a:rPr>
              <a:t>The Rite of Spring</a:t>
            </a:r>
            <a:r>
              <a:rPr lang="en-US" altLang="en-US">
                <a:latin typeface="Times New Roman" panose="02020603050405020304" pitchFamily="18" charset="0"/>
                <a:ea typeface="ＭＳ Ｐゴシック" panose="020B0600070205080204" pitchFamily="34" charset="-128"/>
              </a:rPr>
              <a:t> is regarded as an undisputed masterpiece of the twentieth century.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[Link to Excerpt]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a:extLst>
              <a:ext uri="{FF2B5EF4-FFF2-40B4-BE49-F238E27FC236}">
                <a16:creationId xmlns:a16="http://schemas.microsoft.com/office/drawing/2014/main" id="{89DEBB29-E7B1-DB6E-EB1B-66B512EC06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749D0409-257A-5E4B-9171-AE5C930A8659}" type="slidenum">
              <a:rPr lang="en-US" altLang="en-US" sz="1200"/>
              <a:pPr eaLnBrk="1" hangingPunct="1"/>
              <a:t>36</a:t>
            </a:fld>
            <a:endParaRPr lang="en-US" altLang="en-US" sz="1200"/>
          </a:p>
        </p:txBody>
      </p:sp>
      <p:sp>
        <p:nvSpPr>
          <p:cNvPr id="165891" name="Rectangle 2">
            <a:extLst>
              <a:ext uri="{FF2B5EF4-FFF2-40B4-BE49-F238E27FC236}">
                <a16:creationId xmlns:a16="http://schemas.microsoft.com/office/drawing/2014/main" id="{3C80DD4C-FEF7-BB26-8980-FFC828F535C2}"/>
              </a:ext>
            </a:extLst>
          </p:cNvPr>
          <p:cNvSpPr>
            <a:spLocks noGrp="1" noRot="1" noChangeAspect="1" noChangeArrowheads="1" noTextEdit="1"/>
          </p:cNvSpPr>
          <p:nvPr>
            <p:ph type="sldImg"/>
          </p:nvPr>
        </p:nvSpPr>
        <p:spPr>
          <a:solidFill>
            <a:srgbClr val="FFFFFF"/>
          </a:solidFill>
          <a:ln/>
        </p:spPr>
      </p:sp>
      <p:sp>
        <p:nvSpPr>
          <p:cNvPr id="165892" name="Rectangle 3">
            <a:extLst>
              <a:ext uri="{FF2B5EF4-FFF2-40B4-BE49-F238E27FC236}">
                <a16:creationId xmlns:a16="http://schemas.microsoft.com/office/drawing/2014/main" id="{41E65C8C-A813-2B7C-B1D0-D30D6B17200D}"/>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Listen to excerpts from Part I of </a:t>
            </a:r>
            <a:r>
              <a:rPr lang="en-US" altLang="en-US" i="1">
                <a:latin typeface="Times New Roman" panose="02020603050405020304" pitchFamily="18" charset="0"/>
                <a:ea typeface="ＭＳ Ｐゴシック" panose="020B0600070205080204" pitchFamily="34" charset="-128"/>
              </a:rPr>
              <a:t>The Rite of Spring. </a:t>
            </a:r>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The opening section, </a:t>
            </a:r>
            <a:r>
              <a:rPr lang="en-US" altLang="en-US" i="1">
                <a:latin typeface="Times New Roman" panose="02020603050405020304" pitchFamily="18" charset="0"/>
                <a:ea typeface="ＭＳ Ｐゴシック" panose="020B0600070205080204" pitchFamily="34" charset="-128"/>
              </a:rPr>
              <a:t>Adoration of the Earth</a:t>
            </a:r>
            <a:r>
              <a:rPr lang="en-US" altLang="en-US">
                <a:latin typeface="Times New Roman" panose="02020603050405020304" pitchFamily="18" charset="0"/>
                <a:ea typeface="ＭＳ Ｐゴシック" panose="020B0600070205080204" pitchFamily="34" charset="-128"/>
              </a:rPr>
              <a:t> begins with bassoon melody in the uppermost range.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In the ensuing</a:t>
            </a:r>
            <a:r>
              <a:rPr lang="en-US" altLang="en-US" i="1">
                <a:latin typeface="Times New Roman" panose="02020603050405020304" pitchFamily="18" charset="0"/>
                <a:ea typeface="ＭＳ Ｐゴシック" panose="020B0600070205080204" pitchFamily="34" charset="-128"/>
              </a:rPr>
              <a:t> Dance of the Youths and Maidens</a:t>
            </a:r>
            <a:r>
              <a:rPr lang="en-US" altLang="en-US">
                <a:latin typeface="Times New Roman" panose="02020603050405020304" pitchFamily="18" charset="0"/>
                <a:ea typeface="ＭＳ Ｐゴシック" panose="020B0600070205080204" pitchFamily="34" charset="-128"/>
              </a:rPr>
              <a:t>, strings play dissonant chords, and an elemental pounding is heightened by the use of polytonal harmonies.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Later, in the section called </a:t>
            </a:r>
            <a:r>
              <a:rPr lang="en-US" altLang="en-US" i="1">
                <a:latin typeface="Times New Roman" panose="02020603050405020304" pitchFamily="18" charset="0"/>
                <a:ea typeface="ＭＳ Ｐゴシック" panose="020B0600070205080204" pitchFamily="34" charset="-128"/>
              </a:rPr>
              <a:t>Game of Abduction </a:t>
            </a:r>
            <a:r>
              <a:rPr lang="en-US" altLang="en-US">
                <a:latin typeface="Times New Roman" panose="02020603050405020304" pitchFamily="18" charset="0"/>
                <a:ea typeface="ＭＳ Ｐゴシック" panose="020B0600070205080204" pitchFamily="34" charset="-128"/>
              </a:rPr>
              <a:t>a frenetic and primitive melody is established at a fast tempo through quickly shifting instrumental colors.</a:t>
            </a:r>
          </a:p>
          <a:p>
            <a:pPr eaLnBrk="1" hangingPunct="1"/>
            <a:r>
              <a:rPr lang="en-US" altLang="en-US">
                <a:latin typeface="Times New Roman" panose="02020603050405020304" pitchFamily="18" charset="0"/>
                <a:ea typeface="ＭＳ Ｐゴシック" panose="020B0600070205080204" pitchFamily="34" charset="-128"/>
              </a:rPr>
              <a:t>[Link to Listening Guide]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a:extLst>
              <a:ext uri="{FF2B5EF4-FFF2-40B4-BE49-F238E27FC236}">
                <a16:creationId xmlns:a16="http://schemas.microsoft.com/office/drawing/2014/main" id="{5586CCA4-9862-C39A-775D-A3C7454603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EDC752B0-3FD4-EC42-A7E9-B0802C9389C9}" type="slidenum">
              <a:rPr lang="en-US" altLang="en-US" sz="1200"/>
              <a:pPr eaLnBrk="1" hangingPunct="1"/>
              <a:t>37</a:t>
            </a:fld>
            <a:endParaRPr lang="en-US" altLang="en-US" sz="1200"/>
          </a:p>
        </p:txBody>
      </p:sp>
      <p:sp>
        <p:nvSpPr>
          <p:cNvPr id="169987" name="Rectangle 2">
            <a:extLst>
              <a:ext uri="{FF2B5EF4-FFF2-40B4-BE49-F238E27FC236}">
                <a16:creationId xmlns:a16="http://schemas.microsoft.com/office/drawing/2014/main" id="{E7C00C43-3A1C-4436-BDFF-35BBD8D85D28}"/>
              </a:ext>
            </a:extLst>
          </p:cNvPr>
          <p:cNvSpPr>
            <a:spLocks noGrp="1" noRot="1" noChangeAspect="1" noChangeArrowheads="1" noTextEdit="1"/>
          </p:cNvSpPr>
          <p:nvPr>
            <p:ph type="sldImg"/>
          </p:nvPr>
        </p:nvSpPr>
        <p:spPr>
          <a:solidFill>
            <a:srgbClr val="FFFFFF"/>
          </a:solidFill>
          <a:ln/>
        </p:spPr>
      </p:sp>
      <p:sp>
        <p:nvSpPr>
          <p:cNvPr id="169988" name="Rectangle 3">
            <a:extLst>
              <a:ext uri="{FF2B5EF4-FFF2-40B4-BE49-F238E27FC236}">
                <a16:creationId xmlns:a16="http://schemas.microsoft.com/office/drawing/2014/main" id="{8F4BB0A6-5FF0-9AB3-83BD-6978D2724E77}"/>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Composer Arnold Schoenberg (1874–1951) became influenced by Expressionist painters, such as Edvard Munch and Wasilly Kandinsky, who were interested in delving into the depths of the mind—and expressing innermost workings.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The Expressionist style in music was spearheaded by Schoenberg and his students, Alban Berg and Anton Webern, who collectively are referred to as the </a:t>
            </a:r>
            <a:r>
              <a:rPr lang="en-US" altLang="en-US" i="1">
                <a:latin typeface="Times New Roman" panose="02020603050405020304" pitchFamily="18" charset="0"/>
                <a:ea typeface="ＭＳ Ｐゴシック" panose="020B0600070205080204" pitchFamily="34" charset="-128"/>
              </a:rPr>
              <a:t>Second Viennese School</a:t>
            </a:r>
            <a:r>
              <a:rPr lang="en-US" altLang="en-US">
                <a:latin typeface="Times New Roman" panose="02020603050405020304" pitchFamily="18" charset="0"/>
                <a:ea typeface="ＭＳ Ｐゴシック" panose="020B0600070205080204" pitchFamily="34" charset="-128"/>
              </a:rPr>
              <a:t>, on account of their creative endeavors in early-twentieth-century Vienna.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a:extLst>
              <a:ext uri="{FF2B5EF4-FFF2-40B4-BE49-F238E27FC236}">
                <a16:creationId xmlns:a16="http://schemas.microsoft.com/office/drawing/2014/main" id="{E2D7257E-F375-BBF1-871A-71EB1D4BB5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E99C9CC1-0E11-FA4D-A55A-61D922A05DC4}" type="slidenum">
              <a:rPr lang="en-US" altLang="en-US" sz="1200"/>
              <a:pPr eaLnBrk="1" hangingPunct="1"/>
              <a:t>38</a:t>
            </a:fld>
            <a:endParaRPr lang="en-US" altLang="en-US" sz="1200"/>
          </a:p>
        </p:txBody>
      </p:sp>
      <p:sp>
        <p:nvSpPr>
          <p:cNvPr id="171011" name="Rectangle 2">
            <a:extLst>
              <a:ext uri="{FF2B5EF4-FFF2-40B4-BE49-F238E27FC236}">
                <a16:creationId xmlns:a16="http://schemas.microsoft.com/office/drawing/2014/main" id="{FA7897CA-D476-8FFF-A0AC-358CB1386E8E}"/>
              </a:ext>
            </a:extLst>
          </p:cNvPr>
          <p:cNvSpPr>
            <a:spLocks noGrp="1" noRot="1" noChangeAspect="1" noChangeArrowheads="1" noTextEdit="1"/>
          </p:cNvSpPr>
          <p:nvPr>
            <p:ph type="sldImg"/>
          </p:nvPr>
        </p:nvSpPr>
        <p:spPr>
          <a:solidFill>
            <a:srgbClr val="FFFFFF"/>
          </a:solidFill>
          <a:ln/>
        </p:spPr>
      </p:sp>
      <p:sp>
        <p:nvSpPr>
          <p:cNvPr id="171012" name="Rectangle 3">
            <a:extLst>
              <a:ext uri="{FF2B5EF4-FFF2-40B4-BE49-F238E27FC236}">
                <a16:creationId xmlns:a16="http://schemas.microsoft.com/office/drawing/2014/main" id="{F7A2B9ED-7322-ED02-2467-D0E06D95E844}"/>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Arnold Schoenberg (1874–1951), active composer, conductor, teacher, artist, was largely self-taught, and after exploring atonality, became the founder of serial or twelve-tone composition.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His famous students include Alban Berg and Anton Webern, who, with Schoenberg, are known as </a:t>
            </a:r>
            <a:r>
              <a:rPr lang="en-US" altLang="en-US" i="1">
                <a:latin typeface="Times New Roman" panose="02020603050405020304" pitchFamily="18" charset="0"/>
                <a:ea typeface="ＭＳ Ｐゴシック" panose="020B0600070205080204" pitchFamily="34" charset="-128"/>
              </a:rPr>
              <a:t>The Second Viennese School </a:t>
            </a:r>
            <a:r>
              <a:rPr lang="en-US" altLang="en-US">
                <a:latin typeface="Times New Roman" panose="02020603050405020304" pitchFamily="18" charset="0"/>
                <a:ea typeface="ＭＳ Ｐゴシック" panose="020B0600070205080204" pitchFamily="34" charset="-128"/>
              </a:rPr>
              <a:t>(the </a:t>
            </a:r>
            <a:r>
              <a:rPr lang="en-US" altLang="en-US" i="1">
                <a:latin typeface="Times New Roman" panose="02020603050405020304" pitchFamily="18" charset="0"/>
                <a:ea typeface="ＭＳ Ｐゴシック" panose="020B0600070205080204" pitchFamily="34" charset="-128"/>
              </a:rPr>
              <a:t>First Viennese School </a:t>
            </a:r>
            <a:r>
              <a:rPr lang="en-US" altLang="en-US">
                <a:latin typeface="Times New Roman" panose="02020603050405020304" pitchFamily="18" charset="0"/>
                <a:ea typeface="ＭＳ Ｐゴシック" panose="020B0600070205080204" pitchFamily="34" charset="-128"/>
              </a:rPr>
              <a:t>was Haydn, Mozart, and Beethoven).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After Hitler came to power in Germany, Schoenberg emigrated to the United States in 1933, where he joined the faculty of USC and was later appointed professor of composition at UCLA in Los Angeles.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a:extLst>
              <a:ext uri="{FF2B5EF4-FFF2-40B4-BE49-F238E27FC236}">
                <a16:creationId xmlns:a16="http://schemas.microsoft.com/office/drawing/2014/main" id="{E2D7257E-F375-BBF1-871A-71EB1D4BB5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E99C9CC1-0E11-FA4D-A55A-61D922A05DC4}" type="slidenum">
              <a:rPr lang="en-US" altLang="en-US" sz="1200"/>
              <a:pPr eaLnBrk="1" hangingPunct="1"/>
              <a:t>39</a:t>
            </a:fld>
            <a:endParaRPr lang="en-US" altLang="en-US" sz="1200"/>
          </a:p>
        </p:txBody>
      </p:sp>
      <p:sp>
        <p:nvSpPr>
          <p:cNvPr id="171011" name="Rectangle 2">
            <a:extLst>
              <a:ext uri="{FF2B5EF4-FFF2-40B4-BE49-F238E27FC236}">
                <a16:creationId xmlns:a16="http://schemas.microsoft.com/office/drawing/2014/main" id="{FA7897CA-D476-8FFF-A0AC-358CB1386E8E}"/>
              </a:ext>
            </a:extLst>
          </p:cNvPr>
          <p:cNvSpPr>
            <a:spLocks noGrp="1" noRot="1" noChangeAspect="1" noChangeArrowheads="1" noTextEdit="1"/>
          </p:cNvSpPr>
          <p:nvPr>
            <p:ph type="sldImg"/>
          </p:nvPr>
        </p:nvSpPr>
        <p:spPr>
          <a:solidFill>
            <a:srgbClr val="FFFFFF"/>
          </a:solidFill>
          <a:ln/>
        </p:spPr>
      </p:sp>
      <p:sp>
        <p:nvSpPr>
          <p:cNvPr id="171012" name="Rectangle 3">
            <a:extLst>
              <a:ext uri="{FF2B5EF4-FFF2-40B4-BE49-F238E27FC236}">
                <a16:creationId xmlns:a16="http://schemas.microsoft.com/office/drawing/2014/main" id="{F7A2B9ED-7322-ED02-2467-D0E06D95E844}"/>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Arnold Schoenberg (1874–1951), active composer, conductor, teacher, artist, was largely self-taught, and after exploring atonality, became the founder of serial or twelve-tone composition.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His famous students include Alban Berg and Anton Webern, who, with Schoenberg, are known as </a:t>
            </a:r>
            <a:r>
              <a:rPr lang="en-US" altLang="en-US" i="1">
                <a:latin typeface="Times New Roman" panose="02020603050405020304" pitchFamily="18" charset="0"/>
                <a:ea typeface="ＭＳ Ｐゴシック" panose="020B0600070205080204" pitchFamily="34" charset="-128"/>
              </a:rPr>
              <a:t>The Second Viennese School </a:t>
            </a:r>
            <a:r>
              <a:rPr lang="en-US" altLang="en-US">
                <a:latin typeface="Times New Roman" panose="02020603050405020304" pitchFamily="18" charset="0"/>
                <a:ea typeface="ＭＳ Ｐゴシック" panose="020B0600070205080204" pitchFamily="34" charset="-128"/>
              </a:rPr>
              <a:t>(the </a:t>
            </a:r>
            <a:r>
              <a:rPr lang="en-US" altLang="en-US" i="1">
                <a:latin typeface="Times New Roman" panose="02020603050405020304" pitchFamily="18" charset="0"/>
                <a:ea typeface="ＭＳ Ｐゴシック" panose="020B0600070205080204" pitchFamily="34" charset="-128"/>
              </a:rPr>
              <a:t>First Viennese School </a:t>
            </a:r>
            <a:r>
              <a:rPr lang="en-US" altLang="en-US">
                <a:latin typeface="Times New Roman" panose="02020603050405020304" pitchFamily="18" charset="0"/>
                <a:ea typeface="ＭＳ Ｐゴシック" panose="020B0600070205080204" pitchFamily="34" charset="-128"/>
              </a:rPr>
              <a:t>was Haydn, Mozart, and Beethoven).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After Hitler came to power in Germany, Schoenberg emigrated to the United States in 1933, where he joined the faculty of USC and was later appointed professor of composition at UCLA in Los Angeles. </a:t>
            </a:r>
          </a:p>
        </p:txBody>
      </p:sp>
    </p:spTree>
    <p:extLst>
      <p:ext uri="{BB962C8B-B14F-4D97-AF65-F5344CB8AC3E}">
        <p14:creationId xmlns:p14="http://schemas.microsoft.com/office/powerpoint/2010/main" val="35663723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a:extLst>
              <a:ext uri="{FF2B5EF4-FFF2-40B4-BE49-F238E27FC236}">
                <a16:creationId xmlns:a16="http://schemas.microsoft.com/office/drawing/2014/main" id="{538E1DFB-50FF-8655-9D84-09E22C3160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43C33053-1404-3F4C-B19F-4016CEC781BF}" type="slidenum">
              <a:rPr lang="en-US" altLang="en-US" sz="1200"/>
              <a:pPr eaLnBrk="1" hangingPunct="1"/>
              <a:t>41</a:t>
            </a:fld>
            <a:endParaRPr lang="en-US" altLang="en-US" sz="1200"/>
          </a:p>
        </p:txBody>
      </p:sp>
      <p:sp>
        <p:nvSpPr>
          <p:cNvPr id="172035" name="Rectangle 2">
            <a:extLst>
              <a:ext uri="{FF2B5EF4-FFF2-40B4-BE49-F238E27FC236}">
                <a16:creationId xmlns:a16="http://schemas.microsoft.com/office/drawing/2014/main" id="{4C586F57-2F68-9E46-15DF-A34A7AD7BC0E}"/>
              </a:ext>
            </a:extLst>
          </p:cNvPr>
          <p:cNvSpPr>
            <a:spLocks noGrp="1" noRot="1" noChangeAspect="1" noChangeArrowheads="1" noTextEdit="1"/>
          </p:cNvSpPr>
          <p:nvPr>
            <p:ph type="sldImg"/>
          </p:nvPr>
        </p:nvSpPr>
        <p:spPr>
          <a:solidFill>
            <a:srgbClr val="FFFFFF"/>
          </a:solidFill>
          <a:ln/>
        </p:spPr>
      </p:sp>
      <p:sp>
        <p:nvSpPr>
          <p:cNvPr id="172036" name="Rectangle 3">
            <a:extLst>
              <a:ext uri="{FF2B5EF4-FFF2-40B4-BE49-F238E27FC236}">
                <a16:creationId xmlns:a16="http://schemas.microsoft.com/office/drawing/2014/main" id="{9B62E0DB-C221-7894-90B7-CA2ADD25970D}"/>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Schoenberg’s song cycle from 1912, </a:t>
            </a:r>
            <a:r>
              <a:rPr lang="en-US" altLang="en-US" i="1">
                <a:latin typeface="Times New Roman" panose="02020603050405020304" pitchFamily="18" charset="0"/>
                <a:ea typeface="ＭＳ Ｐゴシック" panose="020B0600070205080204" pitchFamily="34" charset="-128"/>
              </a:rPr>
              <a:t>Pierrot lunaire </a:t>
            </a:r>
            <a:r>
              <a:rPr lang="en-US" altLang="en-US">
                <a:latin typeface="Times New Roman" panose="02020603050405020304" pitchFamily="18" charset="0"/>
                <a:ea typeface="ＭＳ Ｐゴシック" panose="020B0600070205080204" pitchFamily="34" charset="-128"/>
              </a:rPr>
              <a:t> features texts by Albert Giraud. It is the tale of a sad clown obsessed with the moon, which captures the expressive distortion and exaggeration of the Expressionist style.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i="1">
                <a:latin typeface="Times New Roman" panose="02020603050405020304" pitchFamily="18" charset="0"/>
                <a:ea typeface="ＭＳ Ｐゴシック" panose="020B0600070205080204" pitchFamily="34" charset="-128"/>
              </a:rPr>
              <a:t>Pierrot lunaire </a:t>
            </a:r>
            <a:r>
              <a:rPr lang="en-US" altLang="en-US">
                <a:latin typeface="Times New Roman" panose="02020603050405020304" pitchFamily="18" charset="0"/>
                <a:ea typeface="ＭＳ Ｐゴシック" panose="020B0600070205080204" pitchFamily="34" charset="-128"/>
              </a:rPr>
              <a:t>is an atonal work for voice and chamber ensemble, whose tonal language is lost between consonance and dissonance: there is no home key.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Schoenberg incorporated new compositional devices in this work:  </a:t>
            </a:r>
            <a:r>
              <a:rPr lang="en-US" altLang="en-US" i="1">
                <a:latin typeface="Times New Roman" panose="02020603050405020304" pitchFamily="18" charset="0"/>
                <a:ea typeface="ＭＳ Ｐゴシック" panose="020B0600070205080204" pitchFamily="34" charset="-128"/>
              </a:rPr>
              <a:t>Sprechstimme</a:t>
            </a:r>
            <a:r>
              <a:rPr lang="en-US" altLang="en-US">
                <a:latin typeface="Times New Roman" panose="02020603050405020304" pitchFamily="18" charset="0"/>
                <a:ea typeface="ＭＳ Ｐゴシック" panose="020B0600070205080204" pitchFamily="34" charset="-128"/>
              </a:rPr>
              <a:t>—a spoken-voice style—and </a:t>
            </a:r>
            <a:r>
              <a:rPr lang="en-US" altLang="en-US" i="1">
                <a:latin typeface="Times New Roman" panose="02020603050405020304" pitchFamily="18" charset="0"/>
                <a:ea typeface="ＭＳ Ｐゴシック" panose="020B0600070205080204" pitchFamily="34" charset="-128"/>
              </a:rPr>
              <a:t>Klangfarbenmelodie</a:t>
            </a:r>
            <a:r>
              <a:rPr lang="en-US" altLang="en-US">
                <a:latin typeface="Times New Roman" panose="02020603050405020304" pitchFamily="18" charset="0"/>
                <a:ea typeface="ＭＳ Ｐゴシック" panose="020B0600070205080204" pitchFamily="34" charset="-128"/>
              </a:rPr>
              <a:t> —a technique where the individual pitches of the melody are passed rapidly from one instrument to another—create a tone-color melody.  </a:t>
            </a:r>
            <a:endParaRPr lang="en-US" altLang="en-US" i="1">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a:extLst>
              <a:ext uri="{FF2B5EF4-FFF2-40B4-BE49-F238E27FC236}">
                <a16:creationId xmlns:a16="http://schemas.microsoft.com/office/drawing/2014/main" id="{3C645990-E859-A03E-C182-EC64191186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00EAE56C-1FEA-F04E-ADB8-7CDD27DEC870}" type="slidenum">
              <a:rPr lang="en-US" altLang="en-US" sz="1200"/>
              <a:pPr eaLnBrk="1" hangingPunct="1"/>
              <a:t>42</a:t>
            </a:fld>
            <a:endParaRPr lang="en-US" altLang="en-US" sz="1200"/>
          </a:p>
        </p:txBody>
      </p:sp>
      <p:sp>
        <p:nvSpPr>
          <p:cNvPr id="173059" name="Rectangle 2">
            <a:extLst>
              <a:ext uri="{FF2B5EF4-FFF2-40B4-BE49-F238E27FC236}">
                <a16:creationId xmlns:a16="http://schemas.microsoft.com/office/drawing/2014/main" id="{33538E48-83AD-1BA7-37DA-D0D3940197E5}"/>
              </a:ext>
            </a:extLst>
          </p:cNvPr>
          <p:cNvSpPr>
            <a:spLocks noGrp="1" noRot="1" noChangeAspect="1" noChangeArrowheads="1" noTextEdit="1"/>
          </p:cNvSpPr>
          <p:nvPr>
            <p:ph type="sldImg"/>
          </p:nvPr>
        </p:nvSpPr>
        <p:spPr>
          <a:solidFill>
            <a:srgbClr val="FFFFFF"/>
          </a:solidFill>
          <a:ln/>
        </p:spPr>
      </p:sp>
      <p:sp>
        <p:nvSpPr>
          <p:cNvPr id="173060" name="Rectangle 3">
            <a:extLst>
              <a:ext uri="{FF2B5EF4-FFF2-40B4-BE49-F238E27FC236}">
                <a16:creationId xmlns:a16="http://schemas.microsoft.com/office/drawing/2014/main" id="{435BBA62-6A52-4FAD-03F1-82428AA0F86C}"/>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i="1">
                <a:latin typeface="Times New Roman" panose="02020603050405020304" pitchFamily="18" charset="0"/>
                <a:ea typeface="ＭＳ Ｐゴシック" panose="020B0600070205080204" pitchFamily="34" charset="-128"/>
              </a:rPr>
              <a:t>Pierrot lunaire </a:t>
            </a:r>
            <a:r>
              <a:rPr lang="en-US" altLang="en-US">
                <a:latin typeface="Times New Roman" panose="02020603050405020304" pitchFamily="18" charset="0"/>
                <a:ea typeface="ＭＳ Ｐゴシック" panose="020B0600070205080204" pitchFamily="34" charset="-128"/>
              </a:rPr>
              <a:t>(Moonstruck Pierrot) is comprised of 21 short songs.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No. 18, “The Moonfleck,” is contrapuntal and dissonant, written for voice and five instruments (piccolo, clarinet, violin, cello, and piano). </a:t>
            </a:r>
            <a:endParaRPr lang="en-US" altLang="en-US" i="1">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Pierrot’s frustration caused by a fleck of moonlight on his black jacket is expressed in the atonality of the melody, and the Sprechstimme applied to the recitation of the text. [Link to Listening Guide]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a:extLst>
              <a:ext uri="{FF2B5EF4-FFF2-40B4-BE49-F238E27FC236}">
                <a16:creationId xmlns:a16="http://schemas.microsoft.com/office/drawing/2014/main" id="{3EF4E523-DF65-ECBE-9949-887A8E5A6D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91458CAC-44F3-CC45-933F-353491CB570D}" type="slidenum">
              <a:rPr lang="en-US" altLang="en-US" sz="1200"/>
              <a:pPr eaLnBrk="1" hangingPunct="1"/>
              <a:t>43</a:t>
            </a:fld>
            <a:endParaRPr lang="en-US" altLang="en-US" sz="1200"/>
          </a:p>
        </p:txBody>
      </p:sp>
      <p:sp>
        <p:nvSpPr>
          <p:cNvPr id="176131" name="Rectangle 2">
            <a:extLst>
              <a:ext uri="{FF2B5EF4-FFF2-40B4-BE49-F238E27FC236}">
                <a16:creationId xmlns:a16="http://schemas.microsoft.com/office/drawing/2014/main" id="{85B19161-DAB7-FFC1-9553-D3025E94789C}"/>
              </a:ext>
            </a:extLst>
          </p:cNvPr>
          <p:cNvSpPr>
            <a:spLocks noGrp="1" noRot="1" noChangeAspect="1" noChangeArrowheads="1" noTextEdit="1"/>
          </p:cNvSpPr>
          <p:nvPr>
            <p:ph type="sldImg"/>
          </p:nvPr>
        </p:nvSpPr>
        <p:spPr>
          <a:ln/>
        </p:spPr>
      </p:sp>
      <p:sp>
        <p:nvSpPr>
          <p:cNvPr id="176132" name="Rectangle 3">
            <a:extLst>
              <a:ext uri="{FF2B5EF4-FFF2-40B4-BE49-F238E27FC236}">
                <a16:creationId xmlns:a16="http://schemas.microsoft.com/office/drawing/2014/main" id="{7C405A50-7130-7E93-3C23-8E7914B7D7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Alban Berg (1885–1935), a leading student of Schoenberg, was an Austrian composer and teacher. He was drawn to Expressionist themes and  humanized the abstract methods of atonality and serialism by infusing them with feeling.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Berg’s military service during World War I, combined with his ardent support of composition techniques of the Second Viennese School, led to a creative, sometimes dark, outpouring of music in tune with the Expressionist sensibilities.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Just as Berg reached artistic maturity, Hitler banned the works of 12-tone composers in Germany.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Retreating to the country to recover from the exhaustive work on his famous Violin Concerto, Berg died an unfortunate death at 50 of blood poisoning from an insect bite.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Berg’s opera </a:t>
            </a:r>
            <a:r>
              <a:rPr lang="en-US" altLang="en-US" i="1">
                <a:latin typeface="Times New Roman" panose="02020603050405020304" pitchFamily="18" charset="0"/>
                <a:ea typeface="ＭＳ Ｐゴシック" panose="020B0600070205080204" pitchFamily="34" charset="-128"/>
              </a:rPr>
              <a:t>Lulu</a:t>
            </a:r>
            <a:r>
              <a:rPr lang="en-US" altLang="en-US">
                <a:latin typeface="Times New Roman" panose="02020603050405020304" pitchFamily="18" charset="0"/>
                <a:ea typeface="ＭＳ Ｐゴシック" panose="020B0600070205080204" pitchFamily="34" charset="-128"/>
              </a:rPr>
              <a:t> remained unfinished at his death and was completed by the Austrian composer Friedrich Cerha.  It was premiered by conductor Pierre Boulez in Paris in 1979.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a:extLst>
              <a:ext uri="{FF2B5EF4-FFF2-40B4-BE49-F238E27FC236}">
                <a16:creationId xmlns:a16="http://schemas.microsoft.com/office/drawing/2014/main" id="{289E4811-361B-045F-258F-FE1040C037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75204C3C-3D5E-654D-ABCA-32AC44CDAD6C}" type="slidenum">
              <a:rPr lang="en-US" altLang="en-US" sz="1200"/>
              <a:pPr eaLnBrk="1" hangingPunct="1"/>
              <a:t>44</a:t>
            </a:fld>
            <a:endParaRPr lang="en-US" altLang="en-US" sz="1200"/>
          </a:p>
        </p:txBody>
      </p:sp>
      <p:sp>
        <p:nvSpPr>
          <p:cNvPr id="177155" name="Rectangle 2">
            <a:extLst>
              <a:ext uri="{FF2B5EF4-FFF2-40B4-BE49-F238E27FC236}">
                <a16:creationId xmlns:a16="http://schemas.microsoft.com/office/drawing/2014/main" id="{C05F93C4-44A5-6F26-80D2-FBFF4EBDC7AF}"/>
              </a:ext>
            </a:extLst>
          </p:cNvPr>
          <p:cNvSpPr>
            <a:spLocks noGrp="1" noRot="1" noChangeAspect="1" noChangeArrowheads="1" noTextEdit="1"/>
          </p:cNvSpPr>
          <p:nvPr>
            <p:ph type="sldImg"/>
          </p:nvPr>
        </p:nvSpPr>
        <p:spPr>
          <a:ln/>
        </p:spPr>
      </p:sp>
      <p:sp>
        <p:nvSpPr>
          <p:cNvPr id="177156" name="Rectangle 3">
            <a:extLst>
              <a:ext uri="{FF2B5EF4-FFF2-40B4-BE49-F238E27FC236}">
                <a16:creationId xmlns:a16="http://schemas.microsoft.com/office/drawing/2014/main" id="{B9359F11-99A6-274C-430E-D5F13DA109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While Berg’s music is rooted in German Romanticism, leaning towards formal patterns of the past, he eventually adopted the atonality and serialism of Schoenberg.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Berg’s best- known works include the </a:t>
            </a:r>
            <a:r>
              <a:rPr lang="en-US" altLang="en-US" i="1">
                <a:latin typeface="Times New Roman" panose="02020603050405020304" pitchFamily="18" charset="0"/>
                <a:ea typeface="ＭＳ Ｐゴシック" panose="020B0600070205080204" pitchFamily="34" charset="-128"/>
              </a:rPr>
              <a:t>Lyric Suite </a:t>
            </a:r>
            <a:r>
              <a:rPr lang="en-US" altLang="en-US">
                <a:latin typeface="Times New Roman" panose="02020603050405020304" pitchFamily="18" charset="0"/>
                <a:ea typeface="ＭＳ Ｐゴシック" panose="020B0600070205080204" pitchFamily="34" charset="-128"/>
              </a:rPr>
              <a:t>(a work in six movements), Violin Concerto, and two operas: </a:t>
            </a:r>
            <a:r>
              <a:rPr lang="en-US" altLang="en-US" i="1">
                <a:latin typeface="Times New Roman" panose="02020603050405020304" pitchFamily="18" charset="0"/>
                <a:ea typeface="ＭＳ Ｐゴシック" panose="020B0600070205080204" pitchFamily="34" charset="-128"/>
              </a:rPr>
              <a:t>Wozzeck</a:t>
            </a:r>
            <a:r>
              <a:rPr lang="en-US" altLang="en-US">
                <a:latin typeface="Times New Roman" panose="02020603050405020304" pitchFamily="18" charset="0"/>
                <a:ea typeface="ＭＳ Ｐゴシック" panose="020B0600070205080204" pitchFamily="34" charset="-128"/>
              </a:rPr>
              <a:t> and </a:t>
            </a:r>
            <a:r>
              <a:rPr lang="en-US" altLang="en-US" i="1">
                <a:latin typeface="Times New Roman" panose="02020603050405020304" pitchFamily="18" charset="0"/>
                <a:ea typeface="ＭＳ Ｐゴシック" panose="020B0600070205080204" pitchFamily="34" charset="-128"/>
              </a:rPr>
              <a:t>Lulu. </a:t>
            </a: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2D2999AD-982D-3080-747C-179E95F1E7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E6095EE0-3006-CD45-B4D1-6F281FCC36BD}" type="slidenum">
              <a:rPr lang="en-US" altLang="en-US" sz="1200"/>
              <a:pPr eaLnBrk="1" hangingPunct="1"/>
              <a:t>8</a:t>
            </a:fld>
            <a:endParaRPr lang="en-US" altLang="en-US" sz="1200"/>
          </a:p>
        </p:txBody>
      </p:sp>
      <p:sp>
        <p:nvSpPr>
          <p:cNvPr id="131075" name="Rectangle 2">
            <a:extLst>
              <a:ext uri="{FF2B5EF4-FFF2-40B4-BE49-F238E27FC236}">
                <a16:creationId xmlns:a16="http://schemas.microsoft.com/office/drawing/2014/main" id="{1817CEC3-02A0-F5E7-9644-A1A220302FA0}"/>
              </a:ext>
            </a:extLst>
          </p:cNvPr>
          <p:cNvSpPr>
            <a:spLocks noGrp="1" noRot="1" noChangeAspect="1" noChangeArrowheads="1" noTextEdit="1"/>
          </p:cNvSpPr>
          <p:nvPr>
            <p:ph type="sldImg"/>
          </p:nvPr>
        </p:nvSpPr>
        <p:spPr>
          <a:solidFill>
            <a:srgbClr val="FFFFFF"/>
          </a:solidFill>
          <a:ln/>
        </p:spPr>
      </p:sp>
      <p:sp>
        <p:nvSpPr>
          <p:cNvPr id="131076" name="Rectangle 3">
            <a:extLst>
              <a:ext uri="{FF2B5EF4-FFF2-40B4-BE49-F238E27FC236}">
                <a16:creationId xmlns:a16="http://schemas.microsoft.com/office/drawing/2014/main" id="{377D6A46-F21A-9EE0-4418-16DFCBF05385}"/>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Expressionism was the counterpart to French Impressionism. While the French portrayed impressions of the outer world, Germanic inquiry explored the depths of the psyche.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Expressionism embodied ideas emergent from the subconscious mind with interest in hallucinations and dreams. This movement was influenced by the paintings of such artists as Kandinsky, Klee, Kokoschka, and Munch.</a:t>
            </a:r>
          </a:p>
          <a:p>
            <a:pPr eaLnBrk="1" hangingPunct="1"/>
            <a:r>
              <a:rPr lang="en-US" altLang="en-US">
                <a:latin typeface="Times New Roman" panose="02020603050405020304" pitchFamily="18" charset="0"/>
                <a:ea typeface="ＭＳ Ｐゴシック" panose="020B0600070205080204" pitchFamily="34" charset="-128"/>
              </a:rPr>
              <a:t>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a:extLst>
              <a:ext uri="{FF2B5EF4-FFF2-40B4-BE49-F238E27FC236}">
                <a16:creationId xmlns:a16="http://schemas.microsoft.com/office/drawing/2014/main" id="{73707755-8750-3762-6ECA-5219A2DD85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4CEF4B83-6554-CB4E-ABB0-904F0FD333D4}" type="slidenum">
              <a:rPr lang="en-US" altLang="en-US" sz="1200"/>
              <a:pPr eaLnBrk="1" hangingPunct="1"/>
              <a:t>45</a:t>
            </a:fld>
            <a:endParaRPr lang="en-US" altLang="en-US" sz="1200"/>
          </a:p>
        </p:txBody>
      </p:sp>
      <p:sp>
        <p:nvSpPr>
          <p:cNvPr id="178179" name="Rectangle 2">
            <a:extLst>
              <a:ext uri="{FF2B5EF4-FFF2-40B4-BE49-F238E27FC236}">
                <a16:creationId xmlns:a16="http://schemas.microsoft.com/office/drawing/2014/main" id="{65076640-37CA-C477-C138-003F447E92F7}"/>
              </a:ext>
            </a:extLst>
          </p:cNvPr>
          <p:cNvSpPr>
            <a:spLocks noGrp="1" noRot="1" noChangeAspect="1" noChangeArrowheads="1" noTextEdit="1"/>
          </p:cNvSpPr>
          <p:nvPr>
            <p:ph type="sldImg"/>
          </p:nvPr>
        </p:nvSpPr>
        <p:spPr>
          <a:ln/>
        </p:spPr>
      </p:sp>
      <p:sp>
        <p:nvSpPr>
          <p:cNvPr id="178180" name="Rectangle 3">
            <a:extLst>
              <a:ext uri="{FF2B5EF4-FFF2-40B4-BE49-F238E27FC236}">
                <a16:creationId xmlns:a16="http://schemas.microsoft.com/office/drawing/2014/main" id="{50427048-DF91-6511-BB9E-B6EBD24D95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Berg’s opera </a:t>
            </a:r>
            <a:r>
              <a:rPr lang="en-US" altLang="en-US" i="1">
                <a:latin typeface="Times New Roman" panose="02020603050405020304" pitchFamily="18" charset="0"/>
                <a:ea typeface="ＭＳ Ｐゴシック" panose="020B0600070205080204" pitchFamily="34" charset="-128"/>
              </a:rPr>
              <a:t>Wozzeck is b</a:t>
            </a:r>
            <a:r>
              <a:rPr lang="en-US" altLang="en-US">
                <a:latin typeface="Times New Roman" panose="02020603050405020304" pitchFamily="18" charset="0"/>
                <a:ea typeface="ＭＳ Ｐゴシック" panose="020B0600070205080204" pitchFamily="34" charset="-128"/>
              </a:rPr>
              <a:t>ased on an Expressionist play by Georg Büchner, inspired by real-life events. Berg himself wrote the libretto, which was a large undertaking for the composer. </a:t>
            </a:r>
            <a:endParaRPr lang="en-US" altLang="en-US" i="1">
              <a:latin typeface="Times New Roman" panose="02020603050405020304" pitchFamily="18" charset="0"/>
              <a:ea typeface="ＭＳ Ｐゴシック" panose="020B0600070205080204" pitchFamily="34" charset="-128"/>
            </a:endParaRPr>
          </a:p>
          <a:p>
            <a:pPr eaLnBrk="1" hangingPunct="1"/>
            <a:r>
              <a:rPr lang="en-US" altLang="en-US" i="1">
                <a:latin typeface="Times New Roman" panose="02020603050405020304" pitchFamily="18" charset="0"/>
                <a:ea typeface="ＭＳ Ｐゴシック" panose="020B0600070205080204" pitchFamily="34" charset="-128"/>
              </a:rPr>
              <a:t>	</a:t>
            </a:r>
          </a:p>
          <a:p>
            <a:pPr eaLnBrk="1" hangingPunct="1"/>
            <a:r>
              <a:rPr lang="en-US" altLang="en-US">
                <a:latin typeface="Times New Roman" panose="02020603050405020304" pitchFamily="18" charset="0"/>
                <a:ea typeface="ＭＳ Ｐゴシック" panose="020B0600070205080204" pitchFamily="34" charset="-128"/>
              </a:rPr>
              <a:t>As the plot unfolds, Wozzeck’s unhappy love affair and resulting tragic events are portrayed with atonal harmony, use of leitmotifs, and incorporation of Sprechstimme. </a:t>
            </a:r>
          </a:p>
          <a:p>
            <a:pPr eaLnBrk="1" hangingPunct="1"/>
            <a:endParaRPr lang="en-US" altLang="en-US" i="1">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In Scene 4 of Act III, Wozzeck returns to the scene of the crime, hallucinates, and commits suicide. An eerie mood is created by celeste and unusual instrument combinations, as well as colorful orchestral effects.</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Artwork: Expressionist painter Wassily Kandinsky (1886–1944) defied notions of beauty in order to define the artist’s inner self. </a:t>
            </a:r>
            <a:r>
              <a:rPr lang="en-US" altLang="en-US" i="1">
                <a:latin typeface="Times New Roman" panose="02020603050405020304" pitchFamily="18" charset="0"/>
                <a:ea typeface="ＭＳ Ｐゴシック" panose="020B0600070205080204" pitchFamily="34" charset="-128"/>
              </a:rPr>
              <a:t>Small Pleasures </a:t>
            </a:r>
            <a:r>
              <a:rPr lang="en-US" altLang="en-US">
                <a:latin typeface="Times New Roman" panose="02020603050405020304" pitchFamily="18" charset="0"/>
                <a:ea typeface="ＭＳ Ｐゴシック" panose="020B0600070205080204" pitchFamily="34" charset="-128"/>
              </a:rPr>
              <a:t>(1913).</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a:extLst>
              <a:ext uri="{FF2B5EF4-FFF2-40B4-BE49-F238E27FC236}">
                <a16:creationId xmlns:a16="http://schemas.microsoft.com/office/drawing/2014/main" id="{D6EA3844-8E9D-1749-FDBD-DFAE15A152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5AC10189-9A60-4249-B8E8-D72667021780}" type="slidenum">
              <a:rPr lang="en-US" altLang="en-US" sz="1200"/>
              <a:pPr eaLnBrk="1" hangingPunct="1"/>
              <a:t>46</a:t>
            </a:fld>
            <a:endParaRPr lang="en-US" altLang="en-US" sz="1200"/>
          </a:p>
        </p:txBody>
      </p:sp>
      <p:sp>
        <p:nvSpPr>
          <p:cNvPr id="183299" name="Rectangle 2">
            <a:extLst>
              <a:ext uri="{FF2B5EF4-FFF2-40B4-BE49-F238E27FC236}">
                <a16:creationId xmlns:a16="http://schemas.microsoft.com/office/drawing/2014/main" id="{43C6369A-B205-36C1-A3E3-F8311147B422}"/>
              </a:ext>
            </a:extLst>
          </p:cNvPr>
          <p:cNvSpPr>
            <a:spLocks noGrp="1" noRot="1" noChangeAspect="1" noChangeArrowheads="1" noTextEdit="1"/>
          </p:cNvSpPr>
          <p:nvPr>
            <p:ph type="sldImg"/>
          </p:nvPr>
        </p:nvSpPr>
        <p:spPr>
          <a:solidFill>
            <a:srgbClr val="FFFFFF"/>
          </a:solidFill>
          <a:ln/>
        </p:spPr>
      </p:sp>
      <p:sp>
        <p:nvSpPr>
          <p:cNvPr id="183300" name="Rectangle 3">
            <a:extLst>
              <a:ext uri="{FF2B5EF4-FFF2-40B4-BE49-F238E27FC236}">
                <a16:creationId xmlns:a16="http://schemas.microsoft.com/office/drawing/2014/main" id="{4467BBC7-2F3C-0F61-F886-03AFAB7FDF36}"/>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National “schools” of composition developed in France, Russia, England, Germany, Spain, Scandinavia, and Hungary.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The twentieth-century nationalists used authentic folk and traditional elements in their music.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Ethnomusicologists, those who study music in its cultural context, recorded authentic folk performances. In turn, these folk elements permeate the national music of the twentieth century.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a:extLst>
              <a:ext uri="{FF2B5EF4-FFF2-40B4-BE49-F238E27FC236}">
                <a16:creationId xmlns:a16="http://schemas.microsoft.com/office/drawing/2014/main" id="{442EA090-0355-1B6A-F857-D251A34DBD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F056844E-A471-2D41-ACC6-64FB43CAC5C1}" type="slidenum">
              <a:rPr lang="en-US" altLang="en-US" sz="1200"/>
              <a:pPr eaLnBrk="1" hangingPunct="1"/>
              <a:t>47</a:t>
            </a:fld>
            <a:endParaRPr lang="en-US" altLang="en-US" sz="1200"/>
          </a:p>
        </p:txBody>
      </p:sp>
      <p:sp>
        <p:nvSpPr>
          <p:cNvPr id="184323" name="Rectangle 2">
            <a:extLst>
              <a:ext uri="{FF2B5EF4-FFF2-40B4-BE49-F238E27FC236}">
                <a16:creationId xmlns:a16="http://schemas.microsoft.com/office/drawing/2014/main" id="{03A91365-074E-D1C4-6CD7-DB1B51393F13}"/>
              </a:ext>
            </a:extLst>
          </p:cNvPr>
          <p:cNvSpPr>
            <a:spLocks noGrp="1" noRot="1" noChangeAspect="1" noChangeArrowheads="1" noTextEdit="1"/>
          </p:cNvSpPr>
          <p:nvPr>
            <p:ph type="sldImg"/>
          </p:nvPr>
        </p:nvSpPr>
        <p:spPr>
          <a:solidFill>
            <a:srgbClr val="FFFFFF"/>
          </a:solidFill>
          <a:ln/>
        </p:spPr>
      </p:sp>
      <p:sp>
        <p:nvSpPr>
          <p:cNvPr id="184324" name="Rectangle 3">
            <a:extLst>
              <a:ext uri="{FF2B5EF4-FFF2-40B4-BE49-F238E27FC236}">
                <a16:creationId xmlns:a16="http://schemas.microsoft.com/office/drawing/2014/main" id="{82663739-F685-C8A4-E4CD-3806B6B6412D}"/>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The modern English school is represented by Benjamin Britten (1913–1976).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His key works include </a:t>
            </a:r>
            <a:r>
              <a:rPr lang="en-US" altLang="en-US" i="1">
                <a:latin typeface="Times New Roman" panose="02020603050405020304" pitchFamily="18" charset="0"/>
                <a:ea typeface="ＭＳ Ｐゴシック" panose="020B0600070205080204" pitchFamily="34" charset="-128"/>
              </a:rPr>
              <a:t>Variations and Fugue on a Theme of Purcell (The Young Person’s Guide to the Orchestra)</a:t>
            </a:r>
            <a:r>
              <a:rPr lang="en-US" altLang="en-US">
                <a:latin typeface="Times New Roman" panose="02020603050405020304" pitchFamily="18" charset="0"/>
                <a:ea typeface="ＭＳ Ｐゴシック" panose="020B0600070205080204" pitchFamily="34" charset="-128"/>
              </a:rPr>
              <a:t>, and operas, </a:t>
            </a:r>
            <a:r>
              <a:rPr lang="en-US" altLang="en-US" i="1">
                <a:latin typeface="Times New Roman" panose="02020603050405020304" pitchFamily="18" charset="0"/>
                <a:ea typeface="ＭＳ Ｐゴシック" panose="020B0600070205080204" pitchFamily="34" charset="-128"/>
              </a:rPr>
              <a:t>Billy Budd </a:t>
            </a:r>
            <a:r>
              <a:rPr lang="en-US" altLang="en-US">
                <a:latin typeface="Times New Roman" panose="02020603050405020304" pitchFamily="18" charset="0"/>
                <a:ea typeface="ＭＳ Ｐゴシック" panose="020B0600070205080204" pitchFamily="34" charset="-128"/>
              </a:rPr>
              <a:t>(1951) and </a:t>
            </a:r>
            <a:r>
              <a:rPr lang="en-US" altLang="en-US" i="1">
                <a:latin typeface="Times New Roman" panose="02020603050405020304" pitchFamily="18" charset="0"/>
                <a:ea typeface="ＭＳ Ｐゴシック" panose="020B0600070205080204" pitchFamily="34" charset="-128"/>
              </a:rPr>
              <a:t>Peter Grimes </a:t>
            </a:r>
            <a:r>
              <a:rPr lang="en-US" altLang="en-US">
                <a:latin typeface="Times New Roman" panose="02020603050405020304" pitchFamily="18" charset="0"/>
                <a:ea typeface="ＭＳ Ｐゴシック" panose="020B0600070205080204" pitchFamily="34" charset="-128"/>
              </a:rPr>
              <a:t>(1945). </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a:extLst>
              <a:ext uri="{FF2B5EF4-FFF2-40B4-BE49-F238E27FC236}">
                <a16:creationId xmlns:a16="http://schemas.microsoft.com/office/drawing/2014/main" id="{14D3425E-8EA6-50CC-3099-5BB6B792A0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64CC7434-0072-BB4B-8089-84AF2FC657EB}" type="slidenum">
              <a:rPr lang="en-US" altLang="en-US" sz="1200"/>
              <a:pPr eaLnBrk="1" hangingPunct="1"/>
              <a:t>48</a:t>
            </a:fld>
            <a:endParaRPr lang="en-US" altLang="en-US" sz="1200"/>
          </a:p>
        </p:txBody>
      </p:sp>
      <p:sp>
        <p:nvSpPr>
          <p:cNvPr id="185347" name="Rectangle 2">
            <a:extLst>
              <a:ext uri="{FF2B5EF4-FFF2-40B4-BE49-F238E27FC236}">
                <a16:creationId xmlns:a16="http://schemas.microsoft.com/office/drawing/2014/main" id="{C01B9F88-F087-17F5-672D-C2C43829724E}"/>
              </a:ext>
            </a:extLst>
          </p:cNvPr>
          <p:cNvSpPr>
            <a:spLocks noGrp="1" noRot="1" noChangeAspect="1" noChangeArrowheads="1" noTextEdit="1"/>
          </p:cNvSpPr>
          <p:nvPr>
            <p:ph type="sldImg"/>
          </p:nvPr>
        </p:nvSpPr>
        <p:spPr>
          <a:solidFill>
            <a:srgbClr val="FFFFFF"/>
          </a:solidFill>
          <a:ln/>
        </p:spPr>
      </p:sp>
      <p:sp>
        <p:nvSpPr>
          <p:cNvPr id="185348" name="Rectangle 3">
            <a:extLst>
              <a:ext uri="{FF2B5EF4-FFF2-40B4-BE49-F238E27FC236}">
                <a16:creationId xmlns:a16="http://schemas.microsoft.com/office/drawing/2014/main" id="{DE2BE6BD-3114-59A0-34EE-501103828F5B}"/>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The Russian school is represented by Sergei Prokofiev (1891–1953), with works such as </a:t>
            </a:r>
            <a:r>
              <a:rPr lang="en-US" altLang="en-US" i="1">
                <a:latin typeface="Times New Roman" panose="02020603050405020304" pitchFamily="18" charset="0"/>
                <a:ea typeface="ＭＳ Ｐゴシック" panose="020B0600070205080204" pitchFamily="34" charset="-128"/>
              </a:rPr>
              <a:t>Peter and the Wolf</a:t>
            </a:r>
            <a:r>
              <a:rPr lang="en-US" altLang="en-US">
                <a:latin typeface="Times New Roman" panose="02020603050405020304" pitchFamily="18" charset="0"/>
                <a:ea typeface="ＭＳ Ｐゴシック" panose="020B0600070205080204" pitchFamily="34" charset="-128"/>
              </a:rPr>
              <a:t> and his film score to</a:t>
            </a:r>
            <a:r>
              <a:rPr lang="en-US" altLang="en-US" i="1">
                <a:latin typeface="Times New Roman" panose="02020603050405020304" pitchFamily="18" charset="0"/>
                <a:ea typeface="ＭＳ Ｐゴシック" panose="020B0600070205080204" pitchFamily="34" charset="-128"/>
              </a:rPr>
              <a:t> Lieutenant Kijé, </a:t>
            </a:r>
            <a:r>
              <a:rPr lang="en-US" altLang="en-US">
                <a:latin typeface="Times New Roman" panose="02020603050405020304" pitchFamily="18" charset="0"/>
                <a:ea typeface="ＭＳ Ｐゴシック" panose="020B0600070205080204" pitchFamily="34" charset="-128"/>
              </a:rPr>
              <a:t>and composer Dimitri Shostakovich (1917–1991) whose symphonies and operas established his international reputation.  </a:t>
            </a:r>
            <a:endParaRPr lang="en-US" altLang="en-US" i="1">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a:extLst>
              <a:ext uri="{FF2B5EF4-FFF2-40B4-BE49-F238E27FC236}">
                <a16:creationId xmlns:a16="http://schemas.microsoft.com/office/drawing/2014/main" id="{B272E162-A236-4559-83CC-2BA7CD4CEB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BF726418-659D-F649-A31C-27E356C2599D}" type="slidenum">
              <a:rPr lang="en-US" altLang="en-US" sz="1200"/>
              <a:pPr eaLnBrk="1" hangingPunct="1"/>
              <a:t>49</a:t>
            </a:fld>
            <a:endParaRPr lang="en-US" altLang="en-US" sz="1200"/>
          </a:p>
        </p:txBody>
      </p:sp>
      <p:sp>
        <p:nvSpPr>
          <p:cNvPr id="186371" name="Rectangle 2">
            <a:extLst>
              <a:ext uri="{FF2B5EF4-FFF2-40B4-BE49-F238E27FC236}">
                <a16:creationId xmlns:a16="http://schemas.microsoft.com/office/drawing/2014/main" id="{B93B8B74-A606-4529-3CFF-4B1DCA63E0EE}"/>
              </a:ext>
            </a:extLst>
          </p:cNvPr>
          <p:cNvSpPr>
            <a:spLocks noGrp="1" noRot="1" noChangeAspect="1" noChangeArrowheads="1" noTextEdit="1"/>
          </p:cNvSpPr>
          <p:nvPr>
            <p:ph type="sldImg"/>
          </p:nvPr>
        </p:nvSpPr>
        <p:spPr>
          <a:solidFill>
            <a:srgbClr val="FFFFFF"/>
          </a:solidFill>
          <a:ln/>
        </p:spPr>
      </p:sp>
      <p:sp>
        <p:nvSpPr>
          <p:cNvPr id="186372" name="Rectangle 3">
            <a:extLst>
              <a:ext uri="{FF2B5EF4-FFF2-40B4-BE49-F238E27FC236}">
                <a16:creationId xmlns:a16="http://schemas.microsoft.com/office/drawing/2014/main" id="{A09249C0-5CD1-31EB-81E5-DEB800013963}"/>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The French group known as </a:t>
            </a:r>
            <a:r>
              <a:rPr lang="en-US" altLang="en-US" i="1">
                <a:latin typeface="Times New Roman" panose="02020603050405020304" pitchFamily="18" charset="0"/>
                <a:ea typeface="ＭＳ Ｐゴシック" panose="020B0600070205080204" pitchFamily="34" charset="-128"/>
              </a:rPr>
              <a:t>Les Six </a:t>
            </a:r>
            <a:r>
              <a:rPr lang="en-US" altLang="en-US">
                <a:latin typeface="Times New Roman" panose="02020603050405020304" pitchFamily="18" charset="0"/>
                <a:ea typeface="ＭＳ Ｐゴシック" panose="020B0600070205080204" pitchFamily="34" charset="-128"/>
              </a:rPr>
              <a:t>(The Six) promoted new concepts of harmony with Neoclassical ideals.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These six composers are Darius Milhaud, Francis Poulenc, Eric Satie, Arthur Honegger, Georges Auric, and the only female member of </a:t>
            </a:r>
            <a:r>
              <a:rPr lang="en-US" altLang="en-US" i="1">
                <a:latin typeface="Times New Roman" panose="02020603050405020304" pitchFamily="18" charset="0"/>
                <a:ea typeface="ＭＳ Ｐゴシック" panose="020B0600070205080204" pitchFamily="34" charset="-128"/>
              </a:rPr>
              <a:t>Les Six, </a:t>
            </a:r>
            <a:r>
              <a:rPr lang="en-US" altLang="en-US">
                <a:latin typeface="Times New Roman" panose="02020603050405020304" pitchFamily="18" charset="0"/>
                <a:ea typeface="ＭＳ Ｐゴシック" panose="020B0600070205080204" pitchFamily="34" charset="-128"/>
              </a:rPr>
              <a:t>Germaine Tailleferre. </a:t>
            </a:r>
          </a:p>
          <a:p>
            <a:pPr eaLnBrk="1" hangingPunct="1"/>
            <a:r>
              <a:rPr lang="en-US" altLang="en-US">
                <a:latin typeface="Times New Roman" panose="02020603050405020304" pitchFamily="18" charset="0"/>
                <a:ea typeface="ＭＳ Ｐゴシック" panose="020B0600070205080204" pitchFamily="34" charset="-128"/>
              </a:rPr>
              <a:t>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a:extLst>
              <a:ext uri="{FF2B5EF4-FFF2-40B4-BE49-F238E27FC236}">
                <a16:creationId xmlns:a16="http://schemas.microsoft.com/office/drawing/2014/main" id="{7350E642-FDC6-2E2E-5128-EA7C6A2D63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02847C04-55D2-ED41-8261-136C1FBDF4F5}" type="slidenum">
              <a:rPr lang="en-US" altLang="en-US" sz="1200"/>
              <a:pPr eaLnBrk="1" hangingPunct="1"/>
              <a:t>50</a:t>
            </a:fld>
            <a:endParaRPr lang="en-US" altLang="en-US" sz="1200"/>
          </a:p>
        </p:txBody>
      </p:sp>
      <p:sp>
        <p:nvSpPr>
          <p:cNvPr id="187395" name="Rectangle 2">
            <a:extLst>
              <a:ext uri="{FF2B5EF4-FFF2-40B4-BE49-F238E27FC236}">
                <a16:creationId xmlns:a16="http://schemas.microsoft.com/office/drawing/2014/main" id="{AA3F8807-C2CE-7A1E-3209-5120607D0F85}"/>
              </a:ext>
            </a:extLst>
          </p:cNvPr>
          <p:cNvSpPr>
            <a:spLocks noGrp="1" noRot="1" noChangeAspect="1" noChangeArrowheads="1" noTextEdit="1"/>
          </p:cNvSpPr>
          <p:nvPr>
            <p:ph type="sldImg"/>
          </p:nvPr>
        </p:nvSpPr>
        <p:spPr>
          <a:solidFill>
            <a:srgbClr val="FFFFFF"/>
          </a:solidFill>
          <a:ln/>
        </p:spPr>
      </p:sp>
      <p:sp>
        <p:nvSpPr>
          <p:cNvPr id="187396" name="Rectangle 3">
            <a:extLst>
              <a:ext uri="{FF2B5EF4-FFF2-40B4-BE49-F238E27FC236}">
                <a16:creationId xmlns:a16="http://schemas.microsoft.com/office/drawing/2014/main" id="{E1011DA0-9823-D019-BA2D-6E21B2D64CA0}"/>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In Germany, composers Paul Hindemith (1895–1963), Carl Orff (1895–1982), and Kurt Weill (1900–1950) embodied German nationalism. </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a:extLst>
              <a:ext uri="{FF2B5EF4-FFF2-40B4-BE49-F238E27FC236}">
                <a16:creationId xmlns:a16="http://schemas.microsoft.com/office/drawing/2014/main" id="{9AE0B9E7-A897-2600-8D09-6B78EDDBE0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C92B9626-5D95-F74A-9C75-5F66B1082101}" type="slidenum">
              <a:rPr lang="en-US" altLang="en-US" sz="1200"/>
              <a:pPr eaLnBrk="1" hangingPunct="1"/>
              <a:t>51</a:t>
            </a:fld>
            <a:endParaRPr lang="en-US" altLang="en-US" sz="1200"/>
          </a:p>
        </p:txBody>
      </p:sp>
      <p:sp>
        <p:nvSpPr>
          <p:cNvPr id="188419" name="Rectangle 2">
            <a:extLst>
              <a:ext uri="{FF2B5EF4-FFF2-40B4-BE49-F238E27FC236}">
                <a16:creationId xmlns:a16="http://schemas.microsoft.com/office/drawing/2014/main" id="{72CF6768-8EE5-6ED9-7CAC-889A24EF66EA}"/>
              </a:ext>
            </a:extLst>
          </p:cNvPr>
          <p:cNvSpPr>
            <a:spLocks noGrp="1" noRot="1" noChangeAspect="1" noChangeArrowheads="1" noTextEdit="1"/>
          </p:cNvSpPr>
          <p:nvPr>
            <p:ph type="sldImg"/>
          </p:nvPr>
        </p:nvSpPr>
        <p:spPr>
          <a:solidFill>
            <a:srgbClr val="FFFFFF"/>
          </a:solidFill>
          <a:ln/>
        </p:spPr>
      </p:sp>
      <p:sp>
        <p:nvSpPr>
          <p:cNvPr id="188420" name="Rectangle 3">
            <a:extLst>
              <a:ext uri="{FF2B5EF4-FFF2-40B4-BE49-F238E27FC236}">
                <a16:creationId xmlns:a16="http://schemas.microsoft.com/office/drawing/2014/main" id="{61AB4656-7507-04B3-A8F2-DC27031F2952}"/>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In Hungary, Béla Bartók (1881–1945) and Zoltán Kodály (1882–1967) travelled the countryside of Eastern Europe in search of national musics to record on the early cylinder machine—one of the first portable recording devices.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It was this folk music that inspired many of the melodies and rhythms in Bartók’s music. </a:t>
            </a:r>
          </a:p>
          <a:p>
            <a:pPr eaLnBrk="1" hangingPunct="1"/>
            <a:r>
              <a:rPr lang="en-US" altLang="en-US">
                <a:latin typeface="Times New Roman" panose="02020603050405020304" pitchFamily="18" charset="0"/>
                <a:ea typeface="ＭＳ Ｐゴシック" panose="020B0600070205080204" pitchFamily="34" charset="-128"/>
              </a:rPr>
              <a:t>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a:extLst>
              <a:ext uri="{FF2B5EF4-FFF2-40B4-BE49-F238E27FC236}">
                <a16:creationId xmlns:a16="http://schemas.microsoft.com/office/drawing/2014/main" id="{474B4725-A116-9539-6894-7DF061C82A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2966EB09-84C8-B548-B333-5FAB8EEB139A}" type="slidenum">
              <a:rPr lang="en-US" altLang="en-US" sz="1200"/>
              <a:pPr eaLnBrk="1" hangingPunct="1"/>
              <a:t>53</a:t>
            </a:fld>
            <a:endParaRPr lang="en-US" altLang="en-US" sz="1200"/>
          </a:p>
        </p:txBody>
      </p:sp>
      <p:sp>
        <p:nvSpPr>
          <p:cNvPr id="189443" name="Rectangle 2">
            <a:extLst>
              <a:ext uri="{FF2B5EF4-FFF2-40B4-BE49-F238E27FC236}">
                <a16:creationId xmlns:a16="http://schemas.microsoft.com/office/drawing/2014/main" id="{4C30D2F3-309E-B0A3-FAAE-39ABCCD193F8}"/>
              </a:ext>
            </a:extLst>
          </p:cNvPr>
          <p:cNvSpPr>
            <a:spLocks noGrp="1" noRot="1" noChangeAspect="1" noChangeArrowheads="1" noTextEdit="1"/>
          </p:cNvSpPr>
          <p:nvPr>
            <p:ph type="sldImg"/>
          </p:nvPr>
        </p:nvSpPr>
        <p:spPr>
          <a:solidFill>
            <a:srgbClr val="FFFFFF"/>
          </a:solidFill>
          <a:ln/>
        </p:spPr>
      </p:sp>
      <p:sp>
        <p:nvSpPr>
          <p:cNvPr id="189444" name="Rectangle 3">
            <a:extLst>
              <a:ext uri="{FF2B5EF4-FFF2-40B4-BE49-F238E27FC236}">
                <a16:creationId xmlns:a16="http://schemas.microsoft.com/office/drawing/2014/main" id="{122E945F-1E43-AABE-976B-5F9A556CFE1C}"/>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Béla Bartók (1881–1945) was a Hungarian composer who rejected the late Romanic tradition in search of a personal musical language.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As a nationalist composer, Bartók demonstrated interest in folklore and travelled to remote villages of the country to collect native songs.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He emigrated to the United States in 1940 to avoid the trouble of World War II.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While suffering from leukemia, Bartók received help from the American Society of Composers, Authors, and Publishers (ASCAP), during which time he composed some of his greatest works.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Bartók died in New York City at age 64.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a:extLst>
              <a:ext uri="{FF2B5EF4-FFF2-40B4-BE49-F238E27FC236}">
                <a16:creationId xmlns:a16="http://schemas.microsoft.com/office/drawing/2014/main" id="{ABD7B2D8-1768-45B6-F1E8-81842B4122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B7714014-70D8-774E-BCB7-90F392CE0C50}" type="slidenum">
              <a:rPr lang="en-US" altLang="en-US" sz="1200"/>
              <a:pPr eaLnBrk="1" hangingPunct="1"/>
              <a:t>54</a:t>
            </a:fld>
            <a:endParaRPr lang="en-US" altLang="en-US" sz="1200"/>
          </a:p>
        </p:txBody>
      </p:sp>
      <p:sp>
        <p:nvSpPr>
          <p:cNvPr id="190467" name="Rectangle 2">
            <a:extLst>
              <a:ext uri="{FF2B5EF4-FFF2-40B4-BE49-F238E27FC236}">
                <a16:creationId xmlns:a16="http://schemas.microsoft.com/office/drawing/2014/main" id="{9EDB899B-D817-8354-C3B8-9EC863E8E575}"/>
              </a:ext>
            </a:extLst>
          </p:cNvPr>
          <p:cNvSpPr>
            <a:spLocks noGrp="1" noRot="1" noChangeAspect="1" noChangeArrowheads="1" noTextEdit="1"/>
          </p:cNvSpPr>
          <p:nvPr>
            <p:ph type="sldImg"/>
          </p:nvPr>
        </p:nvSpPr>
        <p:spPr>
          <a:solidFill>
            <a:srgbClr val="FFFFFF"/>
          </a:solidFill>
          <a:ln/>
        </p:spPr>
      </p:sp>
      <p:sp>
        <p:nvSpPr>
          <p:cNvPr id="190468" name="Rectangle 3">
            <a:extLst>
              <a:ext uri="{FF2B5EF4-FFF2-40B4-BE49-F238E27FC236}">
                <a16:creationId xmlns:a16="http://schemas.microsoft.com/office/drawing/2014/main" id="{A61585F2-9D0D-745C-86BC-936649BC9A4B}"/>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Bartók’s Music adhered to the logic and beauty of Classical form, while pioneering a new musical language based on Eastern European traditional music.</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New scales and polytonal harmonic language freed his compositions of the “tyrannical rule of the major and minor keys.”</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Bartók was a rhythmic innovator, incorporating frequently changing meters and extreme syncopations.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a:extLst>
              <a:ext uri="{FF2B5EF4-FFF2-40B4-BE49-F238E27FC236}">
                <a16:creationId xmlns:a16="http://schemas.microsoft.com/office/drawing/2014/main" id="{ECB119A9-2567-D60B-E1E9-9D9742A792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3799B325-D109-FC44-BD34-1F40A34EAAF8}" type="slidenum">
              <a:rPr lang="en-US" altLang="en-US" sz="1200"/>
              <a:pPr eaLnBrk="1" hangingPunct="1"/>
              <a:t>55</a:t>
            </a:fld>
            <a:endParaRPr lang="en-US" altLang="en-US" sz="1200"/>
          </a:p>
        </p:txBody>
      </p:sp>
      <p:sp>
        <p:nvSpPr>
          <p:cNvPr id="191491" name="Rectangle 2">
            <a:extLst>
              <a:ext uri="{FF2B5EF4-FFF2-40B4-BE49-F238E27FC236}">
                <a16:creationId xmlns:a16="http://schemas.microsoft.com/office/drawing/2014/main" id="{772C3A50-BF69-36EA-F204-644F49A42EAA}"/>
              </a:ext>
            </a:extLst>
          </p:cNvPr>
          <p:cNvSpPr>
            <a:spLocks noGrp="1" noRot="1" noChangeAspect="1" noChangeArrowheads="1" noTextEdit="1"/>
          </p:cNvSpPr>
          <p:nvPr>
            <p:ph type="sldImg"/>
          </p:nvPr>
        </p:nvSpPr>
        <p:spPr>
          <a:solidFill>
            <a:srgbClr val="FFFFFF"/>
          </a:solidFill>
          <a:ln/>
        </p:spPr>
      </p:sp>
      <p:sp>
        <p:nvSpPr>
          <p:cNvPr id="191492" name="Rectangle 3">
            <a:extLst>
              <a:ext uri="{FF2B5EF4-FFF2-40B4-BE49-F238E27FC236}">
                <a16:creationId xmlns:a16="http://schemas.microsoft.com/office/drawing/2014/main" id="{92784F12-7DF9-D8A0-0F02-B48A9CCFA5E2}"/>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Bartók’s masterpiece </a:t>
            </a:r>
            <a:r>
              <a:rPr lang="en-US" altLang="en-US" i="1">
                <a:latin typeface="Times New Roman" panose="02020603050405020304" pitchFamily="18" charset="0"/>
                <a:ea typeface="ＭＳ Ｐゴシック" panose="020B0600070205080204" pitchFamily="34" charset="-128"/>
              </a:rPr>
              <a:t>Concerto for Orchestra </a:t>
            </a:r>
            <a:r>
              <a:rPr lang="en-US" altLang="en-US">
                <a:latin typeface="Times New Roman" panose="02020603050405020304" pitchFamily="18" charset="0"/>
                <a:ea typeface="ＭＳ Ｐゴシック" panose="020B0600070205080204" pitchFamily="34" charset="-128"/>
              </a:rPr>
              <a:t>was commissioned by the Boston Symphony Orchestra.</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The work, set in five movements, is called a concerto because he treated “the single orchestral instruments in a  concertante or soloist manner.”</a:t>
            </a:r>
          </a:p>
          <a:p>
            <a:pPr eaLnBrk="1" hangingPunct="1"/>
            <a:r>
              <a:rPr lang="en-US" altLang="en-US">
                <a:latin typeface="Times New Roman" panose="02020603050405020304" pitchFamily="18" charset="0"/>
                <a:ea typeface="ＭＳ Ｐゴシック" panose="020B0600070205080204" pitchFamily="34" charset="-128"/>
              </a:rPr>
              <a:t>		</a:t>
            </a:r>
          </a:p>
          <a:p>
            <a:pPr eaLnBrk="1" hangingPunct="1"/>
            <a:r>
              <a:rPr lang="en-US" altLang="en-US">
                <a:latin typeface="Times New Roman" panose="02020603050405020304" pitchFamily="18" charset="0"/>
                <a:ea typeface="ＭＳ Ｐゴシック" panose="020B0600070205080204" pitchFamily="34" charset="-128"/>
              </a:rPr>
              <a:t>I: Introduction, sonata-allegro, use of folk-like pentatonic scale</a:t>
            </a:r>
          </a:p>
          <a:p>
            <a:pPr eaLnBrk="1" hangingPunct="1"/>
            <a:r>
              <a:rPr lang="en-US" altLang="en-US">
                <a:latin typeface="Times New Roman" panose="02020603050405020304" pitchFamily="18" charset="0"/>
                <a:ea typeface="ＭＳ Ｐゴシック" panose="020B0600070205080204" pitchFamily="34" charset="-128"/>
              </a:rPr>
              <a:t>II: </a:t>
            </a:r>
            <a:r>
              <a:rPr lang="en-US" altLang="en-US" i="1">
                <a:latin typeface="Times New Roman" panose="02020603050405020304" pitchFamily="18" charset="0"/>
                <a:ea typeface="ＭＳ Ｐゴシック" panose="020B0600070205080204" pitchFamily="34" charset="-128"/>
              </a:rPr>
              <a:t>Game of Pairs</a:t>
            </a:r>
            <a:r>
              <a:rPr lang="en-US" altLang="en-US">
                <a:latin typeface="Times New Roman" panose="02020603050405020304" pitchFamily="18" charset="0"/>
                <a:ea typeface="ＭＳ Ｐゴシック" panose="020B0600070205080204" pitchFamily="34" charset="-128"/>
              </a:rPr>
              <a:t>, featuring different pairs of winds</a:t>
            </a:r>
          </a:p>
          <a:p>
            <a:pPr eaLnBrk="1" hangingPunct="1"/>
            <a:r>
              <a:rPr lang="en-US" altLang="en-US">
                <a:latin typeface="Times New Roman" panose="02020603050405020304" pitchFamily="18" charset="0"/>
                <a:ea typeface="ＭＳ Ｐゴシック" panose="020B0600070205080204" pitchFamily="34" charset="-128"/>
              </a:rPr>
              <a:t>III: </a:t>
            </a:r>
            <a:r>
              <a:rPr lang="en-US" altLang="en-US" i="1">
                <a:latin typeface="Times New Roman" panose="02020603050405020304" pitchFamily="18" charset="0"/>
                <a:ea typeface="ＭＳ Ｐゴシック" panose="020B0600070205080204" pitchFamily="34" charset="-128"/>
              </a:rPr>
              <a:t>Elegia</a:t>
            </a:r>
            <a:r>
              <a:rPr lang="en-US" altLang="en-US">
                <a:latin typeface="Times New Roman" panose="02020603050405020304" pitchFamily="18" charset="0"/>
                <a:ea typeface="ＭＳ Ｐゴシック" panose="020B0600070205080204" pitchFamily="34" charset="-128"/>
              </a:rPr>
              <a:t>, contemplative and rhapsodic nocturne</a:t>
            </a:r>
          </a:p>
          <a:p>
            <a:pPr eaLnBrk="1" hangingPunct="1"/>
            <a:r>
              <a:rPr lang="en-US" altLang="en-US">
                <a:latin typeface="Times New Roman" panose="02020603050405020304" pitchFamily="18" charset="0"/>
                <a:ea typeface="ＭＳ Ｐゴシック" panose="020B0600070205080204" pitchFamily="34" charset="-128"/>
              </a:rPr>
              <a:t>IV: </a:t>
            </a:r>
            <a:r>
              <a:rPr lang="en-US" altLang="en-US" i="1">
                <a:latin typeface="Times New Roman" panose="02020603050405020304" pitchFamily="18" charset="0"/>
                <a:ea typeface="ＭＳ Ｐゴシック" panose="020B0600070205080204" pitchFamily="34" charset="-128"/>
              </a:rPr>
              <a:t>Interrupted Intermezzo</a:t>
            </a:r>
            <a:r>
              <a:rPr lang="en-US" altLang="en-US">
                <a:latin typeface="Times New Roman" panose="02020603050405020304" pitchFamily="18" charset="0"/>
                <a:ea typeface="ＭＳ Ｐゴシック" panose="020B0600070205080204" pitchFamily="34" charset="-128"/>
              </a:rPr>
              <a:t>, one theme borrowed from Shostakovich’s Symphony No. 7</a:t>
            </a:r>
          </a:p>
          <a:p>
            <a:pPr eaLnBrk="1" hangingPunct="1"/>
            <a:r>
              <a:rPr lang="en-US" altLang="en-US">
                <a:latin typeface="Times New Roman" panose="02020603050405020304" pitchFamily="18" charset="0"/>
                <a:ea typeface="ＭＳ Ｐゴシック" panose="020B0600070205080204" pitchFamily="34" charset="-128"/>
              </a:rPr>
              <a:t>V: Sonata-allegro form </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id="{C4115EF1-1DF5-603A-E1DE-9E5E07F3D5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58C5BC53-A61B-C545-B02E-0423033064A2}" type="slidenum">
              <a:rPr lang="en-US" altLang="en-US" sz="1200"/>
              <a:pPr eaLnBrk="1" hangingPunct="1"/>
              <a:t>9</a:t>
            </a:fld>
            <a:endParaRPr lang="en-US" altLang="en-US" sz="1200"/>
          </a:p>
        </p:txBody>
      </p:sp>
      <p:sp>
        <p:nvSpPr>
          <p:cNvPr id="132099" name="Rectangle 2">
            <a:extLst>
              <a:ext uri="{FF2B5EF4-FFF2-40B4-BE49-F238E27FC236}">
                <a16:creationId xmlns:a16="http://schemas.microsoft.com/office/drawing/2014/main" id="{46B45688-1D15-AA20-E495-0982F610A2F8}"/>
              </a:ext>
            </a:extLst>
          </p:cNvPr>
          <p:cNvSpPr>
            <a:spLocks noGrp="1" noRot="1" noChangeAspect="1" noChangeArrowheads="1" noTextEdit="1"/>
          </p:cNvSpPr>
          <p:nvPr>
            <p:ph type="sldImg"/>
          </p:nvPr>
        </p:nvSpPr>
        <p:spPr>
          <a:solidFill>
            <a:srgbClr val="FFFFFF"/>
          </a:solidFill>
          <a:ln/>
        </p:spPr>
      </p:sp>
      <p:sp>
        <p:nvSpPr>
          <p:cNvPr id="132100" name="Rectangle 3">
            <a:extLst>
              <a:ext uri="{FF2B5EF4-FFF2-40B4-BE49-F238E27FC236}">
                <a16:creationId xmlns:a16="http://schemas.microsoft.com/office/drawing/2014/main" id="{7DC3F90D-F09D-949D-B852-938230C6214B}"/>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Expressionist composers Arnold Schoenberg and his students Alban Berg and Anton Webern are referred to as the </a:t>
            </a:r>
            <a:r>
              <a:rPr lang="en-US" altLang="en-US" i="1">
                <a:latin typeface="Times New Roman" panose="02020603050405020304" pitchFamily="18" charset="0"/>
                <a:ea typeface="ＭＳ Ｐゴシック" panose="020B0600070205080204" pitchFamily="34" charset="-128"/>
              </a:rPr>
              <a:t>Second Viennese School, </a:t>
            </a:r>
            <a:r>
              <a:rPr lang="en-US" altLang="en-US">
                <a:latin typeface="Times New Roman" panose="02020603050405020304" pitchFamily="18" charset="0"/>
                <a:ea typeface="ＭＳ Ｐゴシック" panose="020B0600070205080204" pitchFamily="34" charset="-128"/>
              </a:rPr>
              <a:t>a title portraying the importance of their contributions to this movement and their place in Western music.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Expressionist music contains extremely expressive harmonies and extreme ranges for instruments and voices, as well as dramatically disjunct melodies. </a:t>
            </a:r>
          </a:p>
          <a:p>
            <a:pPr eaLnBrk="1" hangingPunct="1"/>
            <a:r>
              <a:rPr lang="en-US" altLang="en-US">
                <a:latin typeface="Times New Roman" panose="02020603050405020304" pitchFamily="18" charset="0"/>
                <a:ea typeface="ＭＳ Ｐゴシック" panose="020B0600070205080204" pitchFamily="34" charset="-128"/>
              </a:rPr>
              <a:t>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a:extLst>
              <a:ext uri="{FF2B5EF4-FFF2-40B4-BE49-F238E27FC236}">
                <a16:creationId xmlns:a16="http://schemas.microsoft.com/office/drawing/2014/main" id="{E9969863-1371-5323-64D6-74DA10E58C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88197740-65D3-9A47-8434-93CB10477E91}" type="slidenum">
              <a:rPr lang="en-US" altLang="en-US" sz="1200"/>
              <a:pPr eaLnBrk="1" hangingPunct="1"/>
              <a:t>56</a:t>
            </a:fld>
            <a:endParaRPr lang="en-US" altLang="en-US" sz="1200"/>
          </a:p>
        </p:txBody>
      </p:sp>
      <p:sp>
        <p:nvSpPr>
          <p:cNvPr id="194563" name="Rectangle 2">
            <a:extLst>
              <a:ext uri="{FF2B5EF4-FFF2-40B4-BE49-F238E27FC236}">
                <a16:creationId xmlns:a16="http://schemas.microsoft.com/office/drawing/2014/main" id="{7BF84139-6C27-4E8A-85F5-8B7AF37319C8}"/>
              </a:ext>
            </a:extLst>
          </p:cNvPr>
          <p:cNvSpPr>
            <a:spLocks noGrp="1" noRot="1" noChangeAspect="1" noChangeArrowheads="1" noTextEdit="1"/>
          </p:cNvSpPr>
          <p:nvPr>
            <p:ph type="sldImg"/>
          </p:nvPr>
        </p:nvSpPr>
        <p:spPr>
          <a:solidFill>
            <a:srgbClr val="FFFFFF"/>
          </a:solidFill>
          <a:ln/>
        </p:spPr>
      </p:sp>
      <p:sp>
        <p:nvSpPr>
          <p:cNvPr id="194564" name="Rectangle 3">
            <a:extLst>
              <a:ext uri="{FF2B5EF4-FFF2-40B4-BE49-F238E27FC236}">
                <a16:creationId xmlns:a16="http://schemas.microsoft.com/office/drawing/2014/main" id="{5B49F694-0D43-A117-76E0-1E0D5D766871}"/>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Carl Orff (1881–1945) was a German composer and educator.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Although his school for music and dance was closed by the Nazis in 1944, he continued to be musically active in Nazi Germany.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Orff demonstrated specific interest in early music, such as operas by Monteverdi, along with a focus on Latin lyrics.</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His music is flavored with German folk songs with vigorous rhythm, while his harmonic vocabulary is largely tonal.</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Orff’s output includes stage works, a trilogy of cantatas, Lieder, and orchestral music.   </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a:extLst>
              <a:ext uri="{FF2B5EF4-FFF2-40B4-BE49-F238E27FC236}">
                <a16:creationId xmlns:a16="http://schemas.microsoft.com/office/drawing/2014/main" id="{668C7E8F-F33C-3CE5-BEE7-B4FD192DF1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8A2F8313-E6DB-E041-BD25-1E0E88765D58}" type="slidenum">
              <a:rPr lang="en-US" altLang="en-US" sz="1200"/>
              <a:pPr eaLnBrk="1" hangingPunct="1"/>
              <a:t>57</a:t>
            </a:fld>
            <a:endParaRPr lang="en-US" altLang="en-US" sz="1200"/>
          </a:p>
        </p:txBody>
      </p:sp>
      <p:sp>
        <p:nvSpPr>
          <p:cNvPr id="195587" name="Rectangle 2">
            <a:extLst>
              <a:ext uri="{FF2B5EF4-FFF2-40B4-BE49-F238E27FC236}">
                <a16:creationId xmlns:a16="http://schemas.microsoft.com/office/drawing/2014/main" id="{82326F4B-3EC7-6D53-E941-E0293FCE3B65}"/>
              </a:ext>
            </a:extLst>
          </p:cNvPr>
          <p:cNvSpPr>
            <a:spLocks noGrp="1" noRot="1" noChangeAspect="1" noChangeArrowheads="1" noTextEdit="1"/>
          </p:cNvSpPr>
          <p:nvPr>
            <p:ph type="sldImg"/>
          </p:nvPr>
        </p:nvSpPr>
        <p:spPr>
          <a:solidFill>
            <a:srgbClr val="FFFFFF"/>
          </a:solidFill>
          <a:ln/>
        </p:spPr>
      </p:sp>
      <p:sp>
        <p:nvSpPr>
          <p:cNvPr id="195588" name="Rectangle 3">
            <a:extLst>
              <a:ext uri="{FF2B5EF4-FFF2-40B4-BE49-F238E27FC236}">
                <a16:creationId xmlns:a16="http://schemas.microsoft.com/office/drawing/2014/main" id="{3D038A3F-FCDB-5D12-F16E-9E53DFEDC250}"/>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Orff’s </a:t>
            </a:r>
            <a:r>
              <a:rPr lang="en-US" altLang="en-US" i="1">
                <a:latin typeface="Times New Roman" panose="02020603050405020304" pitchFamily="18" charset="0"/>
                <a:ea typeface="ＭＳ Ｐゴシック" panose="020B0600070205080204" pitchFamily="34" charset="-128"/>
              </a:rPr>
              <a:t>Carmina burana</a:t>
            </a:r>
            <a:r>
              <a:rPr lang="en-US" altLang="en-US">
                <a:latin typeface="Times New Roman" panose="02020603050405020304" pitchFamily="18" charset="0"/>
                <a:ea typeface="ＭＳ Ｐゴシック" panose="020B0600070205080204" pitchFamily="34" charset="-128"/>
              </a:rPr>
              <a:t> is a secular cantata in 5 scenes, completed in 1936. </a:t>
            </a:r>
          </a:p>
          <a:p>
            <a:pPr eaLnBrk="1" hangingPunct="1"/>
            <a:r>
              <a:rPr lang="en-US" altLang="en-US">
                <a:latin typeface="Times New Roman" panose="02020603050405020304" pitchFamily="18" charset="0"/>
                <a:ea typeface="ＭＳ Ｐゴシック" panose="020B0600070205080204" pitchFamily="34" charset="-128"/>
              </a:rPr>
              <a:t>	</a:t>
            </a:r>
          </a:p>
          <a:p>
            <a:pPr eaLnBrk="1" hangingPunct="1"/>
            <a:r>
              <a:rPr lang="en-US" altLang="en-US">
                <a:latin typeface="Times New Roman" panose="02020603050405020304" pitchFamily="18" charset="0"/>
                <a:ea typeface="ＭＳ Ｐゴシック" panose="020B0600070205080204" pitchFamily="34" charset="-128"/>
              </a:rPr>
              <a:t>This work for chorus, soloists, and large orchestra features racy medieval lyrics with moralizing and satirical themes.</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Listening Guide 45 outlines </a:t>
            </a:r>
            <a:r>
              <a:rPr lang="en-US" altLang="en-US" i="1">
                <a:latin typeface="Times New Roman" panose="02020603050405020304" pitchFamily="18" charset="0"/>
                <a:ea typeface="ＭＳ Ｐゴシック" panose="020B0600070205080204" pitchFamily="34" charset="-128"/>
              </a:rPr>
              <a:t>O fortuna, </a:t>
            </a:r>
            <a:r>
              <a:rPr lang="en-US" altLang="en-US">
                <a:latin typeface="Times New Roman" panose="02020603050405020304" pitchFamily="18" charset="0"/>
                <a:ea typeface="ＭＳ Ｐゴシック" panose="020B0600070205080204" pitchFamily="34" charset="-128"/>
              </a:rPr>
              <a:t>from </a:t>
            </a:r>
            <a:r>
              <a:rPr lang="en-US" altLang="en-US" i="1">
                <a:latin typeface="Times New Roman" panose="02020603050405020304" pitchFamily="18" charset="0"/>
                <a:ea typeface="ＭＳ Ｐゴシック" panose="020B0600070205080204" pitchFamily="34" charset="-128"/>
              </a:rPr>
              <a:t>Carmina burana. </a:t>
            </a:r>
            <a:r>
              <a:rPr lang="en-US" altLang="en-US">
                <a:latin typeface="Times New Roman" panose="02020603050405020304" pitchFamily="18" charset="0"/>
                <a:ea typeface="ＭＳ Ｐゴシック" panose="020B0600070205080204" pitchFamily="34" charset="-128"/>
              </a:rPr>
              <a:t>This section is driven by three large, highly repetitive strophes (stanzas). </a:t>
            </a:r>
          </a:p>
          <a:p>
            <a:pPr eaLnBrk="1" hangingPunct="1"/>
            <a:r>
              <a:rPr lang="en-US" altLang="en-US">
                <a:latin typeface="Times New Roman" panose="02020603050405020304" pitchFamily="18" charset="0"/>
                <a:ea typeface="ＭＳ Ｐゴシック" panose="020B0600070205080204" pitchFamily="34" charset="-128"/>
              </a:rPr>
              <a:t>This movement evokes Fortuna, the goddess of luck, beginning with a dramatic choral opening that evokes archaic music.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Next, a persistent chant emerges, with asymmetrical offset accents; unceasing pedal point and a strong, primeval rhythmic drive.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This piece has become a cliché for action scenes in movie trailers because of it’s effective dramatic nature.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a:extLst>
              <a:ext uri="{FF2B5EF4-FFF2-40B4-BE49-F238E27FC236}">
                <a16:creationId xmlns:a16="http://schemas.microsoft.com/office/drawing/2014/main" id="{BD2F46D5-20DF-C5B8-328F-7ADDE949CA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E19D7A55-2456-F548-9682-57E823BB436A}" type="slidenum">
              <a:rPr lang="en-US" altLang="en-US" sz="1200"/>
              <a:pPr eaLnBrk="1" hangingPunct="1"/>
              <a:t>58</a:t>
            </a:fld>
            <a:endParaRPr lang="en-US" altLang="en-US" sz="1200"/>
          </a:p>
        </p:txBody>
      </p:sp>
      <p:sp>
        <p:nvSpPr>
          <p:cNvPr id="200707" name="Rectangle 2">
            <a:extLst>
              <a:ext uri="{FF2B5EF4-FFF2-40B4-BE49-F238E27FC236}">
                <a16:creationId xmlns:a16="http://schemas.microsoft.com/office/drawing/2014/main" id="{5B47041D-FC29-F361-1868-F3E4395E8175}"/>
              </a:ext>
            </a:extLst>
          </p:cNvPr>
          <p:cNvSpPr>
            <a:spLocks noGrp="1" noRot="1" noChangeAspect="1" noChangeArrowheads="1" noTextEdit="1"/>
          </p:cNvSpPr>
          <p:nvPr>
            <p:ph type="sldImg"/>
          </p:nvPr>
        </p:nvSpPr>
        <p:spPr>
          <a:solidFill>
            <a:srgbClr val="FFFFFF"/>
          </a:solidFill>
          <a:ln/>
        </p:spPr>
      </p:sp>
      <p:sp>
        <p:nvSpPr>
          <p:cNvPr id="200708" name="Rectangle 3">
            <a:extLst>
              <a:ext uri="{FF2B5EF4-FFF2-40B4-BE49-F238E27FC236}">
                <a16:creationId xmlns:a16="http://schemas.microsoft.com/office/drawing/2014/main" id="{409D1449-9F05-11A4-4754-9B05D88AA3E7}"/>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Wind bands, popular throughout the United States in the eighteenth century, were an outgrowth of British military bands. The U.S. Marine Band, founded in 1798, was the most famous of these bands.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During the Civil War era (1861– 65), military regiments marched to brass-band music.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John Philip Sousa (1854 – 1932) was the most famous bandmaster and conductor of the U.S. Marine Band. Known as “The March King,” Sousa composed over 130 marches including “The Stars and Stripes Forever.”</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a:extLst>
              <a:ext uri="{FF2B5EF4-FFF2-40B4-BE49-F238E27FC236}">
                <a16:creationId xmlns:a16="http://schemas.microsoft.com/office/drawing/2014/main" id="{9D0C3038-631E-3DB6-332D-89CE2CE5CBC8}"/>
              </a:ext>
            </a:extLst>
          </p:cNvPr>
          <p:cNvSpPr>
            <a:spLocks noGrp="1" noRot="1" noChangeAspect="1" noTextEdit="1"/>
          </p:cNvSpPr>
          <p:nvPr>
            <p:ph type="sldImg"/>
          </p:nvPr>
        </p:nvSpPr>
        <p:spPr>
          <a:ln/>
        </p:spPr>
      </p:sp>
      <p:sp>
        <p:nvSpPr>
          <p:cNvPr id="201731" name="Notes Placeholder 2">
            <a:extLst>
              <a:ext uri="{FF2B5EF4-FFF2-40B4-BE49-F238E27FC236}">
                <a16:creationId xmlns:a16="http://schemas.microsoft.com/office/drawing/2014/main" id="{BEB06581-CF4F-584C-049F-310C0EE7DE8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Charles Ives (1874–1954), a Connecticut-born composer, was the son of a U.S. Army Civil War band leader.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Although Ives did study composition at Yale, he entered the insurance business as a profession and composed in his spare time.</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At first his music not well-received, and so he privately printed and distributed select works.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After years of composing in his own style, Ives eventually earned public recognition and won the Pulitzer Prize in 1947 for his Third Symphony. </a:t>
            </a:r>
          </a:p>
        </p:txBody>
      </p:sp>
      <p:sp>
        <p:nvSpPr>
          <p:cNvPr id="201732" name="Slide Number Placeholder 3">
            <a:extLst>
              <a:ext uri="{FF2B5EF4-FFF2-40B4-BE49-F238E27FC236}">
                <a16:creationId xmlns:a16="http://schemas.microsoft.com/office/drawing/2014/main" id="{C66FC4E0-9F10-87F9-2101-DD588AB4BA1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C8B633B8-78BC-2949-B5E0-613CDB989940}" type="slidenum">
              <a:rPr lang="en-US" altLang="en-US" sz="1200"/>
              <a:pPr eaLnBrk="1" hangingPunct="1"/>
              <a:t>59</a:t>
            </a:fld>
            <a:endParaRPr lang="en-US" altLang="en-US" sz="12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a:extLst>
              <a:ext uri="{FF2B5EF4-FFF2-40B4-BE49-F238E27FC236}">
                <a16:creationId xmlns:a16="http://schemas.microsoft.com/office/drawing/2014/main" id="{8876E09D-3E28-A3B2-0A44-CC8BAD15DC16}"/>
              </a:ext>
            </a:extLst>
          </p:cNvPr>
          <p:cNvSpPr>
            <a:spLocks noGrp="1" noRot="1" noChangeAspect="1" noTextEdit="1"/>
          </p:cNvSpPr>
          <p:nvPr>
            <p:ph type="sldImg"/>
          </p:nvPr>
        </p:nvSpPr>
        <p:spPr>
          <a:ln/>
        </p:spPr>
      </p:sp>
      <p:sp>
        <p:nvSpPr>
          <p:cNvPr id="202755" name="Notes Placeholder 2">
            <a:extLst>
              <a:ext uri="{FF2B5EF4-FFF2-40B4-BE49-F238E27FC236}">
                <a16:creationId xmlns:a16="http://schemas.microsoft.com/office/drawing/2014/main" id="{EDFFF847-7582-0F6D-B267-5D77D92A2E6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As a modernist composer, Ives made innovative use of familiar tunes from his childhood, such as patriotic songs and marches.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He embellished these familiar tunes with the new polytonality, polyharmony, and polyrhythm.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His ideas came from growing up in New England, where he would often hear one band playing while a different marching band passed by. He was inspired to write the sound of two contrasting compositions occurring simultaneously. This naturally created dissonance and chaos.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During his lifetime, Ives composed orchestral music, more than 100 songs, as well as chamber music and piano music. </a:t>
            </a:r>
          </a:p>
          <a:p>
            <a:pPr eaLnBrk="1" hangingPunct="1"/>
            <a:endParaRPr lang="en-US" altLang="en-US">
              <a:latin typeface="Times New Roman" panose="02020603050405020304" pitchFamily="18" charset="0"/>
              <a:ea typeface="ＭＳ Ｐゴシック" panose="020B0600070205080204" pitchFamily="34" charset="-128"/>
            </a:endParaRPr>
          </a:p>
        </p:txBody>
      </p:sp>
      <p:sp>
        <p:nvSpPr>
          <p:cNvPr id="202756" name="Slide Number Placeholder 3">
            <a:extLst>
              <a:ext uri="{FF2B5EF4-FFF2-40B4-BE49-F238E27FC236}">
                <a16:creationId xmlns:a16="http://schemas.microsoft.com/office/drawing/2014/main" id="{84EFD2EA-85DB-AB4D-577E-6BAA2434CD3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2A5106AC-0A40-5A49-91AA-343C5E0D1610}" type="slidenum">
              <a:rPr lang="en-US" altLang="en-US" sz="1200"/>
              <a:pPr eaLnBrk="1" hangingPunct="1"/>
              <a:t>60</a:t>
            </a:fld>
            <a:endParaRPr lang="en-US" altLang="en-US" sz="12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a:extLst>
              <a:ext uri="{FF2B5EF4-FFF2-40B4-BE49-F238E27FC236}">
                <a16:creationId xmlns:a16="http://schemas.microsoft.com/office/drawing/2014/main" id="{77DBE2FB-E170-0D59-93D9-8393F0DEED28}"/>
              </a:ext>
            </a:extLst>
          </p:cNvPr>
          <p:cNvSpPr>
            <a:spLocks noGrp="1" noRot="1" noChangeAspect="1" noTextEdit="1"/>
          </p:cNvSpPr>
          <p:nvPr>
            <p:ph type="sldImg"/>
          </p:nvPr>
        </p:nvSpPr>
        <p:spPr>
          <a:ln/>
        </p:spPr>
      </p:sp>
      <p:sp>
        <p:nvSpPr>
          <p:cNvPr id="203779" name="Notes Placeholder 2">
            <a:extLst>
              <a:ext uri="{FF2B5EF4-FFF2-40B4-BE49-F238E27FC236}">
                <a16:creationId xmlns:a16="http://schemas.microsoft.com/office/drawing/2014/main" id="{6D1A833E-AE0A-B188-156B-F283E651DF5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Ives’s </a:t>
            </a:r>
            <a:r>
              <a:rPr lang="en-US" altLang="en-US" i="1">
                <a:latin typeface="Times New Roman" panose="02020603050405020304" pitchFamily="18" charset="0"/>
                <a:ea typeface="ＭＳ Ｐゴシック" panose="020B0600070205080204" pitchFamily="34" charset="-128"/>
              </a:rPr>
              <a:t>Country Band March</a:t>
            </a:r>
            <a:r>
              <a:rPr lang="en-US" altLang="en-US">
                <a:latin typeface="Times New Roman" panose="02020603050405020304" pitchFamily="18" charset="0"/>
                <a:ea typeface="ＭＳ Ｐゴシック" panose="020B0600070205080204" pitchFamily="34" charset="-128"/>
              </a:rPr>
              <a:t>, a work for large wind ensemble, demonstrates his uniquely American approach to modernism.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In this forceful march, Ives imitates the realism of an amateur band by composing out-of-tune passages, bad entrances, and wrong notes.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As typical in a number of works by Ives, nostalgic American tunes are quoted within the </a:t>
            </a:r>
            <a:r>
              <a:rPr lang="en-US" altLang="en-US" i="1">
                <a:latin typeface="Times New Roman" panose="02020603050405020304" pitchFamily="18" charset="0"/>
                <a:ea typeface="ＭＳ Ｐゴシック" panose="020B0600070205080204" pitchFamily="34" charset="-128"/>
              </a:rPr>
              <a:t>Country Band March. </a:t>
            </a:r>
            <a:r>
              <a:rPr lang="en-US" altLang="en-US">
                <a:latin typeface="Times New Roman" panose="02020603050405020304" pitchFamily="18" charset="0"/>
                <a:ea typeface="ＭＳ Ｐゴシック" panose="020B0600070205080204" pitchFamily="34" charset="-128"/>
              </a:rPr>
              <a:t>He includes fragment of melodies, such as </a:t>
            </a:r>
            <a:r>
              <a:rPr lang="en-US" altLang="en-US" i="1">
                <a:latin typeface="Times New Roman" panose="02020603050405020304" pitchFamily="18" charset="0"/>
                <a:ea typeface="ＭＳ Ｐゴシック" panose="020B0600070205080204" pitchFamily="34" charset="-128"/>
              </a:rPr>
              <a:t>Yankee Doodle, </a:t>
            </a:r>
            <a:r>
              <a:rPr lang="en-US" altLang="en-US">
                <a:latin typeface="Times New Roman" panose="02020603050405020304" pitchFamily="18" charset="0"/>
                <a:ea typeface="ＭＳ Ｐゴシック" panose="020B0600070205080204" pitchFamily="34" charset="-128"/>
              </a:rPr>
              <a:t>in addition to tunes from several Sousa marches. </a:t>
            </a:r>
          </a:p>
          <a:p>
            <a:pPr eaLnBrk="1" hangingPunct="1"/>
            <a:endParaRPr lang="en-US" altLang="en-US">
              <a:latin typeface="Times New Roman" panose="02020603050405020304" pitchFamily="18" charset="0"/>
              <a:ea typeface="ＭＳ Ｐゴシック" panose="020B0600070205080204" pitchFamily="34" charset="-128"/>
            </a:endParaRPr>
          </a:p>
        </p:txBody>
      </p:sp>
      <p:sp>
        <p:nvSpPr>
          <p:cNvPr id="203780" name="Slide Number Placeholder 3">
            <a:extLst>
              <a:ext uri="{FF2B5EF4-FFF2-40B4-BE49-F238E27FC236}">
                <a16:creationId xmlns:a16="http://schemas.microsoft.com/office/drawing/2014/main" id="{89B0094A-56DC-A4FA-7EC7-84659A860C5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6972BDF0-9359-ED41-9FCC-860DBD9C8FBC}" type="slidenum">
              <a:rPr lang="en-US" altLang="en-US" sz="1200"/>
              <a:pPr eaLnBrk="1" hangingPunct="1"/>
              <a:t>61</a:t>
            </a:fld>
            <a:endParaRPr lang="en-US" altLang="en-US" sz="12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a:extLst>
              <a:ext uri="{FF2B5EF4-FFF2-40B4-BE49-F238E27FC236}">
                <a16:creationId xmlns:a16="http://schemas.microsoft.com/office/drawing/2014/main" id="{6ACC4059-DC24-2761-22E7-AD59FC6FAD0E}"/>
              </a:ext>
            </a:extLst>
          </p:cNvPr>
          <p:cNvSpPr>
            <a:spLocks noGrp="1" noRot="1" noChangeAspect="1" noTextEdit="1"/>
          </p:cNvSpPr>
          <p:nvPr>
            <p:ph type="sldImg"/>
          </p:nvPr>
        </p:nvSpPr>
        <p:spPr>
          <a:ln/>
        </p:spPr>
      </p:sp>
      <p:sp>
        <p:nvSpPr>
          <p:cNvPr id="204803" name="Notes Placeholder 2">
            <a:extLst>
              <a:ext uri="{FF2B5EF4-FFF2-40B4-BE49-F238E27FC236}">
                <a16:creationId xmlns:a16="http://schemas.microsoft.com/office/drawing/2014/main" id="{31D1BBCC-2ABF-41AB-E66B-93D37E95F6C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While Ives’ </a:t>
            </a:r>
            <a:r>
              <a:rPr lang="en-US" altLang="en-US" i="1">
                <a:latin typeface="Times New Roman" panose="02020603050405020304" pitchFamily="18" charset="0"/>
                <a:ea typeface="ＭＳ Ｐゴシック" panose="020B0600070205080204" pitchFamily="34" charset="-128"/>
              </a:rPr>
              <a:t>Country Band March</a:t>
            </a:r>
            <a:r>
              <a:rPr lang="en-US" altLang="en-US">
                <a:latin typeface="Times New Roman" panose="02020603050405020304" pitchFamily="18" charset="0"/>
                <a:ea typeface="ＭＳ Ｐゴシック" panose="020B0600070205080204" pitchFamily="34" charset="-128"/>
              </a:rPr>
              <a:t> (1903) is essentially a forceful march, much of the harmony is harshly dissonant and polytonal.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In spite of the serious harmonic vocabulary, Ives creates a humorous expression by simulating the sound of an authentic, amateur country band, while infusing nostalgic American tunes.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Ives eventually earned the affectionate title “grand old man” of American music.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[Link to Listening Guide]</a:t>
            </a:r>
          </a:p>
          <a:p>
            <a:pPr eaLnBrk="1" hangingPunct="1"/>
            <a:endParaRPr lang="en-US" altLang="en-US">
              <a:latin typeface="Times New Roman" panose="02020603050405020304" pitchFamily="18" charset="0"/>
              <a:ea typeface="ＭＳ Ｐゴシック" panose="020B0600070205080204" pitchFamily="34" charset="-128"/>
            </a:endParaRPr>
          </a:p>
        </p:txBody>
      </p:sp>
      <p:sp>
        <p:nvSpPr>
          <p:cNvPr id="204804" name="Slide Number Placeholder 3">
            <a:extLst>
              <a:ext uri="{FF2B5EF4-FFF2-40B4-BE49-F238E27FC236}">
                <a16:creationId xmlns:a16="http://schemas.microsoft.com/office/drawing/2014/main" id="{5D99DDAB-755B-F819-B13B-95C5C04891A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23020931-A160-B047-84E1-A4781D34824C}" type="slidenum">
              <a:rPr lang="en-US" altLang="en-US" sz="1200"/>
              <a:pPr eaLnBrk="1" hangingPunct="1"/>
              <a:t>62</a:t>
            </a:fld>
            <a:endParaRPr lang="en-US" altLang="en-US" sz="12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a:extLst>
              <a:ext uri="{FF2B5EF4-FFF2-40B4-BE49-F238E27FC236}">
                <a16:creationId xmlns:a16="http://schemas.microsoft.com/office/drawing/2014/main" id="{8C5E32E1-5AF2-04AF-7622-CF0E6893E1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D2CB9FCD-7BAA-494F-B224-5C4B06D27240}" type="slidenum">
              <a:rPr lang="en-US" altLang="en-US" sz="1200"/>
              <a:pPr eaLnBrk="1" hangingPunct="1"/>
              <a:t>63</a:t>
            </a:fld>
            <a:endParaRPr lang="en-US" altLang="en-US" sz="1200"/>
          </a:p>
        </p:txBody>
      </p:sp>
      <p:sp>
        <p:nvSpPr>
          <p:cNvPr id="209923" name="Rectangle 2">
            <a:extLst>
              <a:ext uri="{FF2B5EF4-FFF2-40B4-BE49-F238E27FC236}">
                <a16:creationId xmlns:a16="http://schemas.microsoft.com/office/drawing/2014/main" id="{E036B98E-F031-E650-C26C-5CAC7F68625D}"/>
              </a:ext>
            </a:extLst>
          </p:cNvPr>
          <p:cNvSpPr>
            <a:spLocks noGrp="1" noRot="1" noChangeAspect="1" noChangeArrowheads="1" noTextEdit="1"/>
          </p:cNvSpPr>
          <p:nvPr>
            <p:ph type="sldImg"/>
          </p:nvPr>
        </p:nvSpPr>
        <p:spPr>
          <a:solidFill>
            <a:srgbClr val="FFFFFF"/>
          </a:solidFill>
          <a:ln/>
        </p:spPr>
      </p:sp>
      <p:sp>
        <p:nvSpPr>
          <p:cNvPr id="209924" name="Rectangle 3">
            <a:extLst>
              <a:ext uri="{FF2B5EF4-FFF2-40B4-BE49-F238E27FC236}">
                <a16:creationId xmlns:a16="http://schemas.microsoft.com/office/drawing/2014/main" id="{6FC510C7-D833-3912-0986-B90C76D5C385}"/>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Three unique composers representing nationalism in the Americas are William Grant Still, Aaron Copland, and Silvestre Revueltas.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African-American composer William Grant Still is representative of the Harlem Renaissance movement.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Aaron Copland, a most prolific American composer, used early American song to create music for a famous ballet.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The music of Mexican composer Silvestre Revueltas is nationalistic, incorporating folk rhythms and melodies set in a dissonant idiom.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a:extLst>
              <a:ext uri="{FF2B5EF4-FFF2-40B4-BE49-F238E27FC236}">
                <a16:creationId xmlns:a16="http://schemas.microsoft.com/office/drawing/2014/main" id="{91C3F2BF-A4A9-94CC-E015-7518FC1135BF}"/>
              </a:ext>
            </a:extLst>
          </p:cNvPr>
          <p:cNvSpPr>
            <a:spLocks noGrp="1" noRot="1" noChangeAspect="1" noTextEdit="1"/>
          </p:cNvSpPr>
          <p:nvPr>
            <p:ph type="sldImg"/>
          </p:nvPr>
        </p:nvSpPr>
        <p:spPr>
          <a:ln/>
        </p:spPr>
      </p:sp>
      <p:sp>
        <p:nvSpPr>
          <p:cNvPr id="210947" name="Notes Placeholder 2">
            <a:extLst>
              <a:ext uri="{FF2B5EF4-FFF2-40B4-BE49-F238E27FC236}">
                <a16:creationId xmlns:a16="http://schemas.microsoft.com/office/drawing/2014/main" id="{3D4B2AEF-190C-1C22-BA56-B7AE5054EC5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William Grant Still (1895–1978), an African-American composer and violinist, studied music with French expatriate Edgar Varèse.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The cultural movement of the 1920s and ‘30s celebrating African-American arts is called the “Harlem Renaissance.”</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Because he broke artistic and racial barriers, Still is perhaps the most important musical voice to emerge from the Harlem Renaissance.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Still’s Symphony No. 1, </a:t>
            </a:r>
            <a:r>
              <a:rPr lang="en-US" altLang="en-US" i="1">
                <a:latin typeface="Times New Roman" panose="02020603050405020304" pitchFamily="18" charset="0"/>
                <a:ea typeface="ＭＳ Ｐゴシック" panose="020B0600070205080204" pitchFamily="34" charset="-128"/>
              </a:rPr>
              <a:t>Afro-American</a:t>
            </a:r>
            <a:r>
              <a:rPr lang="en-US" altLang="en-US">
                <a:latin typeface="Times New Roman" panose="02020603050405020304" pitchFamily="18" charset="0"/>
                <a:ea typeface="ＭＳ Ｐゴシック" panose="020B0600070205080204" pitchFamily="34" charset="-128"/>
              </a:rPr>
              <a:t> (1931), is the first large work composed by an African-American and performed by major American orchestra. </a:t>
            </a:r>
          </a:p>
          <a:p>
            <a:pPr eaLnBrk="1" hangingPunct="1"/>
            <a:r>
              <a:rPr lang="en-US" altLang="en-US">
                <a:latin typeface="Times New Roman" panose="02020603050405020304" pitchFamily="18" charset="0"/>
                <a:ea typeface="ＭＳ Ｐゴシック" panose="020B0600070205080204" pitchFamily="34" charset="-128"/>
              </a:rPr>
              <a:t>	</a:t>
            </a:r>
          </a:p>
          <a:p>
            <a:pPr eaLnBrk="1" hangingPunct="1"/>
            <a:r>
              <a:rPr lang="en-US" altLang="en-US">
                <a:latin typeface="Times New Roman" panose="02020603050405020304" pitchFamily="18" charset="0"/>
                <a:ea typeface="ＭＳ Ｐゴシック" panose="020B0600070205080204" pitchFamily="34" charset="-128"/>
              </a:rPr>
              <a:t>With over 150 compositions spanning most genres, Still’s music is infused with elements of spirituals, blues, and jazz. </a:t>
            </a:r>
          </a:p>
        </p:txBody>
      </p:sp>
      <p:sp>
        <p:nvSpPr>
          <p:cNvPr id="210948" name="Slide Number Placeholder 3">
            <a:extLst>
              <a:ext uri="{FF2B5EF4-FFF2-40B4-BE49-F238E27FC236}">
                <a16:creationId xmlns:a16="http://schemas.microsoft.com/office/drawing/2014/main" id="{02FBAD0B-814D-EBCD-82E4-A469A8312BA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A14D5222-AAA2-9941-ADEA-F84D55A90620}" type="slidenum">
              <a:rPr lang="en-US" altLang="en-US" sz="1200"/>
              <a:pPr eaLnBrk="1" hangingPunct="1"/>
              <a:t>64</a:t>
            </a:fld>
            <a:endParaRPr lang="en-US" altLang="en-US" sz="12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a:extLst>
              <a:ext uri="{FF2B5EF4-FFF2-40B4-BE49-F238E27FC236}">
                <a16:creationId xmlns:a16="http://schemas.microsoft.com/office/drawing/2014/main" id="{714633CD-6A9A-80DD-4EBE-2E99927F672F}"/>
              </a:ext>
            </a:extLst>
          </p:cNvPr>
          <p:cNvSpPr>
            <a:spLocks noGrp="1" noRot="1" noChangeAspect="1" noTextEdit="1"/>
          </p:cNvSpPr>
          <p:nvPr>
            <p:ph type="sldImg"/>
          </p:nvPr>
        </p:nvSpPr>
        <p:spPr>
          <a:ln/>
        </p:spPr>
      </p:sp>
      <p:sp>
        <p:nvSpPr>
          <p:cNvPr id="211971" name="Notes Placeholder 2">
            <a:extLst>
              <a:ext uri="{FF2B5EF4-FFF2-40B4-BE49-F238E27FC236}">
                <a16:creationId xmlns:a16="http://schemas.microsoft.com/office/drawing/2014/main" id="{A236CD26-143F-0B57-2A3D-91470BF4CB5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Stills’s Suite for Violin and Piano is a work in three movements, each inspired by African-American sculptures.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The tone of the piece is bluesy, with modal harmonies and a flashy syncopated violin line.</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Infused with Harlem stride piano, this piece resembles jazz improvisation.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(Pictured: African-American poet Langston Hughes (1902–1967)</a:t>
            </a:r>
          </a:p>
        </p:txBody>
      </p:sp>
      <p:sp>
        <p:nvSpPr>
          <p:cNvPr id="211972" name="Slide Number Placeholder 3">
            <a:extLst>
              <a:ext uri="{FF2B5EF4-FFF2-40B4-BE49-F238E27FC236}">
                <a16:creationId xmlns:a16="http://schemas.microsoft.com/office/drawing/2014/main" id="{41769A61-CFFF-5512-A0FA-BF31667BDA9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FB5DF052-CA4B-2E49-BFCC-FAAB77908AF1}" type="slidenum">
              <a:rPr lang="en-US" altLang="en-US" sz="1200"/>
              <a:pPr eaLnBrk="1" hangingPunct="1"/>
              <a:t>65</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5416058E-8095-622E-C0A9-6325CBF3C4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2C6FFDC4-C980-E34E-98D4-B8EAE9505322}" type="slidenum">
              <a:rPr lang="en-US" altLang="en-US" sz="1200"/>
              <a:pPr eaLnBrk="1" hangingPunct="1"/>
              <a:t>10</a:t>
            </a:fld>
            <a:endParaRPr lang="en-US" altLang="en-US" sz="1200"/>
          </a:p>
        </p:txBody>
      </p:sp>
      <p:sp>
        <p:nvSpPr>
          <p:cNvPr id="133123" name="Rectangle 2">
            <a:extLst>
              <a:ext uri="{FF2B5EF4-FFF2-40B4-BE49-F238E27FC236}">
                <a16:creationId xmlns:a16="http://schemas.microsoft.com/office/drawing/2014/main" id="{E2F444FE-D138-ADC3-013A-253E1F6356B6}"/>
              </a:ext>
            </a:extLst>
          </p:cNvPr>
          <p:cNvSpPr>
            <a:spLocks noGrp="1" noRot="1" noChangeAspect="1" noChangeArrowheads="1" noTextEdit="1"/>
          </p:cNvSpPr>
          <p:nvPr>
            <p:ph type="sldImg"/>
          </p:nvPr>
        </p:nvSpPr>
        <p:spPr>
          <a:solidFill>
            <a:srgbClr val="FFFFFF"/>
          </a:solidFill>
          <a:ln/>
        </p:spPr>
      </p:sp>
      <p:sp>
        <p:nvSpPr>
          <p:cNvPr id="133124" name="Rectangle 3">
            <a:extLst>
              <a:ext uri="{FF2B5EF4-FFF2-40B4-BE49-F238E27FC236}">
                <a16:creationId xmlns:a16="http://schemas.microsoft.com/office/drawing/2014/main" id="{CF60C4DE-FA93-A281-1A61-DD0779231424}"/>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i="1">
                <a:latin typeface="Times New Roman" panose="02020603050405020304" pitchFamily="18" charset="0"/>
                <a:ea typeface="ＭＳ Ｐゴシック" panose="020B0600070205080204" pitchFamily="34" charset="-128"/>
              </a:rPr>
              <a:t>Neoclassicism, </a:t>
            </a:r>
            <a:r>
              <a:rPr lang="en-US" altLang="en-US">
                <a:latin typeface="Times New Roman" panose="02020603050405020304" pitchFamily="18" charset="0"/>
                <a:ea typeface="ＭＳ Ｐゴシック" panose="020B0600070205080204" pitchFamily="34" charset="-128"/>
              </a:rPr>
              <a:t>clearly defined by the early 1920s,</a:t>
            </a:r>
            <a:r>
              <a:rPr lang="en-US" altLang="en-US" i="1">
                <a:latin typeface="Times New Roman" panose="02020603050405020304" pitchFamily="18" charset="0"/>
                <a:ea typeface="ＭＳ Ｐゴシック" panose="020B0600070205080204" pitchFamily="34" charset="-128"/>
              </a:rPr>
              <a:t> </a:t>
            </a:r>
            <a:r>
              <a:rPr lang="en-US" altLang="en-US">
                <a:latin typeface="Times New Roman" panose="02020603050405020304" pitchFamily="18" charset="0"/>
                <a:ea typeface="ＭＳ Ｐゴシック" panose="020B0600070205080204" pitchFamily="34" charset="-128"/>
              </a:rPr>
              <a:t>was a movement seeking to reject the grandiose and fantastical creations of the Romantic era. This was to be achieved through the revival of balance and objectivity in the arts.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Composers returned to formal structures of the past, such as those used by Bach and Handel, and preferred absolute music over program music. (Program music is about something—a poem, play, or painting, for example; absolute music is “music for it’s own sake”). </a:t>
            </a: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a:extLst>
              <a:ext uri="{FF2B5EF4-FFF2-40B4-BE49-F238E27FC236}">
                <a16:creationId xmlns:a16="http://schemas.microsoft.com/office/drawing/2014/main" id="{725F542C-1903-6A91-A3A3-DF0DB605CC53}"/>
              </a:ext>
            </a:extLst>
          </p:cNvPr>
          <p:cNvSpPr>
            <a:spLocks noGrp="1" noRot="1" noChangeAspect="1" noTextEdit="1"/>
          </p:cNvSpPr>
          <p:nvPr>
            <p:ph type="sldImg"/>
          </p:nvPr>
        </p:nvSpPr>
        <p:spPr>
          <a:ln/>
        </p:spPr>
      </p:sp>
      <p:sp>
        <p:nvSpPr>
          <p:cNvPr id="212995" name="Notes Placeholder 2">
            <a:extLst>
              <a:ext uri="{FF2B5EF4-FFF2-40B4-BE49-F238E27FC236}">
                <a16:creationId xmlns:a16="http://schemas.microsoft.com/office/drawing/2014/main" id="{128BE6E2-6F2A-BB17-2FA1-E2E13A4E13E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Stills’s Suite for Violin and Piano, Third Movement, (1943) was inspired by the sculpture </a:t>
            </a:r>
            <a:r>
              <a:rPr lang="en-US" altLang="en-US" i="1">
                <a:latin typeface="Times New Roman" panose="02020603050405020304" pitchFamily="18" charset="0"/>
                <a:ea typeface="ＭＳ Ｐゴシック" panose="020B0600070205080204" pitchFamily="34" charset="-128"/>
              </a:rPr>
              <a:t>Gamin </a:t>
            </a:r>
            <a:r>
              <a:rPr lang="en-US" altLang="en-US">
                <a:latin typeface="Times New Roman" panose="02020603050405020304" pitchFamily="18" charset="0"/>
                <a:ea typeface="ＭＳ Ｐゴシック" panose="020B0600070205080204" pitchFamily="34" charset="-128"/>
              </a:rPr>
              <a:t>by Augusta Savage, an important Harlem Renaissance artist.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Notations “rhythmically and humorously” are marked in the music by the composer in order to express the character of the boy depicted by the sculpture.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The quick meter, with highly syncopated offbeat chords, creates a jazzy effect.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The timbre of this movement is colored with violin effects such as glissandos and trills.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Pictured: </a:t>
            </a:r>
            <a:r>
              <a:rPr lang="en-US" altLang="en-US" i="1">
                <a:latin typeface="Times New Roman" panose="02020603050405020304" pitchFamily="18" charset="0"/>
                <a:ea typeface="ＭＳ Ｐゴシック" panose="020B0600070205080204" pitchFamily="34" charset="-128"/>
              </a:rPr>
              <a:t>Gamin</a:t>
            </a:r>
            <a:r>
              <a:rPr lang="en-US" altLang="en-US">
                <a:latin typeface="Times New Roman" panose="02020603050405020304" pitchFamily="18" charset="0"/>
                <a:ea typeface="ＭＳ Ｐゴシック" panose="020B0600070205080204" pitchFamily="34" charset="-128"/>
              </a:rPr>
              <a:t>, a sculpture by Augusta Savage (1900–1962).</a:t>
            </a:r>
          </a:p>
        </p:txBody>
      </p:sp>
      <p:sp>
        <p:nvSpPr>
          <p:cNvPr id="212996" name="Slide Number Placeholder 3">
            <a:extLst>
              <a:ext uri="{FF2B5EF4-FFF2-40B4-BE49-F238E27FC236}">
                <a16:creationId xmlns:a16="http://schemas.microsoft.com/office/drawing/2014/main" id="{C810AF0A-BB9C-EA66-228C-477E47D9526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74103BE9-5048-8146-B24A-B51007D63821}" type="slidenum">
              <a:rPr lang="en-US" altLang="en-US" sz="1200"/>
              <a:pPr eaLnBrk="1" hangingPunct="1"/>
              <a:t>66</a:t>
            </a:fld>
            <a:endParaRPr lang="en-US" altLang="en-US" sz="12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a:extLst>
              <a:ext uri="{FF2B5EF4-FFF2-40B4-BE49-F238E27FC236}">
                <a16:creationId xmlns:a16="http://schemas.microsoft.com/office/drawing/2014/main" id="{8D1329E0-F71C-DE0D-F220-6459CD36D4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F3E6E07C-CB14-1C40-A35F-292C81B64008}" type="slidenum">
              <a:rPr lang="en-US" altLang="en-US" sz="1200"/>
              <a:pPr eaLnBrk="1" hangingPunct="1"/>
              <a:t>67</a:t>
            </a:fld>
            <a:endParaRPr lang="en-US" altLang="en-US" sz="1200"/>
          </a:p>
        </p:txBody>
      </p:sp>
      <p:sp>
        <p:nvSpPr>
          <p:cNvPr id="216067" name="Rectangle 2">
            <a:extLst>
              <a:ext uri="{FF2B5EF4-FFF2-40B4-BE49-F238E27FC236}">
                <a16:creationId xmlns:a16="http://schemas.microsoft.com/office/drawing/2014/main" id="{8DD30A07-0400-E654-0F18-489E2DE3AB39}"/>
              </a:ext>
            </a:extLst>
          </p:cNvPr>
          <p:cNvSpPr>
            <a:spLocks noGrp="1" noRot="1" noChangeAspect="1" noChangeArrowheads="1" noTextEdit="1"/>
          </p:cNvSpPr>
          <p:nvPr>
            <p:ph type="sldImg"/>
          </p:nvPr>
        </p:nvSpPr>
        <p:spPr>
          <a:ln/>
        </p:spPr>
      </p:sp>
      <p:sp>
        <p:nvSpPr>
          <p:cNvPr id="216068" name="Rectangle 3">
            <a:extLst>
              <a:ext uri="{FF2B5EF4-FFF2-40B4-BE49-F238E27FC236}">
                <a16:creationId xmlns:a16="http://schemas.microsoft.com/office/drawing/2014/main" id="{291B3A45-E08B-75F4-53B8-438E10FBA3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American composer Aaron Copland (1900–1990) studied in Paris with Nadia Boulanger during his early twenties. He was her first American student.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After his return from Paris, Copland Incorporated jazz idioms in his works, culminating in his brilliant Piano Concerto.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Later, he experimented in Neoclassicism with works such as </a:t>
            </a:r>
            <a:r>
              <a:rPr lang="en-US" altLang="en-US" i="1">
                <a:latin typeface="Times New Roman" panose="02020603050405020304" pitchFamily="18" charset="0"/>
                <a:ea typeface="ＭＳ Ｐゴシック" panose="020B0600070205080204" pitchFamily="34" charset="-128"/>
              </a:rPr>
              <a:t>Statements for </a:t>
            </a:r>
            <a:r>
              <a:rPr lang="en-US" altLang="en-US">
                <a:latin typeface="Times New Roman" panose="02020603050405020304" pitchFamily="18" charset="0"/>
                <a:ea typeface="ＭＳ Ｐゴシック" panose="020B0600070205080204" pitchFamily="34" charset="-128"/>
              </a:rPr>
              <a:t>Orchestra, and 12-tone composition in </a:t>
            </a:r>
            <a:r>
              <a:rPr lang="en-US" altLang="en-US" i="1">
                <a:latin typeface="Times New Roman" panose="02020603050405020304" pitchFamily="18" charset="0"/>
                <a:ea typeface="ＭＳ Ｐゴシック" panose="020B0600070205080204" pitchFamily="34" charset="-128"/>
              </a:rPr>
              <a:t>Connotations for Orchestra</a:t>
            </a:r>
            <a:r>
              <a:rPr lang="en-US" altLang="en-US">
                <a:latin typeface="Times New Roman" panose="02020603050405020304" pitchFamily="18" charset="0"/>
                <a:ea typeface="ＭＳ Ｐゴシック" panose="020B0600070205080204" pitchFamily="34" charset="-128"/>
              </a:rPr>
              <a:t>.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Copland’s prolific catalog of music includes piano pieces, orchestral works, ballets, and film  scores.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a:extLst>
              <a:ext uri="{FF2B5EF4-FFF2-40B4-BE49-F238E27FC236}">
                <a16:creationId xmlns:a16="http://schemas.microsoft.com/office/drawing/2014/main" id="{F8BCAB63-7D56-E290-A61A-B39C95DD95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5D63F470-4A36-B64A-A154-ADDDC5935A95}" type="slidenum">
              <a:rPr lang="en-US" altLang="en-US" sz="1200"/>
              <a:pPr eaLnBrk="1" hangingPunct="1"/>
              <a:t>68</a:t>
            </a:fld>
            <a:endParaRPr lang="en-US" altLang="en-US" sz="1200"/>
          </a:p>
        </p:txBody>
      </p:sp>
      <p:sp>
        <p:nvSpPr>
          <p:cNvPr id="217091" name="Rectangle 2">
            <a:extLst>
              <a:ext uri="{FF2B5EF4-FFF2-40B4-BE49-F238E27FC236}">
                <a16:creationId xmlns:a16="http://schemas.microsoft.com/office/drawing/2014/main" id="{47E7DD5D-4EE9-2EE1-6719-963A1A026C9D}"/>
              </a:ext>
            </a:extLst>
          </p:cNvPr>
          <p:cNvSpPr>
            <a:spLocks noGrp="1" noRot="1" noChangeAspect="1" noChangeArrowheads="1" noTextEdit="1"/>
          </p:cNvSpPr>
          <p:nvPr>
            <p:ph type="sldImg"/>
          </p:nvPr>
        </p:nvSpPr>
        <p:spPr>
          <a:solidFill>
            <a:srgbClr val="FFFFFF"/>
          </a:solidFill>
          <a:ln/>
        </p:spPr>
      </p:sp>
      <p:sp>
        <p:nvSpPr>
          <p:cNvPr id="217092" name="Rectangle 3">
            <a:extLst>
              <a:ext uri="{FF2B5EF4-FFF2-40B4-BE49-F238E27FC236}">
                <a16:creationId xmlns:a16="http://schemas.microsoft.com/office/drawing/2014/main" id="{2E3B07DC-B697-D688-D91A-95377BB1E3E7}"/>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Copland’s </a:t>
            </a:r>
            <a:r>
              <a:rPr lang="en-US" altLang="en-US" i="1">
                <a:latin typeface="Times New Roman" panose="02020603050405020304" pitchFamily="18" charset="0"/>
                <a:ea typeface="ＭＳ Ｐゴシック" panose="020B0600070205080204" pitchFamily="34" charset="-128"/>
              </a:rPr>
              <a:t>Appalachian Spring </a:t>
            </a:r>
            <a:r>
              <a:rPr lang="en-US" altLang="en-US">
                <a:latin typeface="Times New Roman" panose="02020603050405020304" pitchFamily="18" charset="0"/>
                <a:ea typeface="ＭＳ Ｐゴシック" panose="020B0600070205080204" pitchFamily="34" charset="-128"/>
              </a:rPr>
              <a:t>(1945) was composed as a ballet, which was the basis for this popular orchestral suite.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The story takes place in the early nineteenth century, in rural Pennsylvania, and portrays a pioneer celebration in Spring.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In tribute to early American music, Copland quotes the Shaker melody, </a:t>
            </a:r>
            <a:r>
              <a:rPr lang="en-US" altLang="en-US" i="1">
                <a:latin typeface="Times New Roman" panose="02020603050405020304" pitchFamily="18" charset="0"/>
                <a:ea typeface="ＭＳ Ｐゴシック" panose="020B0600070205080204" pitchFamily="34" charset="-128"/>
              </a:rPr>
              <a:t>Simple Gifts.</a:t>
            </a:r>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a:extLst>
              <a:ext uri="{FF2B5EF4-FFF2-40B4-BE49-F238E27FC236}">
                <a16:creationId xmlns:a16="http://schemas.microsoft.com/office/drawing/2014/main" id="{31D4013A-84E1-8403-592C-2E24503661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1E28154B-B72D-8542-B78E-F80977866A15}" type="slidenum">
              <a:rPr lang="en-US" altLang="en-US" sz="1200"/>
              <a:pPr eaLnBrk="1" hangingPunct="1"/>
              <a:t>69</a:t>
            </a:fld>
            <a:endParaRPr lang="en-US" altLang="en-US" sz="1200"/>
          </a:p>
        </p:txBody>
      </p:sp>
      <p:sp>
        <p:nvSpPr>
          <p:cNvPr id="218115" name="Rectangle 2">
            <a:extLst>
              <a:ext uri="{FF2B5EF4-FFF2-40B4-BE49-F238E27FC236}">
                <a16:creationId xmlns:a16="http://schemas.microsoft.com/office/drawing/2014/main" id="{BABFDD85-0A3D-5057-C34E-1C2C1E7E7E03}"/>
              </a:ext>
            </a:extLst>
          </p:cNvPr>
          <p:cNvSpPr>
            <a:spLocks noGrp="1" noRot="1" noChangeAspect="1" noChangeArrowheads="1" noTextEdit="1"/>
          </p:cNvSpPr>
          <p:nvPr>
            <p:ph type="sldImg"/>
          </p:nvPr>
        </p:nvSpPr>
        <p:spPr>
          <a:solidFill>
            <a:srgbClr val="FFFFFF"/>
          </a:solidFill>
          <a:ln/>
        </p:spPr>
      </p:sp>
      <p:sp>
        <p:nvSpPr>
          <p:cNvPr id="218116" name="Rectangle 3">
            <a:extLst>
              <a:ext uri="{FF2B5EF4-FFF2-40B4-BE49-F238E27FC236}">
                <a16:creationId xmlns:a16="http://schemas.microsoft.com/office/drawing/2014/main" id="{607DD284-4001-BFEA-3624-BB8CDE6B90F6}"/>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Excerpts for Copland’s </a:t>
            </a:r>
            <a:r>
              <a:rPr lang="en-US" altLang="en-US" i="1">
                <a:latin typeface="Times New Roman" panose="02020603050405020304" pitchFamily="18" charset="0"/>
                <a:ea typeface="ＭＳ Ｐゴシック" panose="020B0600070205080204" pitchFamily="34" charset="-128"/>
              </a:rPr>
              <a:t>Appalachian </a:t>
            </a:r>
            <a:r>
              <a:rPr lang="en-US" altLang="en-US">
                <a:latin typeface="Times New Roman" panose="02020603050405020304" pitchFamily="18" charset="0"/>
                <a:ea typeface="ＭＳ Ｐゴシック" panose="020B0600070205080204" pitchFamily="34" charset="-128"/>
              </a:rPr>
              <a:t>Spring (1945) are built on themes and variations.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In Section 1, a very slow, tranquil rhythm features solo clarinet, then a flute with an ascending motive, portraying daybreak over the vast horizon.</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Throughout the section individual instruments are featured over a polychordal harmony.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In Section 7, the theme </a:t>
            </a:r>
            <a:r>
              <a:rPr lang="en-US" altLang="en-US" i="1">
                <a:latin typeface="Times New Roman" panose="02020603050405020304" pitchFamily="18" charset="0"/>
                <a:ea typeface="ＭＳ Ｐゴシック" panose="020B0600070205080204" pitchFamily="34" charset="-128"/>
              </a:rPr>
              <a:t>Simple Gifts </a:t>
            </a:r>
            <a:r>
              <a:rPr lang="en-US" altLang="en-US">
                <a:latin typeface="Times New Roman" panose="02020603050405020304" pitchFamily="18" charset="0"/>
                <a:ea typeface="ＭＳ Ｐゴシック" panose="020B0600070205080204" pitchFamily="34" charset="-128"/>
              </a:rPr>
              <a:t>is presented by solo clarinet and followed by five variations, featuring individual instruments.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Here the harmony moves between various keys, evoking colorful landscapes.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By the time the fifth variation arrives, the full orchestra makes a majestic statement of the theme before gradually dying away.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a:extLst>
              <a:ext uri="{FF2B5EF4-FFF2-40B4-BE49-F238E27FC236}">
                <a16:creationId xmlns:a16="http://schemas.microsoft.com/office/drawing/2014/main" id="{67FBA139-A300-CEA9-72DF-388773ABA6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74C8BE56-1A0D-5D4E-ADCD-033F0B197CA0}" type="slidenum">
              <a:rPr lang="en-US" altLang="en-US" sz="1200"/>
              <a:pPr eaLnBrk="1" hangingPunct="1"/>
              <a:t>70</a:t>
            </a:fld>
            <a:endParaRPr lang="en-US" altLang="en-US" sz="1200"/>
          </a:p>
        </p:txBody>
      </p:sp>
      <p:sp>
        <p:nvSpPr>
          <p:cNvPr id="221187" name="Rectangle 2">
            <a:extLst>
              <a:ext uri="{FF2B5EF4-FFF2-40B4-BE49-F238E27FC236}">
                <a16:creationId xmlns:a16="http://schemas.microsoft.com/office/drawing/2014/main" id="{0A185527-A15B-B72A-9881-52DE2C1C357A}"/>
              </a:ext>
            </a:extLst>
          </p:cNvPr>
          <p:cNvSpPr>
            <a:spLocks noGrp="1" noRot="1" noChangeAspect="1" noChangeArrowheads="1" noTextEdit="1"/>
          </p:cNvSpPr>
          <p:nvPr>
            <p:ph type="sldImg"/>
          </p:nvPr>
        </p:nvSpPr>
        <p:spPr>
          <a:solidFill>
            <a:srgbClr val="FFFFFF"/>
          </a:solidFill>
          <a:ln/>
        </p:spPr>
      </p:sp>
      <p:sp>
        <p:nvSpPr>
          <p:cNvPr id="221188" name="Rectangle 3">
            <a:extLst>
              <a:ext uri="{FF2B5EF4-FFF2-40B4-BE49-F238E27FC236}">
                <a16:creationId xmlns:a16="http://schemas.microsoft.com/office/drawing/2014/main" id="{AF2D13B5-3A4E-A89C-611E-D433F6213AD6}"/>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Mexico was colonized by Spain in 1519 and developed 300 years of Hispanic culture by the time they achieved independence in 1921.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The Mexican Revolution of 1910 ushered in a period of strong patriotism, which was reflected in twentieth-century art and music.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During this post-Revolutionary era, known as the “Aztec Renaissance,” composers sought evoke native music.</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The works of composer Carlos Chávez (1899–1978)  are rich in Amerindian and mestizo flavor.</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i="1">
                <a:latin typeface="Times New Roman" panose="02020603050405020304" pitchFamily="18" charset="0"/>
                <a:ea typeface="ＭＳ Ｐゴシック" panose="020B0600070205080204" pitchFamily="34" charset="-128"/>
              </a:rPr>
              <a:t>Mestizos</a:t>
            </a:r>
            <a:r>
              <a:rPr lang="en-US" altLang="en-US">
                <a:latin typeface="Times New Roman" panose="02020603050405020304" pitchFamily="18" charset="0"/>
                <a:ea typeface="ＭＳ Ｐゴシック" panose="020B0600070205080204" pitchFamily="34" charset="-128"/>
              </a:rPr>
              <a:t> are people of Spanish and Amerindian ancestry.</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a:extLst>
              <a:ext uri="{FF2B5EF4-FFF2-40B4-BE49-F238E27FC236}">
                <a16:creationId xmlns:a16="http://schemas.microsoft.com/office/drawing/2014/main" id="{A059CB78-6F7E-54EE-C3A8-EFBCCC8855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76231F74-94BC-974F-A36C-0ADEED92E4C6}" type="slidenum">
              <a:rPr lang="en-US" altLang="en-US" sz="1200"/>
              <a:pPr eaLnBrk="1" hangingPunct="1"/>
              <a:t>71</a:t>
            </a:fld>
            <a:endParaRPr lang="en-US" altLang="en-US" sz="1200"/>
          </a:p>
        </p:txBody>
      </p:sp>
      <p:sp>
        <p:nvSpPr>
          <p:cNvPr id="222211" name="Rectangle 2">
            <a:extLst>
              <a:ext uri="{FF2B5EF4-FFF2-40B4-BE49-F238E27FC236}">
                <a16:creationId xmlns:a16="http://schemas.microsoft.com/office/drawing/2014/main" id="{814E3062-39A5-35B5-1BF6-76EFD17D26E6}"/>
              </a:ext>
            </a:extLst>
          </p:cNvPr>
          <p:cNvSpPr>
            <a:spLocks noGrp="1" noRot="1" noChangeAspect="1" noChangeArrowheads="1" noTextEdit="1"/>
          </p:cNvSpPr>
          <p:nvPr>
            <p:ph type="sldImg"/>
          </p:nvPr>
        </p:nvSpPr>
        <p:spPr>
          <a:solidFill>
            <a:srgbClr val="FFFFFF"/>
          </a:solidFill>
          <a:ln/>
        </p:spPr>
      </p:sp>
      <p:sp>
        <p:nvSpPr>
          <p:cNvPr id="222212" name="Rectangle 3">
            <a:extLst>
              <a:ext uri="{FF2B5EF4-FFF2-40B4-BE49-F238E27FC236}">
                <a16:creationId xmlns:a16="http://schemas.microsoft.com/office/drawing/2014/main" id="{2F683310-93C3-3597-42A0-DD2BC1C5DF77}"/>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 From an early age I learned to love [the music of] Bach and Beethoven. . . . I can tolerate some of the classics and even some of my own works, but I prefer the music of my people that is heard in the provinces.”   —Silvestre Revueltas</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a:extLst>
              <a:ext uri="{FF2B5EF4-FFF2-40B4-BE49-F238E27FC236}">
                <a16:creationId xmlns:a16="http://schemas.microsoft.com/office/drawing/2014/main" id="{8FA2B2A1-3686-90CE-ED74-37920A2553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8A5B9E19-2464-114A-B064-5D9B76CD3C1F}" type="slidenum">
              <a:rPr lang="en-US" altLang="en-US" sz="1200"/>
              <a:pPr eaLnBrk="1" hangingPunct="1"/>
              <a:t>72</a:t>
            </a:fld>
            <a:endParaRPr lang="en-US" altLang="en-US" sz="1200"/>
          </a:p>
        </p:txBody>
      </p:sp>
      <p:sp>
        <p:nvSpPr>
          <p:cNvPr id="223235" name="Rectangle 2">
            <a:extLst>
              <a:ext uri="{FF2B5EF4-FFF2-40B4-BE49-F238E27FC236}">
                <a16:creationId xmlns:a16="http://schemas.microsoft.com/office/drawing/2014/main" id="{AAA9F4C8-905B-FAAB-3B4C-FDECEC67BC44}"/>
              </a:ext>
            </a:extLst>
          </p:cNvPr>
          <p:cNvSpPr>
            <a:spLocks noGrp="1" noRot="1" noChangeAspect="1" noChangeArrowheads="1" noTextEdit="1"/>
          </p:cNvSpPr>
          <p:nvPr>
            <p:ph type="sldImg"/>
          </p:nvPr>
        </p:nvSpPr>
        <p:spPr>
          <a:solidFill>
            <a:srgbClr val="FFFFFF"/>
          </a:solidFill>
          <a:ln/>
        </p:spPr>
      </p:sp>
      <p:sp>
        <p:nvSpPr>
          <p:cNvPr id="223236" name="Rectangle 3">
            <a:extLst>
              <a:ext uri="{FF2B5EF4-FFF2-40B4-BE49-F238E27FC236}">
                <a16:creationId xmlns:a16="http://schemas.microsoft.com/office/drawing/2014/main" id="{F8D605D3-EBA8-D2A8-C8A9-B5231FEBAE68}"/>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Silvestre Revueltas (1899–1940) was a Mexican nationalist composer, conductor, and violin prodigy.</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Revueltas studied composition in Mexico City and the United States, eventually becoming assistant conductor of the Orquesta Sinfónica de Mexico.</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His work is representative of “mestizo realism”—a movement that drew on elements of Mexican contemporary culture.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In the late 1930s, during the Spanish Civil War, Revueltas went to Spain and worked for the Loyalist government, composing anti-Fascist works.</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He returned to Mexico in 1937, where he died at the age of 40.</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Revueltas’s music exhibits Mexican folk elements, with polyrhythms, ostinatos, and colorful chromaticism. His works include orchestral music, film scores, string quartets, ballets, and songs.</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a:extLst>
              <a:ext uri="{FF2B5EF4-FFF2-40B4-BE49-F238E27FC236}">
                <a16:creationId xmlns:a16="http://schemas.microsoft.com/office/drawing/2014/main" id="{BCCC31A0-BD22-210B-7687-178FFF4452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CAAAE46B-ABB1-D047-973B-0449D378099B}" type="slidenum">
              <a:rPr lang="en-US" altLang="en-US" sz="1200"/>
              <a:pPr eaLnBrk="1" hangingPunct="1"/>
              <a:t>73</a:t>
            </a:fld>
            <a:endParaRPr lang="en-US" altLang="en-US" sz="1200"/>
          </a:p>
        </p:txBody>
      </p:sp>
      <p:sp>
        <p:nvSpPr>
          <p:cNvPr id="224259" name="Rectangle 2">
            <a:extLst>
              <a:ext uri="{FF2B5EF4-FFF2-40B4-BE49-F238E27FC236}">
                <a16:creationId xmlns:a16="http://schemas.microsoft.com/office/drawing/2014/main" id="{A19B184B-067B-B598-C771-09A20D4325AA}"/>
              </a:ext>
            </a:extLst>
          </p:cNvPr>
          <p:cNvSpPr>
            <a:spLocks noGrp="1" noRot="1" noChangeAspect="1" noChangeArrowheads="1" noTextEdit="1"/>
          </p:cNvSpPr>
          <p:nvPr>
            <p:ph type="sldImg"/>
          </p:nvPr>
        </p:nvSpPr>
        <p:spPr>
          <a:solidFill>
            <a:srgbClr val="FFFFFF"/>
          </a:solidFill>
          <a:ln/>
        </p:spPr>
      </p:sp>
      <p:sp>
        <p:nvSpPr>
          <p:cNvPr id="224260" name="Rectangle 3">
            <a:extLst>
              <a:ext uri="{FF2B5EF4-FFF2-40B4-BE49-F238E27FC236}">
                <a16:creationId xmlns:a16="http://schemas.microsoft.com/office/drawing/2014/main" id="{4AFEE9FF-42C1-B97F-1E00-E9258FFE777E}"/>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Revueltas’s </a:t>
            </a:r>
            <a:r>
              <a:rPr lang="en-US" altLang="en-US" i="1">
                <a:latin typeface="Times New Roman" panose="02020603050405020304" pitchFamily="18" charset="0"/>
                <a:ea typeface="ＭＳ Ｐゴシック" panose="020B0600070205080204" pitchFamily="34" charset="-128"/>
              </a:rPr>
              <a:t>Homage to Federico García Lorca</a:t>
            </a:r>
            <a:r>
              <a:rPr lang="en-US" altLang="en-US">
                <a:latin typeface="Times New Roman" panose="02020603050405020304" pitchFamily="18" charset="0"/>
                <a:ea typeface="ＭＳ Ｐゴシック" panose="020B0600070205080204" pitchFamily="34" charset="-128"/>
              </a:rPr>
              <a:t> was completed in 1937.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The Third Movement, </a:t>
            </a:r>
            <a:r>
              <a:rPr lang="en-US" altLang="en-US" i="1">
                <a:latin typeface="Times New Roman" panose="02020603050405020304" pitchFamily="18" charset="0"/>
                <a:ea typeface="ＭＳ Ｐゴシック" panose="020B0600070205080204" pitchFamily="34" charset="-128"/>
              </a:rPr>
              <a:t>Son</a:t>
            </a:r>
            <a:r>
              <a:rPr lang="en-US" altLang="en-US">
                <a:latin typeface="Times New Roman" panose="02020603050405020304" pitchFamily="18" charset="0"/>
                <a:ea typeface="ＭＳ Ｐゴシック" panose="020B0600070205080204" pitchFamily="34" charset="-128"/>
              </a:rPr>
              <a:t>, is a sectional, rondo-like form, which evokes a mariachi ensemble.</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The A section is highly syncopated and presents seven-note melodic turns. In the B section, a piano and string ostinato supports the chromatic trumpet solo.</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It is in the C section that the Mexican dance theme, or </a:t>
            </a:r>
            <a:r>
              <a:rPr lang="en-US" altLang="en-US" i="1">
                <a:latin typeface="Times New Roman" panose="02020603050405020304" pitchFamily="18" charset="0"/>
                <a:ea typeface="ＭＳ Ｐゴシック" panose="020B0600070205080204" pitchFamily="34" charset="-128"/>
              </a:rPr>
              <a:t>son </a:t>
            </a:r>
            <a:r>
              <a:rPr lang="en-US" altLang="en-US">
                <a:latin typeface="Times New Roman" panose="02020603050405020304" pitchFamily="18" charset="0"/>
                <a:ea typeface="ＭＳ Ｐゴシック" panose="020B0600070205080204" pitchFamily="34" charset="-128"/>
              </a:rPr>
              <a:t>is heard</a:t>
            </a:r>
            <a:r>
              <a:rPr lang="en-US" altLang="en-US" i="1">
                <a:latin typeface="Times New Roman" panose="02020603050405020304" pitchFamily="18" charset="0"/>
                <a:ea typeface="ＭＳ Ｐゴシック" panose="020B0600070205080204" pitchFamily="34" charset="-128"/>
              </a:rPr>
              <a:t>,</a:t>
            </a:r>
            <a:r>
              <a:rPr lang="en-US" altLang="en-US">
                <a:latin typeface="Times New Roman" panose="02020603050405020304" pitchFamily="18" charset="0"/>
                <a:ea typeface="ＭＳ Ｐゴシック" panose="020B0600070205080204" pitchFamily="34" charset="-128"/>
              </a:rPr>
              <a:t> with muted trumpets in parallel thirds.</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The Coda is launched with a cluster chord in the piano, and then becomes fast, loud, and frenetic.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a:extLst>
              <a:ext uri="{FF2B5EF4-FFF2-40B4-BE49-F238E27FC236}">
                <a16:creationId xmlns:a16="http://schemas.microsoft.com/office/drawing/2014/main" id="{B5C8E74E-2138-10EA-2B04-08E1441615FF}"/>
              </a:ext>
            </a:extLst>
          </p:cNvPr>
          <p:cNvSpPr>
            <a:spLocks noGrp="1" noRot="1" noChangeAspect="1" noTextEdit="1"/>
          </p:cNvSpPr>
          <p:nvPr>
            <p:ph type="sldImg"/>
          </p:nvPr>
        </p:nvSpPr>
        <p:spPr>
          <a:ln/>
        </p:spPr>
      </p:sp>
      <p:sp>
        <p:nvSpPr>
          <p:cNvPr id="227331" name="Notes Placeholder 2">
            <a:extLst>
              <a:ext uri="{FF2B5EF4-FFF2-40B4-BE49-F238E27FC236}">
                <a16:creationId xmlns:a16="http://schemas.microsoft.com/office/drawing/2014/main" id="{64F48391-46F4-9062-21F5-AF270F1C608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The traditional mariachi ensemble is a good example of early-twentieth-century Mexican nationalism.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This type of group originated in western Mexico, as a string orchestra with bowed and plucked instruments</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The </a:t>
            </a:r>
            <a:r>
              <a:rPr lang="en-US" altLang="en-US" i="1">
                <a:latin typeface="Times New Roman" panose="02020603050405020304" pitchFamily="18" charset="0"/>
                <a:ea typeface="ＭＳ Ｐゴシック" panose="020B0600070205080204" pitchFamily="34" charset="-128"/>
              </a:rPr>
              <a:t>guitarrón</a:t>
            </a:r>
            <a:r>
              <a:rPr lang="en-US" altLang="en-US">
                <a:latin typeface="Times New Roman" panose="02020603050405020304" pitchFamily="18" charset="0"/>
                <a:ea typeface="ＭＳ Ｐゴシック" panose="020B0600070205080204" pitchFamily="34" charset="-128"/>
              </a:rPr>
              <a:t> is a large, acoustic bass guitar, and the </a:t>
            </a:r>
            <a:r>
              <a:rPr lang="en-US" altLang="en-US" i="1">
                <a:latin typeface="Times New Roman" panose="02020603050405020304" pitchFamily="18" charset="0"/>
                <a:ea typeface="ＭＳ Ｐゴシック" panose="020B0600070205080204" pitchFamily="34" charset="-128"/>
              </a:rPr>
              <a:t>viheula</a:t>
            </a:r>
            <a:r>
              <a:rPr lang="en-US" altLang="en-US">
                <a:latin typeface="Times New Roman" panose="02020603050405020304" pitchFamily="18" charset="0"/>
                <a:ea typeface="ＭＳ Ｐゴシック" panose="020B0600070205080204" pitchFamily="34" charset="-128"/>
              </a:rPr>
              <a:t> is a rounded-back folk guitar.</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During the 1930s, mariachi ensembles took on an urban sound with the addition of trumpets.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Modern performers wear a costume of </a:t>
            </a:r>
            <a:r>
              <a:rPr lang="en-US" altLang="en-US" i="1">
                <a:latin typeface="Times New Roman" panose="02020603050405020304" pitchFamily="18" charset="0"/>
                <a:ea typeface="ＭＳ Ｐゴシック" panose="020B0600070205080204" pitchFamily="34" charset="-128"/>
              </a:rPr>
              <a:t>charros—</a:t>
            </a:r>
            <a:r>
              <a:rPr lang="en-US" altLang="en-US">
                <a:latin typeface="Times New Roman" panose="02020603050405020304" pitchFamily="18" charset="0"/>
                <a:ea typeface="ＭＳ Ｐゴシック" panose="020B0600070205080204" pitchFamily="34" charset="-128"/>
              </a:rPr>
              <a:t>Mexican cowboys. </a:t>
            </a:r>
          </a:p>
          <a:p>
            <a:pPr eaLnBrk="1" hangingPunct="1"/>
            <a:endParaRPr lang="en-US" altLang="en-US">
              <a:latin typeface="Times New Roman" panose="02020603050405020304" pitchFamily="18" charset="0"/>
              <a:ea typeface="ＭＳ Ｐゴシック" panose="020B0600070205080204" pitchFamily="34" charset="-128"/>
            </a:endParaRPr>
          </a:p>
        </p:txBody>
      </p:sp>
      <p:sp>
        <p:nvSpPr>
          <p:cNvPr id="227332" name="Slide Number Placeholder 3">
            <a:extLst>
              <a:ext uri="{FF2B5EF4-FFF2-40B4-BE49-F238E27FC236}">
                <a16:creationId xmlns:a16="http://schemas.microsoft.com/office/drawing/2014/main" id="{043D1E36-000C-031A-A588-29C55DFFCE2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81CC6B1B-A3A3-F744-8E76-8EDE611E37E8}" type="slidenum">
              <a:rPr lang="en-US" altLang="en-US" sz="1200"/>
              <a:pPr eaLnBrk="1" hangingPunct="1"/>
              <a:t>74</a:t>
            </a:fld>
            <a:endParaRPr lang="en-US" altLang="en-US" sz="120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a:extLst>
              <a:ext uri="{FF2B5EF4-FFF2-40B4-BE49-F238E27FC236}">
                <a16:creationId xmlns:a16="http://schemas.microsoft.com/office/drawing/2014/main" id="{2B2322DE-F057-416B-64B9-645AFBBEF611}"/>
              </a:ext>
            </a:extLst>
          </p:cNvPr>
          <p:cNvSpPr>
            <a:spLocks noGrp="1" noRot="1" noChangeAspect="1" noTextEdit="1"/>
          </p:cNvSpPr>
          <p:nvPr>
            <p:ph type="sldImg"/>
          </p:nvPr>
        </p:nvSpPr>
        <p:spPr>
          <a:ln/>
        </p:spPr>
      </p:sp>
      <p:sp>
        <p:nvSpPr>
          <p:cNvPr id="228355" name="Notes Placeholder 2">
            <a:extLst>
              <a:ext uri="{FF2B5EF4-FFF2-40B4-BE49-F238E27FC236}">
                <a16:creationId xmlns:a16="http://schemas.microsoft.com/office/drawing/2014/main" id="{E5F5C05D-EBAA-1A9D-DAC5-445775B82D1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1" dirty="0">
                <a:latin typeface="Times New Roman" panose="02020603050405020304" pitchFamily="18" charset="0"/>
                <a:ea typeface="ＭＳ Ｐゴシック" panose="020B0600070205080204" pitchFamily="34" charset="-128"/>
              </a:rPr>
              <a:t>El </a:t>
            </a:r>
            <a:r>
              <a:rPr lang="en-US" altLang="en-US" i="1" dirty="0" err="1">
                <a:latin typeface="Times New Roman" panose="02020603050405020304" pitchFamily="18" charset="0"/>
                <a:ea typeface="ＭＳ Ｐゴシック" panose="020B0600070205080204" pitchFamily="34" charset="-128"/>
              </a:rPr>
              <a:t>Cihuatlán</a:t>
            </a:r>
            <a:r>
              <a:rPr lang="en-US" altLang="en-US" i="1" dirty="0">
                <a:latin typeface="Times New Roman" panose="02020603050405020304" pitchFamily="18" charset="0"/>
                <a:ea typeface="ＭＳ Ｐゴシック" panose="020B0600070205080204" pitchFamily="34" charset="-128"/>
              </a:rPr>
              <a:t> (The Man from </a:t>
            </a:r>
            <a:r>
              <a:rPr lang="en-US" altLang="en-US" i="1" dirty="0" err="1">
                <a:latin typeface="Times New Roman" panose="02020603050405020304" pitchFamily="18" charset="0"/>
                <a:ea typeface="ＭＳ Ｐゴシック" panose="020B0600070205080204" pitchFamily="34" charset="-128"/>
              </a:rPr>
              <a:t>Cihautlán</a:t>
            </a:r>
            <a:r>
              <a:rPr lang="en-US" altLang="en-US" i="1">
                <a:latin typeface="Times New Roman" panose="02020603050405020304" pitchFamily="18" charset="0"/>
                <a:ea typeface="ＭＳ Ｐゴシック" panose="020B0600070205080204" pitchFamily="34" charset="-128"/>
              </a:rPr>
              <a:t>)</a:t>
            </a:r>
            <a:r>
              <a:rPr lang="en-US" altLang="en-US">
                <a:latin typeface="Times New Roman" panose="02020603050405020304" pitchFamily="18" charset="0"/>
                <a:ea typeface="ＭＳ Ｐゴシック" panose="020B0600070205080204" pitchFamily="34" charset="-128"/>
              </a:rPr>
              <a:t> is a famous dance piece in the mariachi tradition. </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This song is associated with the Spanish flamenco-style dance known as the </a:t>
            </a:r>
            <a:r>
              <a:rPr lang="en-US" altLang="en-US" i="1" dirty="0">
                <a:latin typeface="Times New Roman" panose="02020603050405020304" pitchFamily="18" charset="0"/>
                <a:ea typeface="ＭＳ Ｐゴシック" panose="020B0600070205080204" pitchFamily="34" charset="-128"/>
              </a:rPr>
              <a:t>zapateado</a:t>
            </a:r>
            <a:r>
              <a:rPr lang="en-US" altLang="en-US" dirty="0">
                <a:latin typeface="Times New Roman" panose="02020603050405020304" pitchFamily="18" charset="0"/>
                <a:ea typeface="ＭＳ Ｐゴシック" panose="020B0600070205080204" pitchFamily="34" charset="-128"/>
              </a:rPr>
              <a:t> and is characterized by strong syncopation and dancers’ boot stomping. </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This selection follows the standard verse/chorus structure and features a melodic line with violins and trumpets in parallel thirds. </a:t>
            </a:r>
          </a:p>
          <a:p>
            <a:pPr eaLnBrk="1" hangingPunct="1"/>
            <a:endParaRPr lang="en-US" altLang="en-US" dirty="0">
              <a:latin typeface="Times New Roman" panose="02020603050405020304" pitchFamily="18" charset="0"/>
              <a:ea typeface="ＭＳ Ｐゴシック" panose="020B0600070205080204" pitchFamily="34" charset="-128"/>
            </a:endParaRPr>
          </a:p>
        </p:txBody>
      </p:sp>
      <p:sp>
        <p:nvSpPr>
          <p:cNvPr id="228356" name="Slide Number Placeholder 3">
            <a:extLst>
              <a:ext uri="{FF2B5EF4-FFF2-40B4-BE49-F238E27FC236}">
                <a16:creationId xmlns:a16="http://schemas.microsoft.com/office/drawing/2014/main" id="{A5DFB028-6581-2D1B-8F7E-30631E10B0F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5E074C99-6781-B546-B2D8-34C7B8F2D8BA}" type="slidenum">
              <a:rPr lang="en-US" altLang="en-US" sz="1200"/>
              <a:pPr eaLnBrk="1" hangingPunct="1"/>
              <a:t>75</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a:extLst>
              <a:ext uri="{FF2B5EF4-FFF2-40B4-BE49-F238E27FC236}">
                <a16:creationId xmlns:a16="http://schemas.microsoft.com/office/drawing/2014/main" id="{2633AE84-3043-F92C-EFE9-AB2357E1F7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ECE5AA26-E9E4-1346-BB6C-7C199AA16874}" type="slidenum">
              <a:rPr lang="en-US" altLang="en-US" sz="1200"/>
              <a:pPr eaLnBrk="1" hangingPunct="1"/>
              <a:t>11</a:t>
            </a:fld>
            <a:endParaRPr lang="en-US" altLang="en-US" sz="1200"/>
          </a:p>
        </p:txBody>
      </p:sp>
      <p:sp>
        <p:nvSpPr>
          <p:cNvPr id="136195" name="Rectangle 2">
            <a:extLst>
              <a:ext uri="{FF2B5EF4-FFF2-40B4-BE49-F238E27FC236}">
                <a16:creationId xmlns:a16="http://schemas.microsoft.com/office/drawing/2014/main" id="{C19E5E00-3458-A2BB-5F6C-609594B62693}"/>
              </a:ext>
            </a:extLst>
          </p:cNvPr>
          <p:cNvSpPr>
            <a:spLocks noGrp="1" noRot="1" noChangeAspect="1" noChangeArrowheads="1" noTextEdit="1"/>
          </p:cNvSpPr>
          <p:nvPr>
            <p:ph type="sldImg"/>
          </p:nvPr>
        </p:nvSpPr>
        <p:spPr>
          <a:solidFill>
            <a:srgbClr val="FFFFFF"/>
          </a:solidFill>
          <a:ln/>
        </p:spPr>
      </p:sp>
      <p:sp>
        <p:nvSpPr>
          <p:cNvPr id="136196" name="Rectangle 3">
            <a:extLst>
              <a:ext uri="{FF2B5EF4-FFF2-40B4-BE49-F238E27FC236}">
                <a16:creationId xmlns:a16="http://schemas.microsoft.com/office/drawing/2014/main" id="{1BFD089F-573A-7AD2-8647-698D9DEC6159}"/>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Impressionist and Post-Impressionist music is distinguished by the use of modal and exotic scales, unresolved dissonances, and rich orchestral tone colors.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With Debussy representing Impressionism, and Ravel as Post-Impressionist, the distinction between these labels is vague and refers primarily to the chronology of the styles. Further, Post-Impressionist music, or “late Impressionism” is a bit more dissonant and angular.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a:extLst>
              <a:ext uri="{FF2B5EF4-FFF2-40B4-BE49-F238E27FC236}">
                <a16:creationId xmlns:a16="http://schemas.microsoft.com/office/drawing/2014/main" id="{2633AE84-3043-F92C-EFE9-AB2357E1F7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ECE5AA26-E9E4-1346-BB6C-7C199AA16874}" type="slidenum">
              <a:rPr lang="en-US" altLang="en-US" sz="1200"/>
              <a:pPr eaLnBrk="1" hangingPunct="1"/>
              <a:t>12</a:t>
            </a:fld>
            <a:endParaRPr lang="en-US" altLang="en-US" sz="1200"/>
          </a:p>
        </p:txBody>
      </p:sp>
      <p:sp>
        <p:nvSpPr>
          <p:cNvPr id="136195" name="Rectangle 2">
            <a:extLst>
              <a:ext uri="{FF2B5EF4-FFF2-40B4-BE49-F238E27FC236}">
                <a16:creationId xmlns:a16="http://schemas.microsoft.com/office/drawing/2014/main" id="{C19E5E00-3458-A2BB-5F6C-609594B62693}"/>
              </a:ext>
            </a:extLst>
          </p:cNvPr>
          <p:cNvSpPr>
            <a:spLocks noGrp="1" noRot="1" noChangeAspect="1" noChangeArrowheads="1" noTextEdit="1"/>
          </p:cNvSpPr>
          <p:nvPr>
            <p:ph type="sldImg"/>
          </p:nvPr>
        </p:nvSpPr>
        <p:spPr>
          <a:solidFill>
            <a:srgbClr val="FFFFFF"/>
          </a:solidFill>
          <a:ln/>
        </p:spPr>
      </p:sp>
      <p:sp>
        <p:nvSpPr>
          <p:cNvPr id="136196" name="Rectangle 3">
            <a:extLst>
              <a:ext uri="{FF2B5EF4-FFF2-40B4-BE49-F238E27FC236}">
                <a16:creationId xmlns:a16="http://schemas.microsoft.com/office/drawing/2014/main" id="{1BFD089F-573A-7AD2-8647-698D9DEC6159}"/>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Impressionist and Post-Impressionist music is distinguished by the use of modal and exotic scales, unresolved dissonances, and rich orchestral tone colors.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With Debussy representing Impressionism, and Ravel as Post-Impressionist, the distinction between these labels is vague and refers primarily to the chronology of the styles. Further, Post-Impressionist music, or “late Impressionism” is a bit more dissonant and angular. </a:t>
            </a:r>
          </a:p>
        </p:txBody>
      </p:sp>
    </p:spTree>
    <p:extLst>
      <p:ext uri="{BB962C8B-B14F-4D97-AF65-F5344CB8AC3E}">
        <p14:creationId xmlns:p14="http://schemas.microsoft.com/office/powerpoint/2010/main" val="3702688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5E12EDE4-872D-A4C7-C73F-BF9A0BE1EE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fld id="{E375D4BC-A6A9-E441-A221-C5E15AEF542A}" type="slidenum">
              <a:rPr lang="en-US" altLang="en-US" sz="1200"/>
              <a:pPr eaLnBrk="1" hangingPunct="1"/>
              <a:t>13</a:t>
            </a:fld>
            <a:endParaRPr lang="en-US" altLang="en-US" sz="1200"/>
          </a:p>
        </p:txBody>
      </p:sp>
      <p:sp>
        <p:nvSpPr>
          <p:cNvPr id="137219" name="Rectangle 2">
            <a:extLst>
              <a:ext uri="{FF2B5EF4-FFF2-40B4-BE49-F238E27FC236}">
                <a16:creationId xmlns:a16="http://schemas.microsoft.com/office/drawing/2014/main" id="{969F63B1-B1D9-DA3B-D606-74FF497913AC}"/>
              </a:ext>
            </a:extLst>
          </p:cNvPr>
          <p:cNvSpPr>
            <a:spLocks noGrp="1" noRot="1" noChangeAspect="1" noChangeArrowheads="1" noTextEdit="1"/>
          </p:cNvSpPr>
          <p:nvPr>
            <p:ph type="sldImg"/>
          </p:nvPr>
        </p:nvSpPr>
        <p:spPr>
          <a:solidFill>
            <a:srgbClr val="FFFFFF"/>
          </a:solidFill>
          <a:ln/>
        </p:spPr>
      </p:sp>
      <p:sp>
        <p:nvSpPr>
          <p:cNvPr id="137220" name="Rectangle 3">
            <a:extLst>
              <a:ext uri="{FF2B5EF4-FFF2-40B4-BE49-F238E27FC236}">
                <a16:creationId xmlns:a16="http://schemas.microsoft.com/office/drawing/2014/main" id="{AB9B35F8-2A7A-3362-0AB3-B0BEEA07DCF6}"/>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New Roman" panose="02020603050405020304" pitchFamily="18" charset="0"/>
                <a:ea typeface="ＭＳ Ｐゴシック" panose="020B0600070205080204" pitchFamily="34" charset="-128"/>
              </a:rPr>
              <a:t>Impressionism as a French movement in painting is represented by Claude Monet’s </a:t>
            </a:r>
            <a:r>
              <a:rPr lang="en-US" altLang="en-US" i="1">
                <a:latin typeface="Times New Roman" panose="02020603050405020304" pitchFamily="18" charset="0"/>
                <a:ea typeface="ＭＳ Ｐゴシック" panose="020B0600070205080204" pitchFamily="34" charset="-128"/>
              </a:rPr>
              <a:t>Impression: Sun Rising. </a:t>
            </a:r>
            <a:r>
              <a:rPr lang="en-US" altLang="en-US">
                <a:latin typeface="Times New Roman" panose="02020603050405020304" pitchFamily="18" charset="0"/>
                <a:ea typeface="ＭＳ Ｐゴシック" panose="020B0600070205080204" pitchFamily="34" charset="-128"/>
              </a:rPr>
              <a:t>Here, the painter captures changes in appearances of light and color.  </a:t>
            </a:r>
          </a:p>
          <a:p>
            <a:pPr eaLnBrk="1" hangingPunct="1"/>
            <a:endParaRPr lang="en-US" altLang="en-US">
              <a:latin typeface="Times New Roman" panose="02020603050405020304" pitchFamily="18" charset="0"/>
              <a:ea typeface="ＭＳ Ｐゴシック" panose="020B0600070205080204" pitchFamily="34" charset="-128"/>
            </a:endParaRPr>
          </a:p>
          <a:p>
            <a:pPr eaLnBrk="1" hangingPunct="1"/>
            <a:r>
              <a:rPr lang="en-US" altLang="en-US">
                <a:latin typeface="Times New Roman" panose="02020603050405020304" pitchFamily="18" charset="0"/>
                <a:ea typeface="ＭＳ Ｐゴシック" panose="020B0600070205080204" pitchFamily="34" charset="-128"/>
              </a:rPr>
              <a:t>Sound paintings created by composers such as Claude Debussy incorporated parallel movement of chords, exotic scales, and tone colors, as well as fluid rhythms to evoke the Impressionist spirit.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102240" y="2386744"/>
            <a:ext cx="6939520"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021396" y="4352544"/>
            <a:ext cx="5101209"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a:t>The Enjoyment of Music 11th, Shorter Edition</a:t>
            </a:r>
          </a:p>
        </p:txBody>
      </p:sp>
      <p:sp>
        <p:nvSpPr>
          <p:cNvPr id="9" name="Slide Number Placeholder 8"/>
          <p:cNvSpPr>
            <a:spLocks noGrp="1"/>
          </p:cNvSpPr>
          <p:nvPr>
            <p:ph type="sldNum" sz="quarter" idx="12"/>
          </p:nvPr>
        </p:nvSpPr>
        <p:spPr/>
        <p:txBody>
          <a:bodyPr/>
          <a:lstStyle/>
          <a:p>
            <a:fld id="{32BAE59B-E39A-304B-B37D-3CA257795996}" type="slidenum">
              <a:rPr lang="en-US" altLang="en-US" smtClean="0"/>
              <a:pPr/>
              <a:t>‹#›</a:t>
            </a:fld>
            <a:endParaRPr lang="en-US" altLang="en-US"/>
          </a:p>
        </p:txBody>
      </p:sp>
    </p:spTree>
    <p:extLst>
      <p:ext uri="{BB962C8B-B14F-4D97-AF65-F5344CB8AC3E}">
        <p14:creationId xmlns:p14="http://schemas.microsoft.com/office/powerpoint/2010/main" val="40652362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The Enjoyment of Music 11th, Shorter Edition</a:t>
            </a:r>
          </a:p>
        </p:txBody>
      </p:sp>
      <p:sp>
        <p:nvSpPr>
          <p:cNvPr id="6" name="Slide Number Placeholder 5"/>
          <p:cNvSpPr>
            <a:spLocks noGrp="1"/>
          </p:cNvSpPr>
          <p:nvPr>
            <p:ph type="sldNum" sz="quarter" idx="12"/>
          </p:nvPr>
        </p:nvSpPr>
        <p:spPr/>
        <p:txBody>
          <a:bodyPr/>
          <a:lstStyle/>
          <a:p>
            <a:fld id="{39B643F5-E950-B549-AE33-59C8FE288E07}" type="slidenum">
              <a:rPr lang="en-US" altLang="en-US" smtClean="0"/>
              <a:pPr/>
              <a:t>‹#›</a:t>
            </a:fld>
            <a:endParaRPr lang="en-US" altLang="en-US"/>
          </a:p>
        </p:txBody>
      </p:sp>
    </p:spTree>
    <p:extLst>
      <p:ext uri="{BB962C8B-B14F-4D97-AF65-F5344CB8AC3E}">
        <p14:creationId xmlns:p14="http://schemas.microsoft.com/office/powerpoint/2010/main" val="2322394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9834" y="937260"/>
            <a:ext cx="1053966"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06046" y="937260"/>
            <a:ext cx="4716174"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The Enjoyment of Music 11th, Shorter Edition</a:t>
            </a:r>
          </a:p>
        </p:txBody>
      </p:sp>
      <p:sp>
        <p:nvSpPr>
          <p:cNvPr id="6" name="Slide Number Placeholder 5"/>
          <p:cNvSpPr>
            <a:spLocks noGrp="1"/>
          </p:cNvSpPr>
          <p:nvPr>
            <p:ph type="sldNum" sz="quarter" idx="12"/>
          </p:nvPr>
        </p:nvSpPr>
        <p:spPr/>
        <p:txBody>
          <a:bodyPr/>
          <a:lstStyle/>
          <a:p>
            <a:fld id="{04DC0B22-FA85-5748-897C-45983B9C7D59}" type="slidenum">
              <a:rPr lang="en-US" altLang="en-US" smtClean="0"/>
              <a:pPr/>
              <a:t>‹#›</a:t>
            </a:fld>
            <a:endParaRPr lang="en-US" altLang="en-US"/>
          </a:p>
        </p:txBody>
      </p:sp>
    </p:spTree>
    <p:extLst>
      <p:ext uri="{BB962C8B-B14F-4D97-AF65-F5344CB8AC3E}">
        <p14:creationId xmlns:p14="http://schemas.microsoft.com/office/powerpoint/2010/main" val="193692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a:t>The Enjoyment of Music 11th, Shorter Edition</a:t>
            </a:r>
          </a:p>
        </p:txBody>
      </p:sp>
      <p:sp>
        <p:nvSpPr>
          <p:cNvPr id="9" name="Slide Number Placeholder 8"/>
          <p:cNvSpPr>
            <a:spLocks noGrp="1"/>
          </p:cNvSpPr>
          <p:nvPr>
            <p:ph type="sldNum" sz="quarter" idx="12"/>
          </p:nvPr>
        </p:nvSpPr>
        <p:spPr/>
        <p:txBody>
          <a:bodyPr/>
          <a:lstStyle/>
          <a:p>
            <a:fld id="{DE1BA88F-0C7F-3945-96C3-502520755752}" type="slidenum">
              <a:rPr lang="en-US" altLang="en-US" smtClean="0"/>
              <a:pPr/>
              <a:t>‹#›</a:t>
            </a:fld>
            <a:endParaRPr lang="en-US" altLang="en-US"/>
          </a:p>
        </p:txBody>
      </p:sp>
    </p:spTree>
    <p:extLst>
      <p:ext uri="{BB962C8B-B14F-4D97-AF65-F5344CB8AC3E}">
        <p14:creationId xmlns:p14="http://schemas.microsoft.com/office/powerpoint/2010/main" val="1267291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106424" y="2386744"/>
            <a:ext cx="6940296"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021396" y="4352465"/>
            <a:ext cx="5101209"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a:t>The Enjoyment of Music 11th, Shorter Edition</a:t>
            </a:r>
          </a:p>
        </p:txBody>
      </p:sp>
      <p:sp>
        <p:nvSpPr>
          <p:cNvPr id="9" name="Slide Number Placeholder 8"/>
          <p:cNvSpPr>
            <a:spLocks noGrp="1"/>
          </p:cNvSpPr>
          <p:nvPr>
            <p:ph type="sldNum" sz="quarter" idx="12"/>
          </p:nvPr>
        </p:nvSpPr>
        <p:spPr/>
        <p:txBody>
          <a:bodyPr/>
          <a:lstStyle/>
          <a:p>
            <a:fld id="{801D4E34-2C4C-A14E-9C2D-188221B80064}" type="slidenum">
              <a:rPr lang="en-US" altLang="en-US" smtClean="0"/>
              <a:pPr/>
              <a:t>‹#›</a:t>
            </a:fld>
            <a:endParaRPr lang="en-US" altLang="en-US"/>
          </a:p>
        </p:txBody>
      </p:sp>
    </p:spTree>
    <p:extLst>
      <p:ext uri="{BB962C8B-B14F-4D97-AF65-F5344CB8AC3E}">
        <p14:creationId xmlns:p14="http://schemas.microsoft.com/office/powerpoint/2010/main" val="2870398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2239" y="2638044"/>
            <a:ext cx="3288023"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3737" y="2638044"/>
            <a:ext cx="3290516"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pPr>
              <a:defRPr/>
            </a:pPr>
            <a:endParaRPr lang="en-US"/>
          </a:p>
        </p:txBody>
      </p:sp>
      <p:sp>
        <p:nvSpPr>
          <p:cNvPr id="9" name="Footer Placeholder 8"/>
          <p:cNvSpPr>
            <a:spLocks noGrp="1"/>
          </p:cNvSpPr>
          <p:nvPr>
            <p:ph type="ftr" sz="quarter" idx="11"/>
          </p:nvPr>
        </p:nvSpPr>
        <p:spPr/>
        <p:txBody>
          <a:bodyPr/>
          <a:lstStyle/>
          <a:p>
            <a:pPr>
              <a:defRPr/>
            </a:pPr>
            <a:r>
              <a:rPr lang="en-US"/>
              <a:t>The Enjoyment of Music 11th, Shorter Edition</a:t>
            </a:r>
          </a:p>
        </p:txBody>
      </p:sp>
      <p:sp>
        <p:nvSpPr>
          <p:cNvPr id="10" name="Slide Number Placeholder 9"/>
          <p:cNvSpPr>
            <a:spLocks noGrp="1"/>
          </p:cNvSpPr>
          <p:nvPr>
            <p:ph type="sldNum" sz="quarter" idx="12"/>
          </p:nvPr>
        </p:nvSpPr>
        <p:spPr/>
        <p:txBody>
          <a:bodyPr/>
          <a:lstStyle/>
          <a:p>
            <a:fld id="{D8D8EA31-0A6C-9D44-BE4F-872BAD8A88FE}" type="slidenum">
              <a:rPr lang="en-US" altLang="en-US" smtClean="0"/>
              <a:pPr/>
              <a:t>‹#›</a:t>
            </a:fld>
            <a:endParaRPr lang="en-US" altLang="en-US"/>
          </a:p>
        </p:txBody>
      </p:sp>
    </p:spTree>
    <p:extLst>
      <p:ext uri="{BB962C8B-B14F-4D97-AF65-F5344CB8AC3E}">
        <p14:creationId xmlns:p14="http://schemas.microsoft.com/office/powerpoint/2010/main" val="4205768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02239" y="2313434"/>
            <a:ext cx="3288024"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2239" y="3143250"/>
            <a:ext cx="3288024"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4753737" y="3143250"/>
            <a:ext cx="3290516"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4753737" y="2313434"/>
            <a:ext cx="3290516"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a:t>The Enjoyment of Music 11th, Shorter Edition</a:t>
            </a:r>
          </a:p>
        </p:txBody>
      </p:sp>
      <p:sp>
        <p:nvSpPr>
          <p:cNvPr id="9" name="Slide Number Placeholder 8"/>
          <p:cNvSpPr>
            <a:spLocks noGrp="1"/>
          </p:cNvSpPr>
          <p:nvPr>
            <p:ph type="sldNum" sz="quarter" idx="12"/>
          </p:nvPr>
        </p:nvSpPr>
        <p:spPr/>
        <p:txBody>
          <a:bodyPr/>
          <a:lstStyle/>
          <a:p>
            <a:fld id="{CD0D6E38-226B-6446-8965-9F4088BBD443}" type="slidenum">
              <a:rPr lang="en-US" altLang="en-US" smtClean="0"/>
              <a:pPr/>
              <a:t>‹#›</a:t>
            </a:fld>
            <a:endParaRPr lang="en-US" alt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770650115"/>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a:t>The Enjoyment of Music 11th, Shorter Edition</a:t>
            </a:r>
          </a:p>
        </p:txBody>
      </p:sp>
      <p:sp>
        <p:nvSpPr>
          <p:cNvPr id="5" name="Slide Number Placeholder 4"/>
          <p:cNvSpPr>
            <a:spLocks noGrp="1"/>
          </p:cNvSpPr>
          <p:nvPr>
            <p:ph type="sldNum" sz="quarter" idx="12"/>
          </p:nvPr>
        </p:nvSpPr>
        <p:spPr/>
        <p:txBody>
          <a:bodyPr/>
          <a:lstStyle/>
          <a:p>
            <a:fld id="{FC788DC0-71E1-BC42-BC3F-44E536C7FAF1}" type="slidenum">
              <a:rPr lang="en-US" altLang="en-US" smtClean="0"/>
              <a:pPr/>
              <a:t>‹#›</a:t>
            </a:fld>
            <a:endParaRPr lang="en-US" altLang="en-US"/>
          </a:p>
        </p:txBody>
      </p:sp>
    </p:spTree>
    <p:extLst>
      <p:ext uri="{BB962C8B-B14F-4D97-AF65-F5344CB8AC3E}">
        <p14:creationId xmlns:p14="http://schemas.microsoft.com/office/powerpoint/2010/main" val="3101238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r>
              <a:rPr lang="en-US"/>
              <a:t>The Enjoyment of Music 11th, Shorter Edition</a:t>
            </a:r>
          </a:p>
        </p:txBody>
      </p:sp>
      <p:sp>
        <p:nvSpPr>
          <p:cNvPr id="4" name="Slide Number Placeholder 3"/>
          <p:cNvSpPr>
            <a:spLocks noGrp="1"/>
          </p:cNvSpPr>
          <p:nvPr>
            <p:ph type="sldNum" sz="quarter" idx="12"/>
          </p:nvPr>
        </p:nvSpPr>
        <p:spPr/>
        <p:txBody>
          <a:bodyPr/>
          <a:lstStyle/>
          <a:p>
            <a:fld id="{08F3BC15-B905-BE44-B812-543DB02CF04D}" type="slidenum">
              <a:rPr lang="en-US" altLang="en-US" smtClean="0"/>
              <a:pPr/>
              <a:t>‹#›</a:t>
            </a:fld>
            <a:endParaRPr lang="en-US" altLang="en-US"/>
          </a:p>
        </p:txBody>
      </p:sp>
    </p:spTree>
    <p:extLst>
      <p:ext uri="{BB962C8B-B14F-4D97-AF65-F5344CB8AC3E}">
        <p14:creationId xmlns:p14="http://schemas.microsoft.com/office/powerpoint/2010/main" val="131016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1">
        <a:schemeClr val="bg2"/>
      </p:bgRef>
    </p:bg>
    <p:spTree>
      <p:nvGrpSpPr>
        <p:cNvPr id="1" name=""/>
        <p:cNvGrpSpPr/>
        <p:nvPr/>
      </p:nvGrpSpPr>
      <p:grpSpPr>
        <a:xfrm>
          <a:off x="0" y="0"/>
          <a:ext cx="0" cy="0"/>
          <a:chOff x="0" y="0"/>
          <a:chExt cx="0" cy="0"/>
        </a:xfrm>
      </p:grpSpPr>
      <p:sp>
        <p:nvSpPr>
          <p:cNvPr id="26" name="Rectangle 25"/>
          <p:cNvSpPr/>
          <p:nvPr/>
        </p:nvSpPr>
        <p:spPr>
          <a:xfrm>
            <a:off x="0" y="0"/>
            <a:ext cx="457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703" y="2243829"/>
            <a:ext cx="3290594"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5052060" y="804672"/>
            <a:ext cx="361188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2965" y="3549918"/>
            <a:ext cx="284607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pPr>
              <a:defRPr/>
            </a:pPr>
            <a:endParaRPr lang="en-US"/>
          </a:p>
        </p:txBody>
      </p:sp>
      <p:sp>
        <p:nvSpPr>
          <p:cNvPr id="10" name="Footer Placeholder 9"/>
          <p:cNvSpPr>
            <a:spLocks noGrp="1"/>
          </p:cNvSpPr>
          <p:nvPr>
            <p:ph type="ftr" sz="quarter" idx="11"/>
          </p:nvPr>
        </p:nvSpPr>
        <p:spPr>
          <a:xfrm>
            <a:off x="640703" y="6236208"/>
            <a:ext cx="3806398" cy="320040"/>
          </a:xfrm>
        </p:spPr>
        <p:txBody>
          <a:bodyPr>
            <a:normAutofit/>
          </a:bodyPr>
          <a:lstStyle>
            <a:lvl1pPr>
              <a:defRPr>
                <a:solidFill>
                  <a:srgbClr val="FFFFFF">
                    <a:alpha val="70000"/>
                  </a:srgbClr>
                </a:solidFill>
              </a:defRPr>
            </a:lvl1pPr>
          </a:lstStyle>
          <a:p>
            <a:pPr>
              <a:defRPr/>
            </a:pPr>
            <a:r>
              <a:rPr lang="en-US"/>
              <a:t>The Enjoyment of Music 11th, Shorter Edition</a:t>
            </a:r>
          </a:p>
        </p:txBody>
      </p:sp>
      <p:sp>
        <p:nvSpPr>
          <p:cNvPr id="11" name="Slide Number Placeholder 10"/>
          <p:cNvSpPr>
            <a:spLocks noGrp="1"/>
          </p:cNvSpPr>
          <p:nvPr>
            <p:ph type="sldNum" sz="quarter" idx="12"/>
          </p:nvPr>
        </p:nvSpPr>
        <p:spPr/>
        <p:txBody>
          <a:bodyPr/>
          <a:lstStyle/>
          <a:p>
            <a:fld id="{BADEF5E2-B3DE-7B47-820B-E9D14DA50F24}" type="slidenum">
              <a:rPr lang="en-US" altLang="en-US" smtClean="0"/>
              <a:pPr/>
              <a:t>‹#›</a:t>
            </a:fld>
            <a:endParaRPr lang="en-US" altLang="en-US"/>
          </a:p>
        </p:txBody>
      </p:sp>
    </p:spTree>
    <p:extLst>
      <p:ext uri="{BB962C8B-B14F-4D97-AF65-F5344CB8AC3E}">
        <p14:creationId xmlns:p14="http://schemas.microsoft.com/office/powerpoint/2010/main" val="2209632"/>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18" name="Rectangle 17"/>
          <p:cNvSpPr/>
          <p:nvPr/>
        </p:nvSpPr>
        <p:spPr>
          <a:xfrm>
            <a:off x="1" y="0"/>
            <a:ext cx="457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40080" y="2243828"/>
            <a:ext cx="329184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572000" y="0"/>
            <a:ext cx="4576573" cy="6858000"/>
          </a:xfrm>
          <a:solidFill>
            <a:schemeClr val="tx1"/>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2965" y="3549919"/>
            <a:ext cx="284607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pPr>
              <a:defRPr/>
            </a:pPr>
            <a:endParaRPr lang="en-US"/>
          </a:p>
        </p:txBody>
      </p:sp>
      <p:sp>
        <p:nvSpPr>
          <p:cNvPr id="9" name="Footer Placeholder 8"/>
          <p:cNvSpPr>
            <a:spLocks noGrp="1"/>
          </p:cNvSpPr>
          <p:nvPr>
            <p:ph type="ftr" sz="quarter" idx="11"/>
          </p:nvPr>
        </p:nvSpPr>
        <p:spPr>
          <a:xfrm>
            <a:off x="640080" y="6236208"/>
            <a:ext cx="3803904" cy="320040"/>
          </a:xfrm>
        </p:spPr>
        <p:txBody>
          <a:bodyPr>
            <a:normAutofit/>
          </a:bodyPr>
          <a:lstStyle>
            <a:lvl1pPr>
              <a:defRPr>
                <a:solidFill>
                  <a:srgbClr val="FFFFFF">
                    <a:alpha val="70000"/>
                  </a:srgbClr>
                </a:solidFill>
              </a:defRPr>
            </a:lvl1pPr>
          </a:lstStyle>
          <a:p>
            <a:pPr>
              <a:defRPr/>
            </a:pPr>
            <a:r>
              <a:rPr lang="en-US"/>
              <a:t>The Enjoyment of Music 11th, Shorter Edition</a:t>
            </a:r>
          </a:p>
        </p:txBody>
      </p:sp>
      <p:sp>
        <p:nvSpPr>
          <p:cNvPr id="10" name="Slide Number Placeholder 9"/>
          <p:cNvSpPr>
            <a:spLocks noGrp="1"/>
          </p:cNvSpPr>
          <p:nvPr>
            <p:ph type="sldNum" sz="quarter" idx="12"/>
          </p:nvPr>
        </p:nvSpPr>
        <p:spPr/>
        <p:txBody>
          <a:bodyPr/>
          <a:lstStyle/>
          <a:p>
            <a:fld id="{CD0D6E38-226B-6446-8965-9F4088BBD443}" type="slidenum">
              <a:rPr lang="en-US" altLang="en-US" smtClean="0"/>
              <a:pPr/>
              <a:t>‹#›</a:t>
            </a:fld>
            <a:endParaRPr lang="en-US" altLang="en-US"/>
          </a:p>
        </p:txBody>
      </p:sp>
    </p:spTree>
    <p:extLst>
      <p:ext uri="{BB962C8B-B14F-4D97-AF65-F5344CB8AC3E}">
        <p14:creationId xmlns:p14="http://schemas.microsoft.com/office/powerpoint/2010/main" val="1999565369"/>
      </p:ext>
    </p:extLst>
  </p:cSld>
  <p:clrMapOvr>
    <a:overrideClrMapping bg1="dk1" tx1="lt1" bg2="dk2" tx2="lt2" accent1="accent1" accent2="accent2" accent3="accent3" accent4="accent4" accent5="accent5" accent6="accent6" hlink="hlink" folHlink="folHlink"/>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606045" y="964692"/>
            <a:ext cx="5937755" cy="1188720"/>
          </a:xfrm>
          <a:prstGeom prst="rect">
            <a:avLst/>
          </a:prstGeom>
          <a:solidFill>
            <a:schemeClr val="bg2">
              <a:lumMod val="60000"/>
              <a:lumOff val="40000"/>
              <a:alpha val="15000"/>
            </a:schemeClr>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06045" y="2638045"/>
            <a:ext cx="5937755"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78943" y="6238816"/>
            <a:ext cx="2065310" cy="323968"/>
          </a:xfrm>
          <a:prstGeom prst="rect">
            <a:avLst/>
          </a:prstGeom>
        </p:spPr>
        <p:txBody>
          <a:bodyPr vert="horz" lIns="91440" tIns="45720" rIns="91440" bIns="45720" rtlCol="0" anchor="ctr"/>
          <a:lstStyle>
            <a:lvl1pPr algn="r">
              <a:defRPr sz="1000">
                <a:solidFill>
                  <a:schemeClr val="tx1">
                    <a:alpha val="70000"/>
                  </a:schemeClr>
                </a:solidFill>
              </a:defRPr>
            </a:lvl1pPr>
          </a:lstStyle>
          <a:p>
            <a:pPr>
              <a:defRPr/>
            </a:pPr>
            <a:endParaRPr lang="en-US"/>
          </a:p>
        </p:txBody>
      </p:sp>
      <p:sp>
        <p:nvSpPr>
          <p:cNvPr id="5" name="Footer Placeholder 4"/>
          <p:cNvSpPr>
            <a:spLocks noGrp="1"/>
          </p:cNvSpPr>
          <p:nvPr>
            <p:ph type="ftr" sz="quarter" idx="3"/>
          </p:nvPr>
        </p:nvSpPr>
        <p:spPr>
          <a:xfrm>
            <a:off x="1102239" y="6236208"/>
            <a:ext cx="4556664" cy="320040"/>
          </a:xfrm>
          <a:prstGeom prst="rect">
            <a:avLst/>
          </a:prstGeom>
        </p:spPr>
        <p:txBody>
          <a:bodyPr vert="horz" lIns="91440" tIns="45720" rIns="91440" bIns="45720" rtlCol="0" anchor="ctr"/>
          <a:lstStyle>
            <a:lvl1pPr algn="l">
              <a:defRPr sz="1000">
                <a:solidFill>
                  <a:schemeClr val="tx1">
                    <a:alpha val="70000"/>
                  </a:schemeClr>
                </a:solidFill>
              </a:defRPr>
            </a:lvl1pPr>
          </a:lstStyle>
          <a:p>
            <a:pPr>
              <a:defRPr/>
            </a:pPr>
            <a:r>
              <a:rPr lang="en-US"/>
              <a:t>The Enjoyment of Music 11th, Shorter Edition</a:t>
            </a:r>
          </a:p>
        </p:txBody>
      </p:sp>
      <p:sp>
        <p:nvSpPr>
          <p:cNvPr id="6" name="Slide Number Placeholder 5"/>
          <p:cNvSpPr>
            <a:spLocks noGrp="1"/>
          </p:cNvSpPr>
          <p:nvPr>
            <p:ph type="sldNum" sz="quarter" idx="4"/>
          </p:nvPr>
        </p:nvSpPr>
        <p:spPr>
          <a:xfrm>
            <a:off x="824011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CD0D6E38-226B-6446-8965-9F4088BBD443}" type="slidenum">
              <a:rPr lang="en-US" altLang="en-US" smtClean="0"/>
              <a:pPr/>
              <a:t>‹#›</a:t>
            </a:fld>
            <a:endParaRPr lang="en-US" altLang="en-US"/>
          </a:p>
        </p:txBody>
      </p:sp>
    </p:spTree>
    <p:extLst>
      <p:ext uri="{BB962C8B-B14F-4D97-AF65-F5344CB8AC3E}">
        <p14:creationId xmlns:p14="http://schemas.microsoft.com/office/powerpoint/2010/main" val="1069363006"/>
      </p:ext>
    </p:extLst>
  </p:cSld>
  <p:clrMap bg1="dk1" tx1="lt1" bg2="dk2" tx2="lt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p:hf sldNum="0" hdr="0" dt="0"/>
  <p:txStyles>
    <p:titleStyle>
      <a:lvl1pPr algn="ctr" defTabSz="914400" rtl="0" eaLnBrk="1" latinLnBrk="0" hangingPunct="1">
        <a:lnSpc>
          <a:spcPct val="90000"/>
        </a:lnSpc>
        <a:spcBef>
          <a:spcPct val="0"/>
        </a:spcBef>
        <a:buNone/>
        <a:defRPr sz="26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hlR9rDJMEiQ"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youtube.com/watch?v=A2BYkJS8GE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eMusic_Example_Bank/MusicExcerpts/Machaut_Nesque.mp3"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eMusic_Example_Bank/MusicExcerpts/Faure_Pell_Sicilienne.mp3" TargetMode="External"/><Relationship Id="rId5" Type="http://schemas.openxmlformats.org/officeDocument/2006/relationships/hyperlink" Target="../eMusic_Example_Bank/MusicExcerpts/Debussy_BookI_cathe.mp3" TargetMode="External"/><Relationship Id="rId4" Type="http://schemas.openxmlformats.org/officeDocument/2006/relationships/hyperlink" Target="../eMusic_Example_Bank/MusicExcerpts/Debussy_BookI_Voiles.mp3"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eMusic_Example_Bank/MusicExcerpts/Debussy_Pell_ActI_S3.mp3"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file:////var/folders/91/mwjlktjx3jsb5gjxx8g02r440000gp/T/com.microsoft.Word/WebArchiveCopyPasteTempFiles/013426dc-a470-4e55-97ba-4936fa51dad6"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eMusic_Example_Bank/MusicExcerpts/Stravinsky_SacrificDance.mp3"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eMusic_Example_Bank/MusicExcerpts/Stravinsky_SoldiersMarch.mp3"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video" Target="https://www.youtube.com/embed/--leBaulER4?feature=oembed"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eMusic_Example_Bank/MusicExcerpts/Stravinsky_SacrificDance.mp3"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hyperlink" Target="../eMusic_Example_Bank/MusicExcerpts/Stravinsky_SoldiersMarch.mp3"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eMusic_Example_Bank/MusicExcerpts/Stravinsky_DanceYouths.mp3"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eMusic_Example_Bank/MusicExcerpts/Prokofiev_Op25_III.mp3"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www.youtube.com/watch?v=s7pV2cX0qxs" TargetMode="Externa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eMusic_Example_Bank/MusicExcerpts/Stravinsky_DanceYouths.mp3"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B9A2EC60-F0FA-D2FC-FE33-ADF3873581FB}"/>
              </a:ext>
            </a:extLst>
          </p:cNvPr>
          <p:cNvSpPr>
            <a:spLocks noGrp="1" noChangeArrowheads="1"/>
          </p:cNvSpPr>
          <p:nvPr>
            <p:ph type="title"/>
          </p:nvPr>
        </p:nvSpPr>
        <p:spPr>
          <a:xfrm>
            <a:off x="304800" y="152400"/>
            <a:ext cx="8534400" cy="1981200"/>
          </a:xfrm>
          <a:solidFill>
            <a:schemeClr val="tx1">
              <a:alpha val="15000"/>
            </a:schemeClr>
          </a:solidFill>
          <a:ln>
            <a:solidFill>
              <a:srgbClr val="002060"/>
            </a:solidFill>
          </a:ln>
        </p:spPr>
        <p:txBody>
          <a:bodyPr/>
          <a:lstStyle/>
          <a:p>
            <a:pPr eaLnBrk="1" hangingPunct="1"/>
            <a:br>
              <a:rPr lang="en-US" altLang="en-US" dirty="0">
                <a:solidFill>
                  <a:srgbClr val="1F6E73"/>
                </a:solidFill>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3600"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Impressionism and the </a:t>
            </a:r>
            <a:br>
              <a:rPr lang="en-US" altLang="en-US" sz="3600"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3600"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Early Twentieth Century</a:t>
            </a:r>
          </a:p>
        </p:txBody>
      </p:sp>
      <p:pic>
        <p:nvPicPr>
          <p:cNvPr id="23556" name="Picture 4">
            <a:extLst>
              <a:ext uri="{FF2B5EF4-FFF2-40B4-BE49-F238E27FC236}">
                <a16:creationId xmlns:a16="http://schemas.microsoft.com/office/drawing/2014/main" id="{1BD4AE26-C277-9930-4996-AB036D637E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9950" y="2428875"/>
            <a:ext cx="5099050" cy="374332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Rectangle 2">
            <a:extLst>
              <a:ext uri="{FF2B5EF4-FFF2-40B4-BE49-F238E27FC236}">
                <a16:creationId xmlns:a16="http://schemas.microsoft.com/office/drawing/2014/main" id="{36DACF68-2781-316E-56B3-ADBA70D4D322}"/>
              </a:ext>
            </a:extLst>
          </p:cNvPr>
          <p:cNvSpPr>
            <a:spLocks noGrp="1" noChangeArrowheads="1"/>
          </p:cNvSpPr>
          <p:nvPr>
            <p:ph type="title"/>
          </p:nvPr>
        </p:nvSpPr>
        <p:spPr>
          <a:xfrm>
            <a:off x="152400" y="152400"/>
            <a:ext cx="8763000" cy="838200"/>
          </a:xfrm>
          <a:ln>
            <a:solidFill>
              <a:srgbClr val="002060"/>
            </a:solidFill>
          </a:ln>
        </p:spPr>
        <p:txBody>
          <a:bodyPr>
            <a:normAutofit fontScale="90000"/>
          </a:bodyPr>
          <a:lstStyle/>
          <a:p>
            <a:pPr eaLnBrk="1" hangingPunct="1">
              <a:defRPr/>
            </a:pPr>
            <a:r>
              <a:rPr lang="en-US" sz="4444" dirty="0">
                <a:latin typeface="Times New Roman" charset="0"/>
                <a:ea typeface="Times New Roman" charset="0"/>
                <a:cs typeface="Times New Roman" charset="0"/>
              </a:rPr>
              <a:t>Modernism in the Arts</a:t>
            </a:r>
            <a:br>
              <a:rPr lang="en-US" sz="4100" dirty="0">
                <a:latin typeface="Times New Roman" charset="0"/>
                <a:ea typeface="Times New Roman" charset="0"/>
                <a:cs typeface="Times New Roman" charset="0"/>
              </a:rPr>
            </a:br>
            <a:r>
              <a:rPr lang="en-US" sz="3200" dirty="0">
                <a:latin typeface="Times New Roman" charset="0"/>
                <a:ea typeface="Times New Roman" charset="0"/>
                <a:cs typeface="Times New Roman" charset="0"/>
              </a:rPr>
              <a:t>Neoclassicism</a:t>
            </a:r>
          </a:p>
        </p:txBody>
      </p:sp>
      <p:sp>
        <p:nvSpPr>
          <p:cNvPr id="28675" name="Rectangle 3">
            <a:extLst>
              <a:ext uri="{FF2B5EF4-FFF2-40B4-BE49-F238E27FC236}">
                <a16:creationId xmlns:a16="http://schemas.microsoft.com/office/drawing/2014/main" id="{D508E248-9307-AF94-B8A4-149E25C5B45E}"/>
              </a:ext>
            </a:extLst>
          </p:cNvPr>
          <p:cNvSpPr>
            <a:spLocks noGrp="1" noChangeArrowheads="1"/>
          </p:cNvSpPr>
          <p:nvPr>
            <p:ph idx="1"/>
          </p:nvPr>
        </p:nvSpPr>
        <p:spPr>
          <a:xfrm>
            <a:off x="381000" y="3276600"/>
            <a:ext cx="3505200" cy="1981200"/>
          </a:xfrm>
          <a:solidFill>
            <a:srgbClr val="002060"/>
          </a:solidFill>
          <a:ln>
            <a:solidFill>
              <a:schemeClr val="tx1"/>
            </a:solidFill>
          </a:ln>
        </p:spPr>
        <p:txBody>
          <a:bodyPr/>
          <a:lstStyle/>
          <a:p>
            <a:pPr marL="609600" indent="-609600" eaLnBrk="1" hangingPunct="1">
              <a:buFontTx/>
              <a:buChar char="•"/>
            </a:pPr>
            <a:r>
              <a:rPr lang="en-US" altLang="en-US" dirty="0">
                <a:latin typeface="Times New Roman" panose="02020603050405020304" pitchFamily="18" charset="0"/>
                <a:ea typeface="ＭＳ Ｐゴシック" panose="020B0600070205080204" pitchFamily="34" charset="-128"/>
              </a:rPr>
              <a:t>Balance and objectivity</a:t>
            </a:r>
          </a:p>
          <a:p>
            <a:pPr marL="609600" indent="-609600" eaLnBrk="1" hangingPunct="1">
              <a:buFontTx/>
              <a:buChar char="•"/>
            </a:pPr>
            <a:r>
              <a:rPr lang="en-US" altLang="en-US" dirty="0">
                <a:latin typeface="Times New Roman" panose="02020603050405020304" pitchFamily="18" charset="0"/>
                <a:ea typeface="ＭＳ Ｐゴシック" panose="020B0600070205080204" pitchFamily="34" charset="-128"/>
              </a:rPr>
              <a:t>Formal structures</a:t>
            </a:r>
          </a:p>
          <a:p>
            <a:pPr marL="609600" indent="-609600" eaLnBrk="1" hangingPunct="1">
              <a:buFontTx/>
              <a:buChar char="•"/>
            </a:pPr>
            <a:r>
              <a:rPr lang="en-US" altLang="en-US" dirty="0">
                <a:latin typeface="Times New Roman" panose="02020603050405020304" pitchFamily="18" charset="0"/>
                <a:ea typeface="ＭＳ Ｐゴシック" panose="020B0600070205080204" pitchFamily="34" charset="-128"/>
              </a:rPr>
              <a:t>Early 1920s</a:t>
            </a:r>
          </a:p>
          <a:p>
            <a:pPr marL="609600" indent="-609600" eaLnBrk="1" hangingPunct="1">
              <a:buFontTx/>
              <a:buChar char="•"/>
            </a:pPr>
            <a:r>
              <a:rPr lang="en-US" altLang="en-US" dirty="0">
                <a:latin typeface="Times New Roman" panose="02020603050405020304" pitchFamily="18" charset="0"/>
                <a:ea typeface="ＭＳ Ｐゴシック" panose="020B0600070205080204" pitchFamily="34" charset="-128"/>
              </a:rPr>
              <a:t>Absolute music </a:t>
            </a:r>
          </a:p>
        </p:txBody>
      </p:sp>
      <p:pic>
        <p:nvPicPr>
          <p:cNvPr id="28677" name="Picture 5">
            <a:extLst>
              <a:ext uri="{FF2B5EF4-FFF2-40B4-BE49-F238E27FC236}">
                <a16:creationId xmlns:a16="http://schemas.microsoft.com/office/drawing/2014/main" id="{2C852012-1BD6-E991-8045-C6D37CD766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95400"/>
            <a:ext cx="4017388" cy="39751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28678" name="Rectangle 6">
            <a:extLst>
              <a:ext uri="{FF2B5EF4-FFF2-40B4-BE49-F238E27FC236}">
                <a16:creationId xmlns:a16="http://schemas.microsoft.com/office/drawing/2014/main" id="{BE63303F-ECFF-B101-A377-D03D32FB132C}"/>
              </a:ext>
            </a:extLst>
          </p:cNvPr>
          <p:cNvSpPr>
            <a:spLocks noChangeArrowheads="1"/>
          </p:cNvSpPr>
          <p:nvPr/>
        </p:nvSpPr>
        <p:spPr bwMode="auto">
          <a:xfrm>
            <a:off x="4664075" y="5257800"/>
            <a:ext cx="37179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en-US" sz="2000" i="1" dirty="0"/>
              <a:t>Mechanic Rhythms</a:t>
            </a:r>
            <a:r>
              <a:rPr lang="en-US" altLang="en-US" sz="2000" dirty="0"/>
              <a:t> (1937), Pierre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0404D87D-9B5E-1B9E-23ED-C0CC12CBB750}"/>
              </a:ext>
            </a:extLst>
          </p:cNvPr>
          <p:cNvSpPr>
            <a:spLocks noGrp="1" noChangeArrowheads="1"/>
          </p:cNvSpPr>
          <p:nvPr>
            <p:ph type="title"/>
          </p:nvPr>
        </p:nvSpPr>
        <p:spPr>
          <a:xfrm>
            <a:off x="152400" y="0"/>
            <a:ext cx="8763000" cy="1371600"/>
          </a:xfrm>
          <a:ln>
            <a:solidFill>
              <a:srgbClr val="002060"/>
            </a:solidFill>
          </a:ln>
        </p:spPr>
        <p:txBody>
          <a:bodyPr>
            <a:normAutofit/>
          </a:bodyPr>
          <a:lstStyle/>
          <a:p>
            <a:pPr eaLnBrk="1" hangingPunct="1"/>
            <a:r>
              <a:rPr lang="en-US" altLang="en-US" sz="3600" dirty="0">
                <a:latin typeface="Times New Roman" panose="02020603050405020304" pitchFamily="18" charset="0"/>
                <a:ea typeface="ＭＳ Ｐゴシック" panose="020B0600070205080204" pitchFamily="34" charset="-128"/>
                <a:cs typeface="Times New Roman" panose="02020603050405020304" pitchFamily="18" charset="0"/>
              </a:rPr>
              <a:t> Impressionism and Post-Impressionism</a:t>
            </a:r>
          </a:p>
        </p:txBody>
      </p:sp>
      <p:sp>
        <p:nvSpPr>
          <p:cNvPr id="31748" name="Rectangle 5">
            <a:extLst>
              <a:ext uri="{FF2B5EF4-FFF2-40B4-BE49-F238E27FC236}">
                <a16:creationId xmlns:a16="http://schemas.microsoft.com/office/drawing/2014/main" id="{48EEBBC5-AAD7-0EDE-15F2-F768153F3CBC}"/>
              </a:ext>
            </a:extLst>
          </p:cNvPr>
          <p:cNvSpPr>
            <a:spLocks noChangeArrowheads="1"/>
          </p:cNvSpPr>
          <p:nvPr/>
        </p:nvSpPr>
        <p:spPr bwMode="auto">
          <a:xfrm>
            <a:off x="2057400" y="1371600"/>
            <a:ext cx="5715000" cy="2677656"/>
          </a:xfrm>
          <a:prstGeom prst="rect">
            <a:avLst/>
          </a:prstGeom>
          <a:solidFill>
            <a:srgbClr val="002060"/>
          </a:solidFill>
          <a:ln>
            <a:noFill/>
          </a:ln>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2800" b="1" i="1" dirty="0"/>
              <a:t>“For we desire above all–nuance, </a:t>
            </a:r>
          </a:p>
          <a:p>
            <a:pPr eaLnBrk="1" hangingPunct="1"/>
            <a:r>
              <a:rPr lang="en-US" altLang="en-US" sz="2800" b="1" i="1" dirty="0"/>
              <a:t>Not color but half-shades!</a:t>
            </a:r>
          </a:p>
          <a:p>
            <a:pPr eaLnBrk="1" hangingPunct="1"/>
            <a:r>
              <a:rPr lang="en-US" altLang="en-US" sz="2800" b="1" i="1" dirty="0"/>
              <a:t>Ah! Nuance alone unites</a:t>
            </a:r>
          </a:p>
          <a:p>
            <a:pPr eaLnBrk="1" hangingPunct="1"/>
            <a:r>
              <a:rPr lang="en-US" altLang="en-US" sz="2800" b="1" i="1" dirty="0"/>
              <a:t>Dream with dream and flute with horn.”</a:t>
            </a:r>
          </a:p>
          <a:p>
            <a:pPr eaLnBrk="1" hangingPunct="1"/>
            <a:r>
              <a:rPr lang="en-US" altLang="en-US" sz="2800" b="1" dirty="0"/>
              <a:t>		—Paul Verlaine</a:t>
            </a:r>
            <a:endParaRPr lang="en-US" altLang="en-US" sz="2800" b="1" i="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0404D87D-9B5E-1B9E-23ED-C0CC12CBB750}"/>
              </a:ext>
            </a:extLst>
          </p:cNvPr>
          <p:cNvSpPr>
            <a:spLocks noGrp="1" noChangeArrowheads="1"/>
          </p:cNvSpPr>
          <p:nvPr>
            <p:ph type="title"/>
          </p:nvPr>
        </p:nvSpPr>
        <p:spPr>
          <a:xfrm>
            <a:off x="152400" y="97334"/>
            <a:ext cx="8839200" cy="817066"/>
          </a:xfrm>
          <a:solidFill>
            <a:srgbClr val="002060">
              <a:alpha val="15000"/>
            </a:srgbClr>
          </a:solidFill>
          <a:ln>
            <a:solidFill>
              <a:srgbClr val="002060"/>
            </a:solidFill>
          </a:ln>
        </p:spPr>
        <p:txBody>
          <a:bodyPr>
            <a:normAutofit/>
          </a:bodyPr>
          <a:lstStyle/>
          <a:p>
            <a:pPr eaLnBrk="1" hangingPunct="1"/>
            <a:r>
              <a:rPr lang="en-US" altLang="en-US" sz="2800" dirty="0">
                <a:latin typeface="Times New Roman" panose="02020603050405020304" pitchFamily="18" charset="0"/>
                <a:ea typeface="ＭＳ Ｐゴシック" panose="020B0600070205080204" pitchFamily="34" charset="-128"/>
                <a:cs typeface="Times New Roman" panose="02020603050405020304" pitchFamily="18" charset="0"/>
              </a:rPr>
              <a:t>Impressionism and Post-Impressionism</a:t>
            </a:r>
          </a:p>
        </p:txBody>
      </p:sp>
      <p:sp>
        <p:nvSpPr>
          <p:cNvPr id="31748" name="Rectangle 5">
            <a:extLst>
              <a:ext uri="{FF2B5EF4-FFF2-40B4-BE49-F238E27FC236}">
                <a16:creationId xmlns:a16="http://schemas.microsoft.com/office/drawing/2014/main" id="{48EEBBC5-AAD7-0EDE-15F2-F768153F3CBC}"/>
              </a:ext>
            </a:extLst>
          </p:cNvPr>
          <p:cNvSpPr>
            <a:spLocks noChangeArrowheads="1"/>
          </p:cNvSpPr>
          <p:nvPr/>
        </p:nvSpPr>
        <p:spPr bwMode="auto">
          <a:xfrm>
            <a:off x="152400" y="1066800"/>
            <a:ext cx="8839200" cy="5693866"/>
          </a:xfrm>
          <a:prstGeom prst="rect">
            <a:avLst/>
          </a:prstGeom>
          <a:solidFill>
            <a:srgbClr val="002060"/>
          </a:solidFill>
          <a:ln>
            <a:noFill/>
          </a:ln>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just"/>
            <a:r>
              <a:rPr lang="en-US" sz="1600" dirty="0"/>
              <a:t>The two major composers associated with the Impressionist movement are Claude Debussy and Maurice Ravel. Both French-born composers were searching for ways to break free from the rules of tonality that had evolved over the previous centuries. Impressionism in music, as in art, focused on the creator’s impression of an object, concept, or event.</a:t>
            </a:r>
          </a:p>
          <a:p>
            <a:pPr algn="just"/>
            <a:r>
              <a:rPr lang="en-US" sz="1600" dirty="0"/>
              <a:t> </a:t>
            </a:r>
          </a:p>
          <a:p>
            <a:pPr algn="just"/>
            <a:r>
              <a:rPr lang="en-US" sz="1600" b="1" dirty="0"/>
              <a:t>Claude Debussy</a:t>
            </a:r>
            <a:endParaRPr lang="en-US" sz="1600" dirty="0"/>
          </a:p>
          <a:p>
            <a:pPr algn="just" fontAlgn="base"/>
            <a:r>
              <a:rPr lang="en-US" sz="1600" dirty="0"/>
              <a:t>Claude Debussy was a French composer and pianist. Clearly talented at a young age, Debussy was admitted into the Paris Conservatory of Music at only 11-years-old, where he would remain for the next 12 years.  Some of his most famous piano works were created in his later years. Debussy's piano preludes are often compared to those of Chopin.</a:t>
            </a:r>
          </a:p>
          <a:p>
            <a:pPr algn="just"/>
            <a:r>
              <a:rPr lang="en-US" sz="1600" i="1" dirty="0"/>
              <a:t>Debussy, La Mer </a:t>
            </a:r>
            <a:endParaRPr lang="en-US" sz="1600" dirty="0"/>
          </a:p>
          <a:p>
            <a:pPr algn="just"/>
            <a:r>
              <a:rPr lang="en-US" sz="1600" u="sng" dirty="0">
                <a:hlinkClick r:id="rId3"/>
              </a:rPr>
              <a:t>https://www.youtube.com/watch?v=hlR9rDJMEiQ</a:t>
            </a:r>
            <a:r>
              <a:rPr lang="en-US" sz="1600" dirty="0"/>
              <a:t> </a:t>
            </a:r>
          </a:p>
          <a:p>
            <a:pPr algn="just"/>
            <a:r>
              <a:rPr lang="en-US" sz="1600" dirty="0"/>
              <a:t> </a:t>
            </a:r>
          </a:p>
          <a:p>
            <a:pPr algn="just"/>
            <a:r>
              <a:rPr lang="en-US" sz="1600" dirty="0"/>
              <a:t>Impressionist composers also liked using sounds and rhythms that were unfamiliar to most Western European musicians. One of the most famous compositions by Maurice Ravel is entitled Bolero. A Bolero is a Spanish dance in three-quarter time, and it provided Ravel with a vehicle through which he could introduce differ</a:t>
            </a:r>
          </a:p>
          <a:p>
            <a:pPr algn="just"/>
            <a:r>
              <a:rPr lang="en-US" sz="1600" dirty="0"/>
              <a:t> </a:t>
            </a:r>
          </a:p>
          <a:p>
            <a:pPr algn="just"/>
            <a:r>
              <a:rPr lang="en-US" sz="1600" b="1" dirty="0"/>
              <a:t>Maurice Ravel</a:t>
            </a:r>
            <a:endParaRPr lang="en-US" sz="1600" dirty="0"/>
          </a:p>
          <a:p>
            <a:pPr algn="just"/>
            <a:r>
              <a:rPr lang="en-US" sz="1600" dirty="0"/>
              <a:t> </a:t>
            </a:r>
          </a:p>
          <a:p>
            <a:pPr algn="just"/>
            <a:r>
              <a:rPr lang="en-US" sz="1600" dirty="0"/>
              <a:t>Maurice Ravel, Bolero </a:t>
            </a:r>
          </a:p>
          <a:p>
            <a:pPr algn="just"/>
            <a:r>
              <a:rPr lang="en-US" sz="1600" u="sng" dirty="0">
                <a:hlinkClick r:id="rId4"/>
              </a:rPr>
              <a:t>https://www.youtube.com/watch?v=A2BYkJS8GE0</a:t>
            </a:r>
            <a:r>
              <a:rPr lang="en-US" sz="1600" dirty="0"/>
              <a:t> </a:t>
            </a:r>
          </a:p>
          <a:p>
            <a:pPr eaLnBrk="1" hangingPunct="1"/>
            <a:endParaRPr lang="en-US" altLang="en-US" sz="1200" b="1" i="1" dirty="0"/>
          </a:p>
        </p:txBody>
      </p:sp>
    </p:spTree>
    <p:extLst>
      <p:ext uri="{BB962C8B-B14F-4D97-AF65-F5344CB8AC3E}">
        <p14:creationId xmlns:p14="http://schemas.microsoft.com/office/powerpoint/2010/main" val="1257779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Rectangle 2">
            <a:extLst>
              <a:ext uri="{FF2B5EF4-FFF2-40B4-BE49-F238E27FC236}">
                <a16:creationId xmlns:a16="http://schemas.microsoft.com/office/drawing/2014/main" id="{1441DCD0-35F4-6F56-85FC-F0261C1A7204}"/>
              </a:ext>
            </a:extLst>
          </p:cNvPr>
          <p:cNvSpPr>
            <a:spLocks noGrp="1" noChangeArrowheads="1"/>
          </p:cNvSpPr>
          <p:nvPr>
            <p:ph type="title"/>
          </p:nvPr>
        </p:nvSpPr>
        <p:spPr>
          <a:xfrm>
            <a:off x="228600" y="76200"/>
            <a:ext cx="8610600" cy="990600"/>
          </a:xfrm>
          <a:ln>
            <a:solidFill>
              <a:srgbClr val="002060"/>
            </a:solidFill>
          </a:ln>
        </p:spPr>
        <p:txBody>
          <a:bodyPr>
            <a:normAutofit fontScale="90000"/>
          </a:bodyPr>
          <a:lstStyle/>
          <a:p>
            <a:pPr eaLnBrk="1" hangingPunct="1">
              <a:defRPr/>
            </a:pPr>
            <a:r>
              <a:rPr lang="en-US" dirty="0">
                <a:latin typeface="Times New Roman" charset="0"/>
                <a:ea typeface="Times New Roman" charset="0"/>
                <a:cs typeface="Times New Roman" charset="0"/>
              </a:rPr>
              <a:t> Impressionism and Post-Impressionism</a:t>
            </a:r>
            <a:br>
              <a:rPr lang="en-US" dirty="0">
                <a:latin typeface="Times New Roman" charset="0"/>
                <a:ea typeface="Times New Roman" charset="0"/>
                <a:cs typeface="Times New Roman" charset="0"/>
              </a:rPr>
            </a:br>
            <a:r>
              <a:rPr lang="en-US" sz="3200" dirty="0">
                <a:latin typeface="Times New Roman" charset="0"/>
                <a:ea typeface="Times New Roman" charset="0"/>
                <a:cs typeface="Times New Roman" charset="0"/>
              </a:rPr>
              <a:t>Debussy and Impressionism</a:t>
            </a:r>
            <a:r>
              <a:rPr lang="en-US" sz="4100" dirty="0">
                <a:ea typeface="Times New Roman" charset="0"/>
                <a:cs typeface="Times New Roman" charset="0"/>
              </a:rPr>
              <a:t> </a:t>
            </a:r>
          </a:p>
        </p:txBody>
      </p:sp>
      <p:sp>
        <p:nvSpPr>
          <p:cNvPr id="32771" name="Rectangle 3">
            <a:extLst>
              <a:ext uri="{FF2B5EF4-FFF2-40B4-BE49-F238E27FC236}">
                <a16:creationId xmlns:a16="http://schemas.microsoft.com/office/drawing/2014/main" id="{91DBA7EA-D9FB-01EF-C562-D43E3797881B}"/>
              </a:ext>
            </a:extLst>
          </p:cNvPr>
          <p:cNvSpPr>
            <a:spLocks noGrp="1" noChangeArrowheads="1"/>
          </p:cNvSpPr>
          <p:nvPr>
            <p:ph idx="1"/>
          </p:nvPr>
        </p:nvSpPr>
        <p:spPr>
          <a:xfrm>
            <a:off x="381000" y="1676400"/>
            <a:ext cx="3733800" cy="1295400"/>
          </a:xfrm>
          <a:solidFill>
            <a:srgbClr val="002060"/>
          </a:solidFill>
        </p:spPr>
        <p:txBody>
          <a:bodyPr/>
          <a:lstStyle/>
          <a:p>
            <a:pPr marL="609600" indent="-609600" eaLnBrk="1" hangingPunct="1">
              <a:buFontTx/>
              <a:buChar char="•"/>
            </a:pPr>
            <a:r>
              <a:rPr lang="en-US" altLang="en-US" dirty="0">
                <a:latin typeface="Times New Roman" panose="02020603050405020304" pitchFamily="18" charset="0"/>
                <a:ea typeface="ＭＳ Ｐゴシック" panose="020B0600070205080204" pitchFamily="34" charset="-128"/>
              </a:rPr>
              <a:t>French Impressionist Painters</a:t>
            </a:r>
          </a:p>
          <a:p>
            <a:pPr marL="1562100" lvl="1" indent="-533400" eaLnBrk="1" hangingPunct="1">
              <a:buFontTx/>
              <a:buNone/>
            </a:pPr>
            <a:r>
              <a:rPr lang="en-US" altLang="en-US" dirty="0">
                <a:latin typeface="Times New Roman" panose="02020603050405020304" pitchFamily="18" charset="0"/>
                <a:ea typeface="ＭＳ Ｐゴシック" panose="020B0600070205080204" pitchFamily="34" charset="-128"/>
              </a:rPr>
              <a:t>–  Monet	</a:t>
            </a:r>
          </a:p>
          <a:p>
            <a:pPr marL="1562100" lvl="1" indent="-533400" eaLnBrk="1" hangingPunct="1">
              <a:buFontTx/>
              <a:buNone/>
            </a:pPr>
            <a:r>
              <a:rPr lang="en-US" altLang="en-US" dirty="0">
                <a:latin typeface="Times New Roman" panose="02020603050405020304" pitchFamily="18" charset="0"/>
                <a:ea typeface="ＭＳ Ｐゴシック" panose="020B0600070205080204" pitchFamily="34" charset="-128"/>
              </a:rPr>
              <a:t>–  Light and color</a:t>
            </a:r>
          </a:p>
        </p:txBody>
      </p:sp>
      <p:sp>
        <p:nvSpPr>
          <p:cNvPr id="32773" name="Text Box 5">
            <a:extLst>
              <a:ext uri="{FF2B5EF4-FFF2-40B4-BE49-F238E27FC236}">
                <a16:creationId xmlns:a16="http://schemas.microsoft.com/office/drawing/2014/main" id="{E486381C-F7B4-067A-212F-EEBA1AAF5AF4}"/>
              </a:ext>
            </a:extLst>
          </p:cNvPr>
          <p:cNvSpPr txBox="1">
            <a:spLocks noChangeArrowheads="1"/>
          </p:cNvSpPr>
          <p:nvPr/>
        </p:nvSpPr>
        <p:spPr bwMode="auto">
          <a:xfrm>
            <a:off x="6248400" y="5105400"/>
            <a:ext cx="1347788" cy="304800"/>
          </a:xfrm>
          <a:prstGeom prst="rect">
            <a:avLst/>
          </a:prstGeom>
          <a:solidFill>
            <a:srgbClr val="002060"/>
          </a:solidFill>
          <a:ln>
            <a:noFill/>
          </a:ln>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400"/>
              <a:t>Claude Debussy</a:t>
            </a:r>
          </a:p>
        </p:txBody>
      </p:sp>
      <p:pic>
        <p:nvPicPr>
          <p:cNvPr id="32774" name="Picture 8">
            <a:extLst>
              <a:ext uri="{FF2B5EF4-FFF2-40B4-BE49-F238E27FC236}">
                <a16:creationId xmlns:a16="http://schemas.microsoft.com/office/drawing/2014/main" id="{292ABDC4-BCD6-B181-0547-281C95F477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155" y="3124200"/>
            <a:ext cx="4669952" cy="3429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2775" name="Picture 7">
            <a:extLst>
              <a:ext uri="{FF2B5EF4-FFF2-40B4-BE49-F238E27FC236}">
                <a16:creationId xmlns:a16="http://schemas.microsoft.com/office/drawing/2014/main" id="{35CFA586-D9D8-3BE1-F165-6A645F2A0C3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424402"/>
            <a:ext cx="2895600" cy="368099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Rectangle 2">
            <a:extLst>
              <a:ext uri="{FF2B5EF4-FFF2-40B4-BE49-F238E27FC236}">
                <a16:creationId xmlns:a16="http://schemas.microsoft.com/office/drawing/2014/main" id="{120A9EF2-A575-079C-D604-15196FAE7781}"/>
              </a:ext>
            </a:extLst>
          </p:cNvPr>
          <p:cNvSpPr>
            <a:spLocks noGrp="1" noChangeArrowheads="1"/>
          </p:cNvSpPr>
          <p:nvPr>
            <p:ph type="title"/>
          </p:nvPr>
        </p:nvSpPr>
        <p:spPr>
          <a:xfrm>
            <a:off x="152400" y="152400"/>
            <a:ext cx="8915400" cy="838200"/>
          </a:xfrm>
          <a:solidFill>
            <a:srgbClr val="002060">
              <a:alpha val="15000"/>
            </a:srgbClr>
          </a:solidFill>
          <a:ln>
            <a:solidFill>
              <a:srgbClr val="002060"/>
            </a:solidFill>
          </a:ln>
        </p:spPr>
        <p:txBody>
          <a:bodyPr>
            <a:normAutofit fontScale="90000"/>
          </a:bodyPr>
          <a:lstStyle/>
          <a:p>
            <a:pPr eaLnBrk="1" hangingPunct="1">
              <a:defRPr/>
            </a:pPr>
            <a:r>
              <a:rPr lang="en-US" dirty="0">
                <a:latin typeface="Times New Roman" charset="0"/>
                <a:ea typeface="Times New Roman" charset="0"/>
                <a:cs typeface="Times New Roman" charset="0"/>
              </a:rPr>
              <a:t> Impressionism and Post-Impressionism</a:t>
            </a:r>
            <a:br>
              <a:rPr lang="en-US" sz="3600" dirty="0">
                <a:latin typeface="Times New Roman" charset="0"/>
                <a:ea typeface="Times New Roman" charset="0"/>
                <a:cs typeface="Times New Roman" charset="0"/>
              </a:rPr>
            </a:br>
            <a:r>
              <a:rPr lang="en-US" sz="3200" dirty="0">
                <a:latin typeface="Times New Roman" charset="0"/>
                <a:ea typeface="Times New Roman" charset="0"/>
                <a:cs typeface="Times New Roman" charset="0"/>
              </a:rPr>
              <a:t>The Symbolist Poets</a:t>
            </a:r>
            <a:r>
              <a:rPr lang="en-US" sz="4100" dirty="0">
                <a:ea typeface="Times New Roman" charset="0"/>
                <a:cs typeface="Times New Roman" charset="0"/>
              </a:rPr>
              <a:t> </a:t>
            </a:r>
          </a:p>
        </p:txBody>
      </p:sp>
      <p:sp>
        <p:nvSpPr>
          <p:cNvPr id="33795" name="Rectangle 3">
            <a:extLst>
              <a:ext uri="{FF2B5EF4-FFF2-40B4-BE49-F238E27FC236}">
                <a16:creationId xmlns:a16="http://schemas.microsoft.com/office/drawing/2014/main" id="{EC7EC896-B72F-F1BA-C6C2-B097814E479F}"/>
              </a:ext>
            </a:extLst>
          </p:cNvPr>
          <p:cNvSpPr>
            <a:spLocks noGrp="1" noChangeArrowheads="1"/>
          </p:cNvSpPr>
          <p:nvPr>
            <p:ph idx="1"/>
          </p:nvPr>
        </p:nvSpPr>
        <p:spPr>
          <a:xfrm>
            <a:off x="533400" y="3352800"/>
            <a:ext cx="4572000" cy="2819400"/>
          </a:xfrm>
          <a:solidFill>
            <a:schemeClr val="accent6">
              <a:lumMod val="50000"/>
            </a:schemeClr>
          </a:solidFill>
        </p:spPr>
        <p:txBody>
          <a:bodyPr/>
          <a:lstStyle/>
          <a:p>
            <a:pPr marL="466725" indent="-466725" eaLnBrk="1" hangingPunct="1">
              <a:lnSpc>
                <a:spcPct val="90000"/>
              </a:lnSpc>
              <a:buFontTx/>
              <a:buChar char="•"/>
            </a:pPr>
            <a:r>
              <a:rPr lang="en-US" altLang="en-US" dirty="0">
                <a:latin typeface="Times New Roman" panose="02020603050405020304" pitchFamily="18" charset="0"/>
                <a:ea typeface="ＭＳ Ｐゴシック" panose="020B0600070205080204" pitchFamily="34" charset="-128"/>
              </a:rPr>
              <a:t>Literary response to Impressionism</a:t>
            </a:r>
          </a:p>
          <a:p>
            <a:pPr marL="1562100" lvl="1" indent="-533400" eaLnBrk="1" hangingPunct="1">
              <a:lnSpc>
                <a:spcPct val="90000"/>
              </a:lnSpc>
              <a:buFontTx/>
              <a:buNone/>
            </a:pPr>
            <a:r>
              <a:rPr lang="en-US" altLang="en-US" dirty="0">
                <a:latin typeface="Times New Roman" panose="02020603050405020304" pitchFamily="18" charset="0"/>
                <a:ea typeface="ＭＳ Ｐゴシック" panose="020B0600070205080204" pitchFamily="34" charset="-128"/>
              </a:rPr>
              <a:t>– Charles Baudelaire</a:t>
            </a:r>
          </a:p>
          <a:p>
            <a:pPr marL="1562100" lvl="1" indent="-533400" eaLnBrk="1" hangingPunct="1">
              <a:lnSpc>
                <a:spcPct val="90000"/>
              </a:lnSpc>
              <a:buFontTx/>
              <a:buNone/>
            </a:pPr>
            <a:r>
              <a:rPr lang="en-US" altLang="en-US" dirty="0">
                <a:latin typeface="Times New Roman" panose="02020603050405020304" pitchFamily="18" charset="0"/>
                <a:ea typeface="ＭＳ Ｐゴシック" panose="020B0600070205080204" pitchFamily="34" charset="-128"/>
              </a:rPr>
              <a:t>– Stéphane </a:t>
            </a:r>
            <a:r>
              <a:rPr lang="en-US" altLang="en-US" dirty="0" err="1">
                <a:latin typeface="Times New Roman" panose="02020603050405020304" pitchFamily="18" charset="0"/>
                <a:ea typeface="ＭＳ Ｐゴシック" panose="020B0600070205080204" pitchFamily="34" charset="-128"/>
              </a:rPr>
              <a:t>Mallarmé</a:t>
            </a:r>
            <a:endParaRPr lang="en-US" altLang="en-US" dirty="0">
              <a:latin typeface="Times New Roman" panose="02020603050405020304" pitchFamily="18" charset="0"/>
              <a:ea typeface="ＭＳ Ｐゴシック" panose="020B0600070205080204" pitchFamily="34" charset="-128"/>
            </a:endParaRPr>
          </a:p>
          <a:p>
            <a:pPr marL="1562100" lvl="1" indent="-533400" eaLnBrk="1" hangingPunct="1">
              <a:lnSpc>
                <a:spcPct val="90000"/>
              </a:lnSpc>
              <a:buFontTx/>
              <a:buNone/>
            </a:pPr>
            <a:r>
              <a:rPr lang="en-US" altLang="en-US" dirty="0">
                <a:latin typeface="Times New Roman" panose="02020603050405020304" pitchFamily="18" charset="0"/>
                <a:ea typeface="ＭＳ Ｐゴシック" panose="020B0600070205080204" pitchFamily="34" charset="-128"/>
              </a:rPr>
              <a:t>– Paul Verlaine</a:t>
            </a:r>
          </a:p>
          <a:p>
            <a:pPr marL="1562100" lvl="1" indent="-533400" eaLnBrk="1" hangingPunct="1">
              <a:lnSpc>
                <a:spcPct val="90000"/>
              </a:lnSpc>
              <a:buFontTx/>
              <a:buNone/>
            </a:pPr>
            <a:r>
              <a:rPr lang="en-US" altLang="en-US" dirty="0">
                <a:latin typeface="Times New Roman" panose="02020603050405020304" pitchFamily="18" charset="0"/>
                <a:ea typeface="ＭＳ Ｐゴシック" panose="020B0600070205080204" pitchFamily="34" charset="-128"/>
              </a:rPr>
              <a:t>– Arthur Rimbaud</a:t>
            </a:r>
          </a:p>
          <a:p>
            <a:pPr marL="466725" indent="-466725" eaLnBrk="1" hangingPunct="1">
              <a:lnSpc>
                <a:spcPct val="90000"/>
              </a:lnSpc>
              <a:buFontTx/>
              <a:buChar char="•"/>
            </a:pPr>
            <a:r>
              <a:rPr lang="en-US" altLang="en-US" dirty="0">
                <a:latin typeface="Times New Roman" panose="02020603050405020304" pitchFamily="18" charset="0"/>
                <a:ea typeface="ＭＳ Ｐゴシック" panose="020B0600070205080204" pitchFamily="34" charset="-128"/>
              </a:rPr>
              <a:t>Sound of a word as well as its meaning</a:t>
            </a:r>
            <a:r>
              <a:rPr lang="en-US" altLang="en-US" dirty="0">
                <a:ea typeface="ＭＳ Ｐゴシック" panose="020B0600070205080204" pitchFamily="34" charset="-128"/>
              </a:rPr>
              <a:t> </a:t>
            </a:r>
          </a:p>
        </p:txBody>
      </p:sp>
      <p:pic>
        <p:nvPicPr>
          <p:cNvPr id="33797" name="Picture 6">
            <a:extLst>
              <a:ext uri="{FF2B5EF4-FFF2-40B4-BE49-F238E27FC236}">
                <a16:creationId xmlns:a16="http://schemas.microsoft.com/office/drawing/2014/main" id="{76700E1F-2E51-20AE-ACEE-40D3F8D70E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0801" y="3505200"/>
            <a:ext cx="2514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Rectangle 7">
            <a:extLst>
              <a:ext uri="{FF2B5EF4-FFF2-40B4-BE49-F238E27FC236}">
                <a16:creationId xmlns:a16="http://schemas.microsoft.com/office/drawing/2014/main" id="{B2A2A114-F974-10C2-0924-2E381ED8CBFB}"/>
              </a:ext>
            </a:extLst>
          </p:cNvPr>
          <p:cNvSpPr>
            <a:spLocks noChangeArrowheads="1"/>
          </p:cNvSpPr>
          <p:nvPr/>
        </p:nvSpPr>
        <p:spPr bwMode="auto">
          <a:xfrm>
            <a:off x="457200" y="1447800"/>
            <a:ext cx="8382000" cy="1917700"/>
          </a:xfrm>
          <a:prstGeom prst="rect">
            <a:avLst/>
          </a:prstGeom>
          <a:solidFill>
            <a:srgbClr val="002060"/>
          </a:solidFill>
          <a:ln>
            <a:noFill/>
          </a:ln>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i="1" dirty="0"/>
              <a:t>“Symbolism. . . . The secret of this movement is nothing other than this. . . . We were nourished on music, and our literary minds only dreamt of extracting from language virtually the same effects that music caused on our nervous system.”</a:t>
            </a:r>
          </a:p>
          <a:p>
            <a:pPr eaLnBrk="1" hangingPunct="1"/>
            <a:r>
              <a:rPr lang="en-US" altLang="en-US" i="1" dirty="0"/>
              <a:t>					—</a:t>
            </a:r>
            <a:r>
              <a:rPr lang="en-US" altLang="en-US" dirty="0"/>
              <a:t>Paul Valéry</a:t>
            </a:r>
            <a:endParaRPr lang="en-US" altLang="en-US" i="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9260AA9A-FBBA-B6B1-2F29-C97A8832E190}"/>
              </a:ext>
            </a:extLst>
          </p:cNvPr>
          <p:cNvSpPr>
            <a:spLocks noGrp="1" noChangeArrowheads="1"/>
          </p:cNvSpPr>
          <p:nvPr>
            <p:ph type="title"/>
          </p:nvPr>
        </p:nvSpPr>
        <p:spPr>
          <a:xfrm>
            <a:off x="152400" y="198438"/>
            <a:ext cx="8839200" cy="1389062"/>
          </a:xfrm>
          <a:ln>
            <a:solidFill>
              <a:srgbClr val="002060"/>
            </a:solidFill>
          </a:ln>
        </p:spPr>
        <p:txBody>
          <a:bodyPr>
            <a:normAutofit fontScale="90000"/>
          </a:bodyPr>
          <a:lstStyle/>
          <a:p>
            <a:pPr eaLnBrk="1" hangingPunct="1"/>
            <a:r>
              <a:rPr lang="en-US" altLang="en-US" sz="3600" dirty="0">
                <a:latin typeface="Times New Roman" panose="02020603050405020304" pitchFamily="18" charset="0"/>
                <a:ea typeface="ＭＳ Ｐゴシック" panose="020B0600070205080204" pitchFamily="34" charset="-128"/>
                <a:cs typeface="Times New Roman" panose="02020603050405020304" pitchFamily="18" charset="0"/>
              </a:rPr>
              <a:t> Impressionism and Post-Impressionism</a:t>
            </a:r>
            <a:br>
              <a:rPr lang="en-US" altLang="en-US" sz="2800" dirty="0">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Impressionism in Music</a:t>
            </a:r>
            <a:r>
              <a:rPr lang="en-US" altLang="en-US" sz="4200" dirty="0">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34819" name="Rectangle 3">
            <a:extLst>
              <a:ext uri="{FF2B5EF4-FFF2-40B4-BE49-F238E27FC236}">
                <a16:creationId xmlns:a16="http://schemas.microsoft.com/office/drawing/2014/main" id="{0F768A7E-9638-6FD7-D631-9E679A95803B}"/>
              </a:ext>
            </a:extLst>
          </p:cNvPr>
          <p:cNvSpPr>
            <a:spLocks noGrp="1" noChangeArrowheads="1"/>
          </p:cNvSpPr>
          <p:nvPr>
            <p:ph idx="1"/>
          </p:nvPr>
        </p:nvSpPr>
        <p:spPr>
          <a:xfrm>
            <a:off x="304800" y="1600200"/>
            <a:ext cx="8534400" cy="5046663"/>
          </a:xfrm>
          <a:solidFill>
            <a:schemeClr val="accent6">
              <a:lumMod val="50000"/>
            </a:schemeClr>
          </a:solidFill>
        </p:spPr>
        <p:txBody>
          <a:bodyPr/>
          <a:lstStyle/>
          <a:p>
            <a:pPr marL="466725" indent="-466725" eaLnBrk="1" hangingPunct="1">
              <a:lnSpc>
                <a:spcPct val="90000"/>
              </a:lnSpc>
              <a:buFontTx/>
              <a:buChar char="•"/>
            </a:pPr>
            <a:endParaRPr lang="en-US" altLang="en-US" dirty="0">
              <a:latin typeface="Times New Roman" panose="02020603050405020304" pitchFamily="18" charset="0"/>
              <a:ea typeface="ＭＳ Ｐゴシック" panose="020B0600070205080204" pitchFamily="34" charset="-128"/>
            </a:endParaRPr>
          </a:p>
          <a:p>
            <a:pPr marL="466725" indent="-466725" eaLnBrk="1" hangingPunct="1">
              <a:lnSpc>
                <a:spcPct val="90000"/>
              </a:lnSpc>
              <a:buFontTx/>
              <a:buChar char="•"/>
            </a:pPr>
            <a:r>
              <a:rPr lang="en-US" altLang="en-US" dirty="0">
                <a:latin typeface="Times New Roman" panose="02020603050405020304" pitchFamily="18" charset="0"/>
                <a:ea typeface="ＭＳ Ｐゴシック" panose="020B0600070205080204" pitchFamily="34" charset="-128"/>
              </a:rPr>
              <a:t>Impressionistic music characterized by:</a:t>
            </a:r>
          </a:p>
          <a:p>
            <a:pPr marL="1258888" lvl="2" indent="-466725" eaLnBrk="1" hangingPunct="1">
              <a:spcBef>
                <a:spcPts val="900"/>
              </a:spcBef>
              <a:buFontTx/>
              <a:buNone/>
            </a:pPr>
            <a:r>
              <a:rPr lang="en-US" altLang="en-US" dirty="0">
                <a:latin typeface="Times New Roman" panose="02020603050405020304" pitchFamily="18" charset="0"/>
                <a:ea typeface="ＭＳ Ｐゴシック" panose="020B0600070205080204" pitchFamily="34" charset="-128"/>
              </a:rPr>
              <a:t>– Ancient scales (church modes of the Middle Ages)</a:t>
            </a:r>
            <a:br>
              <a:rPr lang="en-US" altLang="en-US" dirty="0">
                <a:latin typeface="Times New Roman" panose="02020603050405020304" pitchFamily="18" charset="0"/>
                <a:ea typeface="ＭＳ Ｐゴシック" panose="020B0600070205080204" pitchFamily="34" charset="-128"/>
              </a:rPr>
            </a:br>
            <a:endParaRPr lang="en-US" altLang="en-US" dirty="0">
              <a:latin typeface="Times New Roman" panose="02020603050405020304" pitchFamily="18" charset="0"/>
              <a:ea typeface="ＭＳ Ｐゴシック" panose="020B0600070205080204" pitchFamily="34" charset="-128"/>
            </a:endParaRPr>
          </a:p>
          <a:p>
            <a:pPr marL="1258888" lvl="2" indent="-466725" eaLnBrk="1" hangingPunct="1">
              <a:spcBef>
                <a:spcPts val="300"/>
              </a:spcBef>
              <a:buFontTx/>
              <a:buNone/>
            </a:pPr>
            <a:r>
              <a:rPr lang="en-US" altLang="en-US" dirty="0">
                <a:latin typeface="Times New Roman" panose="02020603050405020304" pitchFamily="18" charset="0"/>
                <a:ea typeface="ＭＳ Ｐゴシック" panose="020B0600070205080204" pitchFamily="34" charset="-128"/>
              </a:rPr>
              <a:t>– Exotic scales (</a:t>
            </a:r>
            <a:r>
              <a:rPr lang="en-US" altLang="en-US" i="1" dirty="0">
                <a:latin typeface="Times New Roman" panose="02020603050405020304" pitchFamily="18" charset="0"/>
                <a:ea typeface="ＭＳ Ｐゴシック" panose="020B0600070205080204" pitchFamily="34" charset="-128"/>
              </a:rPr>
              <a:t>chromatic, whole tone)</a:t>
            </a:r>
            <a:br>
              <a:rPr lang="en-US" altLang="en-US" i="1" dirty="0">
                <a:latin typeface="Times New Roman" panose="02020603050405020304" pitchFamily="18" charset="0"/>
                <a:ea typeface="ＭＳ Ｐゴシック" panose="020B0600070205080204" pitchFamily="34" charset="-128"/>
              </a:rPr>
            </a:br>
            <a:endParaRPr lang="en-US" altLang="en-US" i="1" dirty="0">
              <a:latin typeface="Times New Roman" panose="02020603050405020304" pitchFamily="18" charset="0"/>
              <a:ea typeface="ＭＳ Ｐゴシック" panose="020B0600070205080204" pitchFamily="34" charset="-128"/>
            </a:endParaRPr>
          </a:p>
          <a:p>
            <a:pPr marL="1258888" lvl="2" indent="-466725" eaLnBrk="1" hangingPunct="1">
              <a:spcBef>
                <a:spcPts val="300"/>
              </a:spcBef>
              <a:buFontTx/>
              <a:buNone/>
            </a:pPr>
            <a:r>
              <a:rPr lang="en-US" altLang="en-US" dirty="0">
                <a:latin typeface="Times New Roman" panose="02020603050405020304" pitchFamily="18" charset="0"/>
                <a:ea typeface="ＭＳ Ｐゴシック" panose="020B0600070205080204" pitchFamily="34" charset="-128"/>
              </a:rPr>
              <a:t>– Unresolved dissonances</a:t>
            </a:r>
            <a:br>
              <a:rPr lang="en-US" altLang="en-US" dirty="0">
                <a:latin typeface="Times New Roman" panose="02020603050405020304" pitchFamily="18" charset="0"/>
                <a:ea typeface="ＭＳ Ｐゴシック" panose="020B0600070205080204" pitchFamily="34" charset="-128"/>
              </a:rPr>
            </a:br>
            <a:endParaRPr lang="en-US" altLang="en-US" dirty="0">
              <a:latin typeface="Times New Roman" panose="02020603050405020304" pitchFamily="18" charset="0"/>
              <a:ea typeface="ＭＳ Ｐゴシック" panose="020B0600070205080204" pitchFamily="34" charset="-128"/>
            </a:endParaRPr>
          </a:p>
          <a:p>
            <a:pPr marL="1258888" lvl="2" indent="-466725" eaLnBrk="1" hangingPunct="1">
              <a:spcBef>
                <a:spcPts val="300"/>
              </a:spcBef>
              <a:buFontTx/>
              <a:buNone/>
            </a:pPr>
            <a:r>
              <a:rPr lang="en-US" altLang="en-US" dirty="0">
                <a:latin typeface="Times New Roman" panose="02020603050405020304" pitchFamily="18" charset="0"/>
                <a:ea typeface="ＭＳ Ｐゴシック" panose="020B0600070205080204" pitchFamily="34" charset="-128"/>
              </a:rPr>
              <a:t>– Parallel chords, ninth chords</a:t>
            </a:r>
            <a:br>
              <a:rPr lang="en-US" altLang="en-US" dirty="0">
                <a:latin typeface="Times New Roman" panose="02020603050405020304" pitchFamily="18" charset="0"/>
                <a:ea typeface="ＭＳ Ｐゴシック" panose="020B0600070205080204" pitchFamily="34" charset="-128"/>
              </a:rPr>
            </a:br>
            <a:r>
              <a:rPr lang="en-US" altLang="en-US" dirty="0">
                <a:latin typeface="Times New Roman" panose="02020603050405020304" pitchFamily="18" charset="0"/>
                <a:ea typeface="ＭＳ Ｐゴシック" panose="020B0600070205080204" pitchFamily="34" charset="-128"/>
              </a:rPr>
              <a:t> </a:t>
            </a:r>
          </a:p>
          <a:p>
            <a:pPr marL="1258888" lvl="2" indent="-466725" eaLnBrk="1" hangingPunct="1">
              <a:spcBef>
                <a:spcPts val="300"/>
              </a:spcBef>
              <a:buFontTx/>
              <a:buNone/>
            </a:pPr>
            <a:r>
              <a:rPr lang="en-US" altLang="en-US" dirty="0">
                <a:latin typeface="Times New Roman" panose="02020603050405020304" pitchFamily="18" charset="0"/>
                <a:ea typeface="ＭＳ Ｐゴシック" panose="020B0600070205080204" pitchFamily="34" charset="-128"/>
              </a:rPr>
              <a:t>– Orchestral color</a:t>
            </a:r>
            <a:br>
              <a:rPr lang="en-US" altLang="en-US" dirty="0">
                <a:latin typeface="Times New Roman" panose="02020603050405020304" pitchFamily="18" charset="0"/>
                <a:ea typeface="ＭＳ Ｐゴシック" panose="020B0600070205080204" pitchFamily="34" charset="-128"/>
              </a:rPr>
            </a:br>
            <a:endParaRPr lang="en-US" altLang="en-US" dirty="0">
              <a:latin typeface="Times New Roman" panose="02020603050405020304" pitchFamily="18" charset="0"/>
              <a:ea typeface="ＭＳ Ｐゴシック" panose="020B0600070205080204" pitchFamily="34" charset="-128"/>
            </a:endParaRPr>
          </a:p>
          <a:p>
            <a:pPr marL="1258888" lvl="2" indent="-466725" eaLnBrk="1" hangingPunct="1">
              <a:spcBef>
                <a:spcPts val="300"/>
              </a:spcBef>
              <a:buFontTx/>
              <a:buNone/>
            </a:pPr>
            <a:r>
              <a:rPr lang="en-US" altLang="en-US" dirty="0">
                <a:latin typeface="Times New Roman" panose="02020603050405020304" pitchFamily="18" charset="0"/>
                <a:ea typeface="ＭＳ Ｐゴシック" panose="020B0600070205080204" pitchFamily="34" charset="-128"/>
              </a:rPr>
              <a:t>– Free rhythm</a:t>
            </a:r>
            <a:br>
              <a:rPr lang="en-US" altLang="en-US" dirty="0">
                <a:latin typeface="Times New Roman" panose="02020603050405020304" pitchFamily="18" charset="0"/>
                <a:ea typeface="ＭＳ Ｐゴシック" panose="020B0600070205080204" pitchFamily="34" charset="-128"/>
              </a:rPr>
            </a:br>
            <a:endParaRPr lang="en-US" altLang="en-US" dirty="0">
              <a:latin typeface="Times New Roman" panose="02020603050405020304" pitchFamily="18" charset="0"/>
              <a:ea typeface="ＭＳ Ｐゴシック" panose="020B0600070205080204" pitchFamily="34" charset="-128"/>
            </a:endParaRPr>
          </a:p>
          <a:p>
            <a:pPr marL="1258888" lvl="2" indent="-466725" eaLnBrk="1" hangingPunct="1">
              <a:spcBef>
                <a:spcPts val="300"/>
              </a:spcBef>
              <a:spcAft>
                <a:spcPts val="1200"/>
              </a:spcAft>
              <a:buFontTx/>
              <a:buNone/>
            </a:pPr>
            <a:r>
              <a:rPr lang="en-US" altLang="en-US" dirty="0">
                <a:latin typeface="Times New Roman" panose="02020603050405020304" pitchFamily="18" charset="0"/>
                <a:ea typeface="ＭＳ Ｐゴシック" panose="020B0600070205080204" pitchFamily="34" charset="-128"/>
              </a:rPr>
              <a:t>– Short lyric forms </a:t>
            </a:r>
          </a:p>
        </p:txBody>
      </p:sp>
      <p:sp>
        <p:nvSpPr>
          <p:cNvPr id="34821" name="Rectangle 5">
            <a:extLst>
              <a:ext uri="{FF2B5EF4-FFF2-40B4-BE49-F238E27FC236}">
                <a16:creationId xmlns:a16="http://schemas.microsoft.com/office/drawing/2014/main" id="{01903D07-30DD-9DEA-FD91-0A192FA7C25C}"/>
              </a:ext>
            </a:extLst>
          </p:cNvPr>
          <p:cNvSpPr>
            <a:spLocks noChangeArrowheads="1"/>
          </p:cNvSpPr>
          <p:nvPr/>
        </p:nvSpPr>
        <p:spPr bwMode="auto">
          <a:xfrm>
            <a:off x="5638800" y="2452688"/>
            <a:ext cx="2597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800" b="1">
                <a:hlinkClick r:id="rId3" action="ppaction://hlinkfile"/>
              </a:rPr>
              <a:t>Machaut: modally based</a:t>
            </a:r>
            <a:endParaRPr lang="en-US" altLang="en-US" sz="1800" b="1"/>
          </a:p>
        </p:txBody>
      </p:sp>
      <p:sp>
        <p:nvSpPr>
          <p:cNvPr id="34822" name="Rectangle 7">
            <a:extLst>
              <a:ext uri="{FF2B5EF4-FFF2-40B4-BE49-F238E27FC236}">
                <a16:creationId xmlns:a16="http://schemas.microsoft.com/office/drawing/2014/main" id="{02CAF750-B7C5-B2D7-8376-210F094DD70B}"/>
              </a:ext>
            </a:extLst>
          </p:cNvPr>
          <p:cNvSpPr>
            <a:spLocks noChangeArrowheads="1"/>
          </p:cNvSpPr>
          <p:nvPr/>
        </p:nvSpPr>
        <p:spPr bwMode="auto">
          <a:xfrm>
            <a:off x="4572000" y="3214688"/>
            <a:ext cx="37719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800" b="1">
                <a:hlinkClick r:id="rId4" action="ppaction://hlinkfile"/>
              </a:rPr>
              <a:t>Debussy:“Voiles” (whole tone scales)</a:t>
            </a:r>
            <a:endParaRPr lang="en-US" altLang="en-US" sz="1800" b="1"/>
          </a:p>
        </p:txBody>
      </p:sp>
      <p:sp>
        <p:nvSpPr>
          <p:cNvPr id="34823" name="Rectangle 9">
            <a:extLst>
              <a:ext uri="{FF2B5EF4-FFF2-40B4-BE49-F238E27FC236}">
                <a16:creationId xmlns:a16="http://schemas.microsoft.com/office/drawing/2014/main" id="{21DCC34C-D9CF-50E2-1505-083CDCA41FC0}"/>
              </a:ext>
            </a:extLst>
          </p:cNvPr>
          <p:cNvSpPr>
            <a:spLocks noChangeArrowheads="1"/>
          </p:cNvSpPr>
          <p:nvPr/>
        </p:nvSpPr>
        <p:spPr bwMode="auto">
          <a:xfrm>
            <a:off x="3505200" y="4419600"/>
            <a:ext cx="5175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800" b="1">
                <a:hlinkClick r:id="rId5" action="ppaction://hlinkfile"/>
              </a:rPr>
              <a:t>Debussy:“La cathédrale engloutie” (parallel scales)</a:t>
            </a:r>
            <a:endParaRPr lang="en-US" altLang="en-US" sz="1800" b="1"/>
          </a:p>
        </p:txBody>
      </p:sp>
      <p:sp>
        <p:nvSpPr>
          <p:cNvPr id="34824" name="Rectangle 11">
            <a:extLst>
              <a:ext uri="{FF2B5EF4-FFF2-40B4-BE49-F238E27FC236}">
                <a16:creationId xmlns:a16="http://schemas.microsoft.com/office/drawing/2014/main" id="{2E4ACC66-538E-8203-134D-4F4D6FB96BD4}"/>
              </a:ext>
            </a:extLst>
          </p:cNvPr>
          <p:cNvSpPr>
            <a:spLocks noChangeArrowheads="1"/>
          </p:cNvSpPr>
          <p:nvPr/>
        </p:nvSpPr>
        <p:spPr bwMode="auto">
          <a:xfrm>
            <a:off x="3505200" y="5029200"/>
            <a:ext cx="4152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800" b="1">
                <a:hlinkClick r:id="rId6" action="ppaction://hlinkfile"/>
              </a:rPr>
              <a:t>Faure: Pelleas et Mélisande, “Sicilienne”</a:t>
            </a:r>
            <a:endParaRPr lang="en-US" altLang="en-US" sz="1800" b="1"/>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BFA8EAEE-BD43-E60F-80EA-C70D945C24CA}"/>
              </a:ext>
            </a:extLst>
          </p:cNvPr>
          <p:cNvSpPr>
            <a:spLocks noGrp="1" noChangeArrowheads="1"/>
          </p:cNvSpPr>
          <p:nvPr>
            <p:ph type="title"/>
          </p:nvPr>
        </p:nvSpPr>
        <p:spPr>
          <a:xfrm>
            <a:off x="457200" y="761999"/>
            <a:ext cx="4572000" cy="1213069"/>
          </a:xfrm>
          <a:solidFill>
            <a:srgbClr val="002060">
              <a:alpha val="15000"/>
            </a:srgbClr>
          </a:solidFill>
        </p:spPr>
        <p:txBody>
          <a:bodyPr>
            <a:normAutofit fontScale="90000"/>
          </a:bodyPr>
          <a:lstStyle/>
          <a:p>
            <a:pPr eaLnBrk="1" hangingPunct="1">
              <a:buFontTx/>
              <a:buChar char="•"/>
            </a:pPr>
            <a:r>
              <a:rPr lang="en-US" altLang="en-US" sz="2400" dirty="0">
                <a:latin typeface="Times New Roman" panose="02020603050405020304" pitchFamily="18" charset="0"/>
                <a:ea typeface="ＭＳ Ｐゴシック" panose="020B0600070205080204" pitchFamily="34" charset="-128"/>
                <a:cs typeface="Times New Roman" panose="02020603050405020304" pitchFamily="18" charset="0"/>
              </a:rPr>
              <a:t>  Claude Debussy (1862–1918)</a:t>
            </a:r>
            <a:r>
              <a:rPr lang="en-US" altLang="en-US" sz="4100" dirty="0">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35843" name="Rectangle 3">
            <a:extLst>
              <a:ext uri="{FF2B5EF4-FFF2-40B4-BE49-F238E27FC236}">
                <a16:creationId xmlns:a16="http://schemas.microsoft.com/office/drawing/2014/main" id="{3509DC90-8D9B-9CD4-BF80-BD01435D299F}"/>
              </a:ext>
            </a:extLst>
          </p:cNvPr>
          <p:cNvSpPr>
            <a:spLocks noGrp="1" noChangeArrowheads="1"/>
          </p:cNvSpPr>
          <p:nvPr>
            <p:ph idx="1"/>
          </p:nvPr>
        </p:nvSpPr>
        <p:spPr>
          <a:xfrm>
            <a:off x="381000" y="2154456"/>
            <a:ext cx="4648200" cy="2417544"/>
          </a:xfrm>
          <a:solidFill>
            <a:srgbClr val="002060"/>
          </a:solidFill>
        </p:spPr>
        <p:txBody>
          <a:bodyPr/>
          <a:lstStyle/>
          <a:p>
            <a:pPr marL="466725" indent="-466725" eaLnBrk="1" hangingPunct="1">
              <a:lnSpc>
                <a:spcPct val="90000"/>
              </a:lnSpc>
              <a:buFontTx/>
              <a:buNone/>
            </a:pPr>
            <a:r>
              <a:rPr lang="en-US" altLang="en-US" dirty="0">
                <a:latin typeface="Times New Roman" panose="02020603050405020304" pitchFamily="18" charset="0"/>
                <a:ea typeface="ＭＳ Ｐゴシック" panose="020B0600070205080204" pitchFamily="34" charset="-128"/>
              </a:rPr>
              <a:t>	– French composer</a:t>
            </a:r>
          </a:p>
          <a:p>
            <a:pPr marL="466725" indent="-466725" eaLnBrk="1" hangingPunct="1">
              <a:lnSpc>
                <a:spcPct val="90000"/>
              </a:lnSpc>
              <a:buFontTx/>
              <a:buNone/>
            </a:pPr>
            <a:r>
              <a:rPr lang="en-US" altLang="en-US" dirty="0">
                <a:latin typeface="Times New Roman" panose="02020603050405020304" pitchFamily="18" charset="0"/>
                <a:ea typeface="ＭＳ Ｐゴシック" panose="020B0600070205080204" pitchFamily="34" charset="-128"/>
              </a:rPr>
              <a:t>	 – Impressionist</a:t>
            </a:r>
          </a:p>
          <a:p>
            <a:pPr marL="466725" indent="-466725" eaLnBrk="1" hangingPunct="1">
              <a:lnSpc>
                <a:spcPct val="90000"/>
              </a:lnSpc>
              <a:buFontTx/>
              <a:buNone/>
            </a:pPr>
            <a:r>
              <a:rPr lang="en-US" altLang="en-US" dirty="0">
                <a:latin typeface="Times New Roman" panose="02020603050405020304" pitchFamily="18" charset="0"/>
                <a:ea typeface="ＭＳ Ｐゴシック" panose="020B0600070205080204" pitchFamily="34" charset="-128"/>
              </a:rPr>
              <a:t>	 – Paris Conservatory</a:t>
            </a:r>
          </a:p>
          <a:p>
            <a:pPr marL="466725" indent="-466725" eaLnBrk="1" hangingPunct="1">
              <a:lnSpc>
                <a:spcPct val="90000"/>
              </a:lnSpc>
              <a:buFontTx/>
              <a:buNone/>
            </a:pPr>
            <a:r>
              <a:rPr lang="en-US" altLang="en-US" dirty="0">
                <a:latin typeface="Times New Roman" panose="02020603050405020304" pitchFamily="18" charset="0"/>
                <a:ea typeface="ＭＳ Ｐゴシック" panose="020B0600070205080204" pitchFamily="34" charset="-128"/>
              </a:rPr>
              <a:t>	 – Prix de Rome</a:t>
            </a:r>
          </a:p>
          <a:p>
            <a:pPr marL="466725" indent="-466725" eaLnBrk="1" hangingPunct="1">
              <a:lnSpc>
                <a:spcPct val="90000"/>
              </a:lnSpc>
              <a:buFontTx/>
              <a:buNone/>
            </a:pPr>
            <a:r>
              <a:rPr lang="en-US" altLang="en-US" dirty="0">
                <a:latin typeface="Times New Roman" panose="02020603050405020304" pitchFamily="18" charset="0"/>
                <a:ea typeface="ＭＳ Ｐゴシック" panose="020B0600070205080204" pitchFamily="34" charset="-128"/>
              </a:rPr>
              <a:t>	 – Opera </a:t>
            </a:r>
            <a:r>
              <a:rPr lang="en-US" altLang="en-US" i="1" dirty="0" err="1">
                <a:latin typeface="Times New Roman" panose="02020603050405020304" pitchFamily="18" charset="0"/>
                <a:ea typeface="ＭＳ Ｐゴシック" panose="020B0600070205080204" pitchFamily="34" charset="-128"/>
              </a:rPr>
              <a:t>Pelléas</a:t>
            </a:r>
            <a:r>
              <a:rPr lang="en-US" altLang="en-US" i="1" dirty="0">
                <a:latin typeface="Times New Roman" panose="02020603050405020304" pitchFamily="18" charset="0"/>
                <a:ea typeface="ＭＳ Ｐゴシック" panose="020B0600070205080204" pitchFamily="34" charset="-128"/>
              </a:rPr>
              <a:t> and </a:t>
            </a:r>
            <a:r>
              <a:rPr lang="en-US" altLang="en-US" i="1" dirty="0" err="1">
                <a:latin typeface="Times New Roman" panose="02020603050405020304" pitchFamily="18" charset="0"/>
                <a:ea typeface="ＭＳ Ｐゴシック" panose="020B0600070205080204" pitchFamily="34" charset="-128"/>
              </a:rPr>
              <a:t>Mélisande</a:t>
            </a:r>
            <a:r>
              <a:rPr lang="en-US" altLang="en-US" i="1" dirty="0">
                <a:latin typeface="Times New Roman" panose="02020603050405020304" pitchFamily="18" charset="0"/>
                <a:ea typeface="ＭＳ Ｐゴシック" panose="020B0600070205080204" pitchFamily="34" charset="-128"/>
              </a:rPr>
              <a:t> </a:t>
            </a:r>
            <a:r>
              <a:rPr lang="en-US" altLang="en-US" dirty="0">
                <a:latin typeface="Times New Roman" panose="02020603050405020304" pitchFamily="18" charset="0"/>
                <a:ea typeface="ＭＳ Ｐゴシック" panose="020B0600070205080204" pitchFamily="34" charset="-128"/>
              </a:rPr>
              <a:t>(1902)</a:t>
            </a:r>
          </a:p>
        </p:txBody>
      </p:sp>
      <p:sp>
        <p:nvSpPr>
          <p:cNvPr id="675845" name="Rectangle 5">
            <a:extLst>
              <a:ext uri="{FF2B5EF4-FFF2-40B4-BE49-F238E27FC236}">
                <a16:creationId xmlns:a16="http://schemas.microsoft.com/office/drawing/2014/main" id="{0B7303E5-5AA3-DB96-12D6-67E01A580E99}"/>
              </a:ext>
            </a:extLst>
          </p:cNvPr>
          <p:cNvSpPr>
            <a:spLocks noChangeArrowheads="1"/>
          </p:cNvSpPr>
          <p:nvPr/>
        </p:nvSpPr>
        <p:spPr bwMode="auto">
          <a:xfrm>
            <a:off x="762000" y="5486400"/>
            <a:ext cx="7693025" cy="646331"/>
          </a:xfrm>
          <a:prstGeom prst="rect">
            <a:avLst/>
          </a:prstGeom>
          <a:solidFill>
            <a:schemeClr val="accent6">
              <a:lumMod val="50000"/>
            </a:schemeClr>
          </a:solidFill>
          <a:ln>
            <a:headEnd/>
            <a:tailEnd/>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defRPr/>
            </a:pPr>
            <a:r>
              <a:rPr lang="en-US" i="1" dirty="0">
                <a:solidFill>
                  <a:srgbClr val="FFFFFF"/>
                </a:solidFill>
                <a:ea typeface="ＭＳ Ｐゴシック" charset="-128"/>
              </a:rPr>
              <a:t>“I am more and more convinced that music is not, in essence, a thing which can be cast into a traditional and fixed form. It is made up of color and rhythms.”</a:t>
            </a:r>
          </a:p>
        </p:txBody>
      </p:sp>
      <p:sp>
        <p:nvSpPr>
          <p:cNvPr id="35846" name="Rectangle 7">
            <a:extLst>
              <a:ext uri="{FF2B5EF4-FFF2-40B4-BE49-F238E27FC236}">
                <a16:creationId xmlns:a16="http://schemas.microsoft.com/office/drawing/2014/main" id="{77191AF2-9948-2CA0-A4B7-E92FCA86F853}"/>
              </a:ext>
            </a:extLst>
          </p:cNvPr>
          <p:cNvSpPr>
            <a:spLocks noChangeArrowheads="1"/>
          </p:cNvSpPr>
          <p:nvPr/>
        </p:nvSpPr>
        <p:spPr bwMode="auto">
          <a:xfrm>
            <a:off x="1828800" y="4572000"/>
            <a:ext cx="4800600" cy="369332"/>
          </a:xfrm>
          <a:prstGeom prst="rect">
            <a:avLst/>
          </a:prstGeom>
          <a:solidFill>
            <a:srgbClr val="002060"/>
          </a:solidFill>
          <a:ln>
            <a:noFill/>
          </a:ln>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800" b="1" dirty="0">
                <a:hlinkClick r:id="rId3" action="ppaction://hlinkfile"/>
              </a:rPr>
              <a:t>Debussy: </a:t>
            </a:r>
            <a:r>
              <a:rPr lang="en-US" altLang="en-US" sz="1800" b="1" i="1" dirty="0">
                <a:hlinkClick r:id="rId3" action="ppaction://hlinkfile"/>
              </a:rPr>
              <a:t>Pélleas et Mélisande</a:t>
            </a:r>
            <a:r>
              <a:rPr lang="en-US" altLang="en-US" sz="1800" b="1" dirty="0">
                <a:hlinkClick r:id="rId3" action="ppaction://hlinkfile"/>
              </a:rPr>
              <a:t>, Act I, Scene 3</a:t>
            </a:r>
            <a:endParaRPr lang="en-US" altLang="en-US" sz="1800" b="1" dirty="0"/>
          </a:p>
        </p:txBody>
      </p:sp>
      <p:pic>
        <p:nvPicPr>
          <p:cNvPr id="35847" name="Picture 8">
            <a:extLst>
              <a:ext uri="{FF2B5EF4-FFF2-40B4-BE49-F238E27FC236}">
                <a16:creationId xmlns:a16="http://schemas.microsoft.com/office/drawing/2014/main" id="{E986628C-8F81-3D77-D12C-8C9B9A4C950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990600"/>
            <a:ext cx="2600325" cy="345554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35848" name="Rectangle 8">
            <a:extLst>
              <a:ext uri="{FF2B5EF4-FFF2-40B4-BE49-F238E27FC236}">
                <a16:creationId xmlns:a16="http://schemas.microsoft.com/office/drawing/2014/main" id="{2AE3EA90-CB9F-D4F4-047E-FAD0539A48DE}"/>
              </a:ext>
            </a:extLst>
          </p:cNvPr>
          <p:cNvSpPr>
            <a:spLocks noChangeArrowheads="1"/>
          </p:cNvSpPr>
          <p:nvPr/>
        </p:nvSpPr>
        <p:spPr bwMode="auto">
          <a:xfrm>
            <a:off x="0" y="0"/>
            <a:ext cx="9067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en-US" sz="3600" b="1" dirty="0"/>
              <a:t> Impressionism  and Post-Impressionism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47C0FD7D-A866-D009-12BE-AB3F0CF69B3A}"/>
              </a:ext>
            </a:extLst>
          </p:cNvPr>
          <p:cNvSpPr>
            <a:spLocks noGrp="1" noChangeArrowheads="1"/>
          </p:cNvSpPr>
          <p:nvPr>
            <p:ph type="title"/>
          </p:nvPr>
        </p:nvSpPr>
        <p:spPr>
          <a:xfrm>
            <a:off x="304800" y="1066800"/>
            <a:ext cx="4572000" cy="762000"/>
          </a:xfrm>
          <a:solidFill>
            <a:srgbClr val="002060">
              <a:alpha val="15000"/>
            </a:srgbClr>
          </a:solidFill>
        </p:spPr>
        <p:txBody>
          <a:bodyPr>
            <a:normAutofit fontScale="90000"/>
          </a:bodyPr>
          <a:lstStyle/>
          <a:p>
            <a:pPr eaLnBrk="1" hangingPunct="1"/>
            <a:r>
              <a:rPr lang="en-US" altLang="en-US" sz="2800" dirty="0">
                <a:latin typeface="Times New Roman" panose="02020603050405020304" pitchFamily="18" charset="0"/>
                <a:ea typeface="ＭＳ Ｐゴシック" panose="020B0600070205080204" pitchFamily="34" charset="-128"/>
                <a:cs typeface="Times New Roman" panose="02020603050405020304" pitchFamily="18" charset="0"/>
              </a:rPr>
              <a:t>Debussy’s output:</a:t>
            </a:r>
            <a:r>
              <a:rPr lang="en-US" altLang="en-US" sz="4200" dirty="0">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36867" name="Rectangle 3">
            <a:extLst>
              <a:ext uri="{FF2B5EF4-FFF2-40B4-BE49-F238E27FC236}">
                <a16:creationId xmlns:a16="http://schemas.microsoft.com/office/drawing/2014/main" id="{BBBF13F0-2B78-70A6-1ABA-27CE9E09E987}"/>
              </a:ext>
            </a:extLst>
          </p:cNvPr>
          <p:cNvSpPr>
            <a:spLocks noGrp="1" noChangeArrowheads="1"/>
          </p:cNvSpPr>
          <p:nvPr>
            <p:ph idx="1"/>
          </p:nvPr>
        </p:nvSpPr>
        <p:spPr>
          <a:xfrm>
            <a:off x="457200" y="2057400"/>
            <a:ext cx="4343400" cy="4114800"/>
          </a:xfrm>
          <a:solidFill>
            <a:srgbClr val="002060"/>
          </a:solidFill>
        </p:spPr>
        <p:txBody>
          <a:bodyPr/>
          <a:lstStyle/>
          <a:p>
            <a:pPr marL="466725" indent="-466725" eaLnBrk="1" hangingPunct="1">
              <a:lnSpc>
                <a:spcPct val="70000"/>
              </a:lnSpc>
              <a:buFontTx/>
              <a:buChar char="•"/>
            </a:pPr>
            <a:r>
              <a:rPr lang="en-US" altLang="en-US" dirty="0">
                <a:latin typeface="Times New Roman" panose="02020603050405020304" pitchFamily="18" charset="0"/>
                <a:ea typeface="ＭＳ Ｐゴシック" panose="020B0600070205080204" pitchFamily="34" charset="-128"/>
              </a:rPr>
              <a:t>Orchestral works: </a:t>
            </a:r>
          </a:p>
          <a:p>
            <a:pPr marL="1562100" lvl="1" indent="-533400" eaLnBrk="1" hangingPunct="1">
              <a:lnSpc>
                <a:spcPct val="70000"/>
              </a:lnSpc>
              <a:buFontTx/>
              <a:buNone/>
            </a:pPr>
            <a:r>
              <a:rPr lang="en-US" altLang="en-US" i="1" dirty="0">
                <a:latin typeface="Times New Roman" panose="02020603050405020304" pitchFamily="18" charset="0"/>
                <a:ea typeface="ＭＳ Ｐゴシック" panose="020B0600070205080204" pitchFamily="34" charset="-128"/>
              </a:rPr>
              <a:t>– La </a:t>
            </a:r>
            <a:r>
              <a:rPr lang="en-US" altLang="en-US" i="1" dirty="0" err="1">
                <a:latin typeface="Times New Roman" panose="02020603050405020304" pitchFamily="18" charset="0"/>
                <a:ea typeface="ＭＳ Ｐゴシック" panose="020B0600070205080204" pitchFamily="34" charset="-128"/>
              </a:rPr>
              <a:t>mer</a:t>
            </a:r>
            <a:endParaRPr lang="en-US" altLang="en-US" dirty="0">
              <a:latin typeface="Times New Roman" panose="02020603050405020304" pitchFamily="18" charset="0"/>
              <a:ea typeface="ＭＳ Ｐゴシック" panose="020B0600070205080204" pitchFamily="34" charset="-128"/>
            </a:endParaRPr>
          </a:p>
          <a:p>
            <a:pPr marL="1562100" lvl="1" indent="-533400" eaLnBrk="1" hangingPunct="1">
              <a:lnSpc>
                <a:spcPct val="70000"/>
              </a:lnSpc>
              <a:buFontTx/>
              <a:buNone/>
            </a:pPr>
            <a:r>
              <a:rPr lang="en-US" altLang="en-US" i="1" dirty="0">
                <a:latin typeface="Times New Roman" panose="02020603050405020304" pitchFamily="18" charset="0"/>
                <a:ea typeface="ＭＳ Ｐゴシック" panose="020B0600070205080204" pitchFamily="34" charset="-128"/>
              </a:rPr>
              <a:t>– Prelude to “The Afternoon</a:t>
            </a:r>
          </a:p>
          <a:p>
            <a:pPr marL="1562100" lvl="1" indent="-533400" eaLnBrk="1" hangingPunct="1">
              <a:lnSpc>
                <a:spcPct val="70000"/>
              </a:lnSpc>
              <a:buFontTx/>
              <a:buNone/>
            </a:pPr>
            <a:r>
              <a:rPr lang="en-US" altLang="en-US" i="1" dirty="0">
                <a:latin typeface="Times New Roman" panose="02020603050405020304" pitchFamily="18" charset="0"/>
                <a:ea typeface="ＭＳ Ｐゴシック" panose="020B0600070205080204" pitchFamily="34" charset="-128"/>
              </a:rPr>
              <a:t>    of a Faun”</a:t>
            </a:r>
            <a:endParaRPr lang="en-US" altLang="en-US" dirty="0">
              <a:latin typeface="Times New Roman" panose="02020603050405020304" pitchFamily="18" charset="0"/>
              <a:ea typeface="ＭＳ Ｐゴシック" panose="020B0600070205080204" pitchFamily="34" charset="-128"/>
            </a:endParaRPr>
          </a:p>
          <a:p>
            <a:pPr marL="466725" indent="-466725" eaLnBrk="1" hangingPunct="1">
              <a:lnSpc>
                <a:spcPct val="70000"/>
              </a:lnSpc>
              <a:buFontTx/>
              <a:buChar char="•"/>
            </a:pPr>
            <a:r>
              <a:rPr lang="en-US" altLang="en-US" dirty="0">
                <a:latin typeface="Times New Roman" panose="02020603050405020304" pitchFamily="18" charset="0"/>
                <a:ea typeface="ＭＳ Ｐゴシック" panose="020B0600070205080204" pitchFamily="34" charset="-128"/>
              </a:rPr>
              <a:t>Piano works: </a:t>
            </a:r>
          </a:p>
          <a:p>
            <a:pPr marL="1562100" lvl="1" indent="-533400" eaLnBrk="1" hangingPunct="1">
              <a:lnSpc>
                <a:spcPct val="70000"/>
              </a:lnSpc>
              <a:buFontTx/>
              <a:buNone/>
            </a:pPr>
            <a:r>
              <a:rPr lang="en-US" altLang="en-US" i="1" dirty="0">
                <a:latin typeface="Times New Roman" panose="02020603050405020304" pitchFamily="18" charset="0"/>
                <a:ea typeface="ＭＳ Ｐゴシック" panose="020B0600070205080204" pitchFamily="34" charset="-128"/>
              </a:rPr>
              <a:t>– Clair de lune</a:t>
            </a:r>
          </a:p>
          <a:p>
            <a:pPr marL="1562100" lvl="1" indent="-533400" eaLnBrk="1" hangingPunct="1">
              <a:lnSpc>
                <a:spcPct val="70000"/>
              </a:lnSpc>
              <a:buFontTx/>
              <a:buNone/>
            </a:pPr>
            <a:r>
              <a:rPr lang="en-US" altLang="en-US" i="1" dirty="0">
                <a:latin typeface="Times New Roman" panose="02020603050405020304" pitchFamily="18" charset="0"/>
                <a:ea typeface="ＭＳ Ｐゴシック" panose="020B0600070205080204" pitchFamily="34" charset="-128"/>
              </a:rPr>
              <a:t>– Evening in Granada</a:t>
            </a:r>
          </a:p>
          <a:p>
            <a:pPr marL="1562100" lvl="1" indent="-533400" eaLnBrk="1" hangingPunct="1">
              <a:lnSpc>
                <a:spcPct val="70000"/>
              </a:lnSpc>
              <a:buFontTx/>
              <a:buNone/>
            </a:pPr>
            <a:r>
              <a:rPr lang="en-US" altLang="en-US" i="1" dirty="0">
                <a:latin typeface="Times New Roman" panose="02020603050405020304" pitchFamily="18" charset="0"/>
                <a:ea typeface="ＭＳ Ｐゴシック" panose="020B0600070205080204" pitchFamily="34" charset="-128"/>
              </a:rPr>
              <a:t>– Reflections in the Water</a:t>
            </a:r>
          </a:p>
          <a:p>
            <a:pPr marL="1562100" lvl="1" indent="-533400" eaLnBrk="1" hangingPunct="1">
              <a:lnSpc>
                <a:spcPct val="70000"/>
              </a:lnSpc>
              <a:buFontTx/>
              <a:buNone/>
            </a:pPr>
            <a:r>
              <a:rPr lang="en-US" altLang="en-US" i="1" dirty="0">
                <a:latin typeface="Times New Roman" panose="02020603050405020304" pitchFamily="18" charset="0"/>
                <a:ea typeface="ＭＳ Ｐゴシック" panose="020B0600070205080204" pitchFamily="34" charset="-128"/>
              </a:rPr>
              <a:t>– The Sunken Cathedral</a:t>
            </a:r>
            <a:endParaRPr lang="en-US" altLang="en-US" dirty="0">
              <a:latin typeface="Times New Roman" panose="02020603050405020304" pitchFamily="18" charset="0"/>
              <a:ea typeface="ＭＳ Ｐゴシック" panose="020B0600070205080204" pitchFamily="34" charset="-128"/>
            </a:endParaRPr>
          </a:p>
          <a:p>
            <a:pPr marL="466725" indent="-466725" eaLnBrk="1" hangingPunct="1">
              <a:lnSpc>
                <a:spcPct val="70000"/>
              </a:lnSpc>
              <a:buFontTx/>
              <a:buChar char="•"/>
            </a:pPr>
            <a:r>
              <a:rPr lang="en-US" altLang="en-US" dirty="0">
                <a:latin typeface="Times New Roman" panose="02020603050405020304" pitchFamily="18" charset="0"/>
                <a:ea typeface="ＭＳ Ｐゴシック" panose="020B0600070205080204" pitchFamily="34" charset="-128"/>
              </a:rPr>
              <a:t>French songs</a:t>
            </a:r>
          </a:p>
          <a:p>
            <a:pPr marL="466725" indent="-466725" eaLnBrk="1" hangingPunct="1">
              <a:lnSpc>
                <a:spcPct val="70000"/>
              </a:lnSpc>
              <a:buFontTx/>
              <a:buChar char="•"/>
            </a:pPr>
            <a:r>
              <a:rPr lang="en-US" altLang="en-US" dirty="0">
                <a:latin typeface="Times New Roman" panose="02020603050405020304" pitchFamily="18" charset="0"/>
                <a:ea typeface="ＭＳ Ｐゴシック" panose="020B0600070205080204" pitchFamily="34" charset="-128"/>
              </a:rPr>
              <a:t>Chamber music</a:t>
            </a:r>
            <a:r>
              <a:rPr lang="en-US" altLang="en-US" sz="2600" dirty="0">
                <a:ea typeface="ＭＳ Ｐゴシック" panose="020B0600070205080204" pitchFamily="34" charset="-128"/>
              </a:rPr>
              <a:t> </a:t>
            </a:r>
          </a:p>
        </p:txBody>
      </p:sp>
      <p:pic>
        <p:nvPicPr>
          <p:cNvPr id="36869" name="Picture 6">
            <a:extLst>
              <a:ext uri="{FF2B5EF4-FFF2-40B4-BE49-F238E27FC236}">
                <a16:creationId xmlns:a16="http://schemas.microsoft.com/office/drawing/2014/main" id="{94366DBA-5F5A-B69F-A8C1-B5EB981F81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398693"/>
            <a:ext cx="3238500" cy="4303607"/>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36870" name="Rectangle 6">
            <a:extLst>
              <a:ext uri="{FF2B5EF4-FFF2-40B4-BE49-F238E27FC236}">
                <a16:creationId xmlns:a16="http://schemas.microsoft.com/office/drawing/2014/main" id="{38376F7F-327C-6E95-0CE2-F1F8F0F73974}"/>
              </a:ext>
            </a:extLst>
          </p:cNvPr>
          <p:cNvSpPr>
            <a:spLocks noChangeArrowheads="1"/>
          </p:cNvSpPr>
          <p:nvPr/>
        </p:nvSpPr>
        <p:spPr bwMode="auto">
          <a:xfrm>
            <a:off x="228600" y="304800"/>
            <a:ext cx="8648700" cy="646331"/>
          </a:xfrm>
          <a:prstGeom prst="rect">
            <a:avLst/>
          </a:prstGeom>
          <a:solidFill>
            <a:srgbClr val="002060"/>
          </a:solidFill>
          <a:ln>
            <a:noFill/>
          </a:ln>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en-US" sz="3600" b="1" dirty="0"/>
              <a:t> Impressionism  and Post-Impressionism</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B20F643F-FB9A-CBA0-703B-AA31A538C640}"/>
              </a:ext>
            </a:extLst>
          </p:cNvPr>
          <p:cNvSpPr>
            <a:spLocks noGrp="1" noChangeArrowheads="1"/>
          </p:cNvSpPr>
          <p:nvPr>
            <p:ph type="title"/>
          </p:nvPr>
        </p:nvSpPr>
        <p:spPr>
          <a:xfrm>
            <a:off x="228600" y="76200"/>
            <a:ext cx="8458200" cy="1262336"/>
          </a:xfrm>
        </p:spPr>
        <p:txBody>
          <a:bodyPr>
            <a:normAutofit fontScale="90000"/>
          </a:bodyPr>
          <a:lstStyle/>
          <a:p>
            <a:pPr eaLnBrk="1" hangingPunct="1"/>
            <a:b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Debussy: </a:t>
            </a:r>
            <a:r>
              <a:rPr lang="en-US" altLang="en-US" sz="3200" i="1" dirty="0">
                <a:latin typeface="Times New Roman" panose="02020603050405020304" pitchFamily="18" charset="0"/>
                <a:ea typeface="ＭＳ Ｐゴシック" panose="020B0600070205080204" pitchFamily="34" charset="-128"/>
                <a:cs typeface="Times New Roman" panose="02020603050405020304" pitchFamily="18" charset="0"/>
              </a:rPr>
              <a:t>Prelude to “The Afternoon of a Faun”</a:t>
            </a:r>
            <a:br>
              <a:rPr lang="en-US" altLang="en-US" sz="3200" i="1" dirty="0">
                <a:latin typeface="Times New Roman" panose="02020603050405020304" pitchFamily="18" charset="0"/>
                <a:ea typeface="ＭＳ Ｐゴシック" panose="020B0600070205080204" pitchFamily="34" charset="-128"/>
                <a:cs typeface="Times New Roman" panose="02020603050405020304" pitchFamily="18" charset="0"/>
              </a:rPr>
            </a:br>
            <a:endParaRPr lang="en-US" altLang="en-US" sz="4100" dirty="0">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37891" name="Rectangle 3">
            <a:extLst>
              <a:ext uri="{FF2B5EF4-FFF2-40B4-BE49-F238E27FC236}">
                <a16:creationId xmlns:a16="http://schemas.microsoft.com/office/drawing/2014/main" id="{F9CA13D9-2A74-01FE-E5C1-50259F1DA8DF}"/>
              </a:ext>
            </a:extLst>
          </p:cNvPr>
          <p:cNvSpPr>
            <a:spLocks noGrp="1" noChangeArrowheads="1"/>
          </p:cNvSpPr>
          <p:nvPr>
            <p:ph idx="1"/>
          </p:nvPr>
        </p:nvSpPr>
        <p:spPr>
          <a:xfrm>
            <a:off x="228600" y="2019300"/>
            <a:ext cx="4343400" cy="2819400"/>
          </a:xfrm>
        </p:spPr>
        <p:txBody>
          <a:bodyPr/>
          <a:lstStyle/>
          <a:p>
            <a:pPr marL="466725" indent="-466725" eaLnBrk="1" hangingPunct="1">
              <a:buFontTx/>
              <a:buChar char="•"/>
            </a:pPr>
            <a:r>
              <a:rPr lang="en-US" altLang="en-US">
                <a:latin typeface="Times New Roman" panose="02020603050405020304" pitchFamily="18" charset="0"/>
                <a:ea typeface="ＭＳ Ｐゴシック" panose="020B0600070205080204" pitchFamily="34" charset="-128"/>
              </a:rPr>
              <a:t>Mallarmé pastoral poem</a:t>
            </a:r>
          </a:p>
          <a:p>
            <a:pPr marL="466725" indent="-466725" eaLnBrk="1" hangingPunct="1">
              <a:buFontTx/>
              <a:buChar char="•"/>
            </a:pPr>
            <a:r>
              <a:rPr lang="en-US" altLang="en-US">
                <a:latin typeface="Times New Roman" panose="02020603050405020304" pitchFamily="18" charset="0"/>
                <a:ea typeface="ＭＳ Ｐゴシック" panose="020B0600070205080204" pitchFamily="34" charset="-128"/>
              </a:rPr>
              <a:t>Mythological faun</a:t>
            </a:r>
          </a:p>
          <a:p>
            <a:pPr marL="466725" indent="-466725" eaLnBrk="1" hangingPunct="1">
              <a:buFontTx/>
              <a:buChar char="•"/>
            </a:pPr>
            <a:r>
              <a:rPr lang="en-US" altLang="en-US">
                <a:latin typeface="Times New Roman" panose="02020603050405020304" pitchFamily="18" charset="0"/>
                <a:ea typeface="ＭＳ Ｐゴシック" panose="020B0600070205080204" pitchFamily="34" charset="-128"/>
              </a:rPr>
              <a:t>Free ternary form</a:t>
            </a:r>
          </a:p>
          <a:p>
            <a:pPr marL="466725" indent="-466725" eaLnBrk="1" hangingPunct="1">
              <a:buFontTx/>
              <a:buChar char="•"/>
            </a:pPr>
            <a:r>
              <a:rPr lang="en-US" altLang="en-US">
                <a:latin typeface="Times New Roman" panose="02020603050405020304" pitchFamily="18" charset="0"/>
                <a:ea typeface="ＭＳ Ｐゴシック" panose="020B0600070205080204" pitchFamily="34" charset="-128"/>
              </a:rPr>
              <a:t>Chromatic melody </a:t>
            </a:r>
          </a:p>
        </p:txBody>
      </p:sp>
      <p:pic>
        <p:nvPicPr>
          <p:cNvPr id="37893" name="Picture 6">
            <a:extLst>
              <a:ext uri="{FF2B5EF4-FFF2-40B4-BE49-F238E27FC236}">
                <a16:creationId xmlns:a16="http://schemas.microsoft.com/office/drawing/2014/main" id="{77C9655C-A1D6-2D2D-34C5-BA997B925B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828800"/>
            <a:ext cx="2498725"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Rectangle 2">
            <a:extLst>
              <a:ext uri="{FF2B5EF4-FFF2-40B4-BE49-F238E27FC236}">
                <a16:creationId xmlns:a16="http://schemas.microsoft.com/office/drawing/2014/main" id="{9278C25E-68DC-C712-7F14-E86DC8CABFDE}"/>
              </a:ext>
            </a:extLst>
          </p:cNvPr>
          <p:cNvSpPr>
            <a:spLocks noGrp="1" noChangeArrowheads="1"/>
          </p:cNvSpPr>
          <p:nvPr>
            <p:ph type="title"/>
          </p:nvPr>
        </p:nvSpPr>
        <p:spPr>
          <a:xfrm>
            <a:off x="381000" y="457200"/>
            <a:ext cx="8458200" cy="1752600"/>
          </a:xfrm>
        </p:spPr>
        <p:txBody>
          <a:bodyPr>
            <a:normAutofit fontScale="90000"/>
          </a:bodyPr>
          <a:lstStyle/>
          <a:p>
            <a:pPr eaLnBrk="1" hangingPunct="1">
              <a:defRPr/>
            </a:pPr>
            <a:r>
              <a:rPr lang="en-US" sz="4444" dirty="0">
                <a:latin typeface="Times New Roman" charset="0"/>
                <a:ea typeface="Times New Roman" charset="0"/>
                <a:cs typeface="Times New Roman" charset="0"/>
              </a:rPr>
              <a:t> Early Modern Musical Style</a:t>
            </a:r>
            <a:br>
              <a:rPr lang="en-US" sz="4444" dirty="0">
                <a:latin typeface="Times New Roman" charset="0"/>
                <a:ea typeface="Times New Roman" charset="0"/>
                <a:cs typeface="Times New Roman" charset="0"/>
              </a:rPr>
            </a:br>
            <a:r>
              <a:rPr lang="en-US" sz="3200" dirty="0">
                <a:latin typeface="Times New Roman" charset="0"/>
                <a:ea typeface="Times New Roman" charset="0"/>
                <a:cs typeface="Times New Roman" charset="0"/>
              </a:rPr>
              <a:t>The Early Twentieth Century</a:t>
            </a:r>
            <a:r>
              <a:rPr lang="en-US" sz="4100" dirty="0">
                <a:ea typeface="Times New Roman" charset="0"/>
                <a:cs typeface="Times New Roman" charset="0"/>
              </a:rPr>
              <a:t> </a:t>
            </a:r>
          </a:p>
        </p:txBody>
      </p:sp>
      <p:sp>
        <p:nvSpPr>
          <p:cNvPr id="684037" name="Rectangle 5">
            <a:extLst>
              <a:ext uri="{FF2B5EF4-FFF2-40B4-BE49-F238E27FC236}">
                <a16:creationId xmlns:a16="http://schemas.microsoft.com/office/drawing/2014/main" id="{6E8664BC-2808-0E2F-B72A-D414C35E013C}"/>
              </a:ext>
            </a:extLst>
          </p:cNvPr>
          <p:cNvSpPr>
            <a:spLocks noChangeArrowheads="1"/>
          </p:cNvSpPr>
          <p:nvPr/>
        </p:nvSpPr>
        <p:spPr bwMode="auto">
          <a:xfrm>
            <a:off x="1524000" y="2344738"/>
            <a:ext cx="6151563" cy="1819275"/>
          </a:xfrm>
          <a:prstGeom prst="rect">
            <a:avLst/>
          </a:prstGeom>
          <a:solidFill>
            <a:srgbClr val="002060"/>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en-US" sz="2800" b="1" i="1" dirty="0">
                <a:solidFill>
                  <a:srgbClr val="FFFFFF"/>
                </a:solidFill>
                <a:ea typeface="ＭＳ Ｐゴシック" charset="-128"/>
              </a:rPr>
              <a:t>“To study music, we must learn the rules. To create music, we must break them.”</a:t>
            </a:r>
            <a:endParaRPr lang="en-US" sz="2800" b="1" dirty="0">
              <a:solidFill>
                <a:srgbClr val="FFFFFF"/>
              </a:solidFill>
              <a:ea typeface="ＭＳ Ｐゴシック" charset="-128"/>
            </a:endParaRPr>
          </a:p>
          <a:p>
            <a:pPr>
              <a:defRPr/>
            </a:pPr>
            <a:r>
              <a:rPr lang="en-US" sz="2800" b="1" dirty="0">
                <a:solidFill>
                  <a:srgbClr val="FFFFFF"/>
                </a:solidFill>
                <a:ea typeface="ＭＳ Ｐゴシック" charset="-128"/>
              </a:rPr>
              <a:t>			—Nadia Boulanger</a:t>
            </a:r>
            <a:endParaRPr lang="en-US" sz="2800" b="1" i="1" dirty="0">
              <a:solidFill>
                <a:srgbClr val="FFFFFF"/>
              </a:solidFill>
              <a:ea typeface="ＭＳ Ｐゴシック"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DF48D-3710-BD4A-AF68-F0E7354CCD61}"/>
              </a:ext>
            </a:extLst>
          </p:cNvPr>
          <p:cNvSpPr>
            <a:spLocks noGrp="1"/>
          </p:cNvSpPr>
          <p:nvPr>
            <p:ph type="ctrTitle"/>
          </p:nvPr>
        </p:nvSpPr>
        <p:spPr>
          <a:xfrm>
            <a:off x="3810000" y="381000"/>
            <a:ext cx="5181600" cy="3651664"/>
          </a:xfrm>
          <a:solidFill>
            <a:srgbClr val="002060"/>
          </a:solidFill>
        </p:spPr>
        <p:txBody>
          <a:bodyPr>
            <a:noAutofit/>
          </a:bodyPr>
          <a:lstStyle/>
          <a:p>
            <a:r>
              <a:rPr lang="en-US" sz="4000" b="1" dirty="0">
                <a:solidFill>
                  <a:schemeClr val="tx1"/>
                </a:solidFill>
                <a:latin typeface="Times" pitchFamily="2" charset="0"/>
              </a:rPr>
              <a:t>MUSIC OF THE TWENTIETH CENTURY </a:t>
            </a:r>
            <a:br>
              <a:rPr lang="en-US" sz="4000" b="1" dirty="0">
                <a:solidFill>
                  <a:schemeClr val="tx1"/>
                </a:solidFill>
                <a:latin typeface="Times" pitchFamily="2" charset="0"/>
              </a:rPr>
            </a:br>
            <a:r>
              <a:rPr lang="en-US" sz="4000" b="1" dirty="0">
                <a:solidFill>
                  <a:schemeClr val="tx1"/>
                </a:solidFill>
                <a:latin typeface="Times" pitchFamily="2" charset="0"/>
              </a:rPr>
              <a:t>AND </a:t>
            </a:r>
            <a:br>
              <a:rPr lang="en-US" sz="4000" b="1" dirty="0">
                <a:solidFill>
                  <a:schemeClr val="tx1"/>
                </a:solidFill>
                <a:latin typeface="Times" pitchFamily="2" charset="0"/>
              </a:rPr>
            </a:br>
            <a:r>
              <a:rPr lang="en-US" sz="4000" b="1" dirty="0">
                <a:solidFill>
                  <a:schemeClr val="tx1"/>
                </a:solidFill>
                <a:latin typeface="Times" pitchFamily="2" charset="0"/>
              </a:rPr>
              <a:t>BEYOND</a:t>
            </a:r>
            <a:br>
              <a:rPr lang="en-US" sz="4000" dirty="0">
                <a:solidFill>
                  <a:schemeClr val="tx1"/>
                </a:solidFill>
                <a:latin typeface="Times" pitchFamily="2" charset="0"/>
              </a:rPr>
            </a:br>
            <a:endParaRPr lang="en-US" sz="4000" dirty="0">
              <a:solidFill>
                <a:schemeClr val="tx1"/>
              </a:solidFill>
              <a:latin typeface="Times" pitchFamily="2" charset="0"/>
            </a:endParaRPr>
          </a:p>
        </p:txBody>
      </p:sp>
      <p:sp>
        <p:nvSpPr>
          <p:cNvPr id="3" name="Subtitle 2">
            <a:extLst>
              <a:ext uri="{FF2B5EF4-FFF2-40B4-BE49-F238E27FC236}">
                <a16:creationId xmlns:a16="http://schemas.microsoft.com/office/drawing/2014/main" id="{14170B47-8E2A-BA42-82E7-674F61EB13AB}"/>
              </a:ext>
            </a:extLst>
          </p:cNvPr>
          <p:cNvSpPr>
            <a:spLocks noGrp="1"/>
          </p:cNvSpPr>
          <p:nvPr>
            <p:ph type="subTitle" idx="1"/>
          </p:nvPr>
        </p:nvSpPr>
        <p:spPr>
          <a:xfrm>
            <a:off x="4495801" y="4876800"/>
            <a:ext cx="2286000" cy="1219200"/>
          </a:xfrm>
          <a:solidFill>
            <a:srgbClr val="002060"/>
          </a:solidFill>
          <a:ln>
            <a:solidFill>
              <a:schemeClr val="bg1"/>
            </a:solidFill>
          </a:ln>
        </p:spPr>
        <p:style>
          <a:lnRef idx="2">
            <a:schemeClr val="accent6">
              <a:shade val="50000"/>
            </a:schemeClr>
          </a:lnRef>
          <a:fillRef idx="1">
            <a:schemeClr val="accent6"/>
          </a:fillRef>
          <a:effectRef idx="0">
            <a:schemeClr val="accent6"/>
          </a:effectRef>
          <a:fontRef idx="minor">
            <a:schemeClr val="lt1"/>
          </a:fontRef>
        </p:style>
        <p:txBody>
          <a:bodyPr>
            <a:normAutofit/>
          </a:bodyPr>
          <a:lstStyle/>
          <a:p>
            <a:r>
              <a:rPr lang="en-US" sz="1200" i="1" dirty="0">
                <a:latin typeface="Times" pitchFamily="2" charset="0"/>
              </a:rPr>
              <a:t>The Scream</a:t>
            </a:r>
            <a:r>
              <a:rPr lang="en-US" sz="1200" dirty="0">
                <a:latin typeface="Times" pitchFamily="2" charset="0"/>
              </a:rPr>
              <a:t>\</a:t>
            </a:r>
          </a:p>
          <a:p>
            <a:r>
              <a:rPr lang="en-US" sz="1200" dirty="0">
                <a:latin typeface="Times" pitchFamily="2" charset="0"/>
              </a:rPr>
              <a:t>Author | Edvard Munch</a:t>
            </a:r>
          </a:p>
          <a:p>
            <a:r>
              <a:rPr lang="en-US" sz="1200" dirty="0">
                <a:latin typeface="Times" pitchFamily="2" charset="0"/>
              </a:rPr>
              <a:t>Source | Wikimedia Commons</a:t>
            </a:r>
          </a:p>
          <a:p>
            <a:r>
              <a:rPr lang="en-US" sz="1200" dirty="0">
                <a:latin typeface="Times" pitchFamily="2" charset="0"/>
              </a:rPr>
              <a:t>License | Public Domain </a:t>
            </a:r>
          </a:p>
        </p:txBody>
      </p:sp>
      <p:pic>
        <p:nvPicPr>
          <p:cNvPr id="5" name="Picture 4" descr="A harmonica on a music sheet">
            <a:extLst>
              <a:ext uri="{FF2B5EF4-FFF2-40B4-BE49-F238E27FC236}">
                <a16:creationId xmlns:a16="http://schemas.microsoft.com/office/drawing/2014/main" id="{5BB9B5D5-8531-D8A1-3D80-63816AE0FF79}"/>
              </a:ext>
            </a:extLst>
          </p:cNvPr>
          <p:cNvPicPr>
            <a:picLocks noChangeAspect="1"/>
          </p:cNvPicPr>
          <p:nvPr/>
        </p:nvPicPr>
        <p:blipFill rotWithShape="1">
          <a:blip r:embed="rId2"/>
          <a:srcRect l="22752" r="43271" b="-1"/>
          <a:stretch/>
        </p:blipFill>
        <p:spPr>
          <a:xfrm>
            <a:off x="20" y="10"/>
            <a:ext cx="3490702" cy="6857990"/>
          </a:xfrm>
          <a:prstGeom prst="rect">
            <a:avLst/>
          </a:prstGeom>
        </p:spPr>
      </p:pic>
      <p:sp>
        <p:nvSpPr>
          <p:cNvPr id="6" name="Rectangle 2">
            <a:extLst>
              <a:ext uri="{FF2B5EF4-FFF2-40B4-BE49-F238E27FC236}">
                <a16:creationId xmlns:a16="http://schemas.microsoft.com/office/drawing/2014/main" id="{F4DA1460-151E-764E-A7C2-E13408934D52}"/>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324" descr="The Scream">
            <a:extLst>
              <a:ext uri="{FF2B5EF4-FFF2-40B4-BE49-F238E27FC236}">
                <a16:creationId xmlns:a16="http://schemas.microsoft.com/office/drawing/2014/main" id="{A80698F9-1A97-9447-83C8-C4BEE06425C9}"/>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896100" y="3886200"/>
            <a:ext cx="2095500" cy="2667000"/>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07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700"/>
                                        <p:tgtEl>
                                          <p:spTgt spid="3">
                                            <p:txEl>
                                              <p:pRg st="1" end="1"/>
                                            </p:txEl>
                                          </p:spTgt>
                                        </p:tgtEl>
                                      </p:cBhvr>
                                    </p:animEffect>
                                  </p:childTnLst>
                                </p:cTn>
                              </p:par>
                              <p:par>
                                <p:cTn id="11" presetID="10" presetClass="entr" presetSubtype="0" fill="hold" grpId="0" nodeType="withEffect">
                                  <p:stCondLst>
                                    <p:cond delay="1500"/>
                                  </p:stCondLst>
                                  <p:iterate>
                                    <p:tmPct val="10000"/>
                                  </p:iterate>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700"/>
                                        <p:tgtEl>
                                          <p:spTgt spid="3">
                                            <p:txEl>
                                              <p:pRg st="2" end="2"/>
                                            </p:txEl>
                                          </p:spTgt>
                                        </p:tgtEl>
                                      </p:cBhvr>
                                    </p:animEffect>
                                  </p:childTnLst>
                                </p:cTn>
                              </p:par>
                              <p:par>
                                <p:cTn id="14" presetID="10" presetClass="entr" presetSubtype="0" fill="hold" grpId="0" nodeType="withEffect">
                                  <p:stCondLst>
                                    <p:cond delay="1500"/>
                                  </p:stCondLst>
                                  <p:iterate>
                                    <p:tmPct val="10000"/>
                                  </p:iterate>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700"/>
                                        <p:tgtEl>
                                          <p:spTgt spid="3">
                                            <p:txEl>
                                              <p:pRg st="3" end="3"/>
                                            </p:txEl>
                                          </p:spTgt>
                                        </p:tgtEl>
                                      </p:cBhvr>
                                    </p:animEffect>
                                  </p:childTnLst>
                                </p:cTn>
                              </p:par>
                              <p:par>
                                <p:cTn id="17" presetID="10" presetClass="entr" presetSubtype="0" fill="hold" grpId="0" nodeType="withEffect">
                                  <p:stCondLst>
                                    <p:cond delay="1000"/>
                                  </p:stCondLst>
                                  <p:iterate>
                                    <p:tmPct val="10000"/>
                                  </p:iterate>
                                  <p:childTnLst>
                                    <p:set>
                                      <p:cBhvr>
                                        <p:cTn id="18" dur="1" fill="hold">
                                          <p:stCondLst>
                                            <p:cond delay="0"/>
                                          </p:stCondLst>
                                        </p:cTn>
                                        <p:tgtEl>
                                          <p:spTgt spid="2"/>
                                        </p:tgtEl>
                                        <p:attrNameLst>
                                          <p:attrName>style.visibility</p:attrName>
                                        </p:attrNameLst>
                                      </p:cBhvr>
                                      <p:to>
                                        <p:strVal val="visible"/>
                                      </p:to>
                                    </p:set>
                                    <p:animEffect transition="in" filter="fade">
                                      <p:cBhvr>
                                        <p:cTn id="19"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3DC6E009-8316-29ED-A2A9-37D51F900EDF}"/>
              </a:ext>
            </a:extLst>
          </p:cNvPr>
          <p:cNvSpPr>
            <a:spLocks noGrp="1" noChangeArrowheads="1"/>
          </p:cNvSpPr>
          <p:nvPr>
            <p:ph type="title"/>
          </p:nvPr>
        </p:nvSpPr>
        <p:spPr>
          <a:xfrm>
            <a:off x="228600" y="228600"/>
            <a:ext cx="8686800" cy="685800"/>
          </a:xfrm>
          <a:solidFill>
            <a:srgbClr val="002060">
              <a:alpha val="15000"/>
            </a:srgbClr>
          </a:solidFill>
        </p:spPr>
        <p:txBody>
          <a:bodyPr>
            <a:normAutofit fontScale="90000"/>
          </a:bodyPr>
          <a:lstStyle/>
          <a:p>
            <a:pPr eaLnBrk="1" hangingPunct="1"/>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 Early Modern Musical Style</a:t>
            </a:r>
            <a:endParaRPr lang="en-US" altLang="en-US" sz="4400" dirty="0">
              <a:solidFill>
                <a:srgbClr val="081A61"/>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43011" name="Rectangle 3">
            <a:extLst>
              <a:ext uri="{FF2B5EF4-FFF2-40B4-BE49-F238E27FC236}">
                <a16:creationId xmlns:a16="http://schemas.microsoft.com/office/drawing/2014/main" id="{AF670240-6FAE-D855-25F2-114DB42F3D47}"/>
              </a:ext>
            </a:extLst>
          </p:cNvPr>
          <p:cNvSpPr>
            <a:spLocks noGrp="1" noChangeArrowheads="1"/>
          </p:cNvSpPr>
          <p:nvPr>
            <p:ph idx="1"/>
          </p:nvPr>
        </p:nvSpPr>
        <p:spPr>
          <a:xfrm>
            <a:off x="381000" y="1219200"/>
            <a:ext cx="3733800" cy="2438400"/>
          </a:xfrm>
          <a:solidFill>
            <a:srgbClr val="002060"/>
          </a:solidFill>
        </p:spPr>
        <p:txBody>
          <a:bodyPr/>
          <a:lstStyle/>
          <a:p>
            <a:pPr marL="466725" indent="-466725" eaLnBrk="1" hangingPunct="1">
              <a:buFontTx/>
              <a:buChar char="•"/>
            </a:pPr>
            <a:r>
              <a:rPr lang="en-US" altLang="en-US" dirty="0">
                <a:latin typeface="Times New Roman" panose="02020603050405020304" pitchFamily="18" charset="0"/>
                <a:ea typeface="ＭＳ Ｐゴシック" panose="020B0600070205080204" pitchFamily="34" charset="-128"/>
              </a:rPr>
              <a:t>The new rhythmic complexity</a:t>
            </a:r>
          </a:p>
          <a:p>
            <a:pPr marL="466725" indent="-466725" eaLnBrk="1" hangingPunct="1">
              <a:buFontTx/>
              <a:buChar char="•"/>
            </a:pPr>
            <a:r>
              <a:rPr lang="en-US" altLang="en-US" dirty="0">
                <a:latin typeface="Times New Roman" panose="02020603050405020304" pitchFamily="18" charset="0"/>
                <a:ea typeface="ＭＳ Ｐゴシック" panose="020B0600070205080204" pitchFamily="34" charset="-128"/>
              </a:rPr>
              <a:t>The new melody</a:t>
            </a:r>
          </a:p>
          <a:p>
            <a:pPr marL="466725" indent="-466725" eaLnBrk="1" hangingPunct="1">
              <a:buFontTx/>
              <a:buChar char="•"/>
            </a:pPr>
            <a:r>
              <a:rPr lang="en-US" altLang="en-US" dirty="0">
                <a:latin typeface="Times New Roman" panose="02020603050405020304" pitchFamily="18" charset="0"/>
                <a:ea typeface="ＭＳ Ｐゴシック" panose="020B0600070205080204" pitchFamily="34" charset="-128"/>
              </a:rPr>
              <a:t>The new harmony</a:t>
            </a:r>
          </a:p>
          <a:p>
            <a:pPr marL="466725" indent="-466725" eaLnBrk="1" hangingPunct="1">
              <a:buFontTx/>
              <a:buChar char="•"/>
            </a:pPr>
            <a:r>
              <a:rPr lang="en-US" altLang="en-US" dirty="0">
                <a:latin typeface="Times New Roman" panose="02020603050405020304" pitchFamily="18" charset="0"/>
                <a:ea typeface="ＭＳ Ｐゴシック" panose="020B0600070205080204" pitchFamily="34" charset="-128"/>
              </a:rPr>
              <a:t>Orchestration</a:t>
            </a:r>
          </a:p>
          <a:p>
            <a:pPr marL="466725" indent="-466725" eaLnBrk="1" hangingPunct="1">
              <a:buFontTx/>
              <a:buChar char="•"/>
            </a:pPr>
            <a:r>
              <a:rPr lang="en-US" altLang="en-US" dirty="0">
                <a:latin typeface="Times New Roman" panose="02020603050405020304" pitchFamily="18" charset="0"/>
                <a:ea typeface="ＭＳ Ｐゴシック" panose="020B0600070205080204" pitchFamily="34" charset="-128"/>
              </a:rPr>
              <a:t>New conceptions of form</a:t>
            </a:r>
          </a:p>
        </p:txBody>
      </p:sp>
      <p:pic>
        <p:nvPicPr>
          <p:cNvPr id="43013" name="Picture 5">
            <a:extLst>
              <a:ext uri="{FF2B5EF4-FFF2-40B4-BE49-F238E27FC236}">
                <a16:creationId xmlns:a16="http://schemas.microsoft.com/office/drawing/2014/main" id="{CD5308FE-1DB2-BB66-CA57-EBDC91F930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188453"/>
            <a:ext cx="2743200" cy="5041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a:extLst>
              <a:ext uri="{FF2B5EF4-FFF2-40B4-BE49-F238E27FC236}">
                <a16:creationId xmlns:a16="http://schemas.microsoft.com/office/drawing/2014/main" id="{7737AD81-902B-6A0D-8ADF-8257AF5E579E}"/>
              </a:ext>
            </a:extLst>
          </p:cNvPr>
          <p:cNvSpPr>
            <a:spLocks noGrp="1" noChangeArrowheads="1"/>
          </p:cNvSpPr>
          <p:nvPr>
            <p:ph type="title"/>
          </p:nvPr>
        </p:nvSpPr>
        <p:spPr>
          <a:xfrm>
            <a:off x="381000" y="0"/>
            <a:ext cx="8305800" cy="1143000"/>
          </a:xfrm>
          <a:solidFill>
            <a:srgbClr val="002060">
              <a:alpha val="15000"/>
            </a:srgbClr>
          </a:solidFill>
        </p:spPr>
        <p:txBody>
          <a:bodyPr>
            <a:normAutofit/>
          </a:bodyPr>
          <a:lstStyle/>
          <a:p>
            <a:pPr eaLnBrk="1" hangingPunct="1">
              <a:lnSpc>
                <a:spcPct val="75000"/>
              </a:lnSpc>
            </a:pPr>
            <a:r>
              <a:rPr lang="en-US" altLang="en-US" sz="3200" dirty="0">
                <a:solidFill>
                  <a:srgbClr val="081A61"/>
                </a:solidFill>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Early Modern Musical Style</a:t>
            </a:r>
            <a:b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3200" dirty="0">
                <a:solidFill>
                  <a:srgbClr val="081A61"/>
                </a:solidFill>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The New Rhythmic Complexity</a:t>
            </a:r>
          </a:p>
        </p:txBody>
      </p:sp>
      <p:sp>
        <p:nvSpPr>
          <p:cNvPr id="44036" name="Rectangle 3">
            <a:extLst>
              <a:ext uri="{FF2B5EF4-FFF2-40B4-BE49-F238E27FC236}">
                <a16:creationId xmlns:a16="http://schemas.microsoft.com/office/drawing/2014/main" id="{6A5A8865-E16A-5574-58CD-482A528DC011}"/>
              </a:ext>
            </a:extLst>
          </p:cNvPr>
          <p:cNvSpPr>
            <a:spLocks noGrp="1" noChangeArrowheads="1"/>
          </p:cNvSpPr>
          <p:nvPr>
            <p:ph idx="1"/>
          </p:nvPr>
        </p:nvSpPr>
        <p:spPr>
          <a:xfrm>
            <a:off x="228600" y="1600200"/>
            <a:ext cx="3962400" cy="2819400"/>
          </a:xfrm>
          <a:solidFill>
            <a:srgbClr val="002060"/>
          </a:solidFill>
        </p:spPr>
        <p:txBody>
          <a:bodyPr/>
          <a:lstStyle/>
          <a:p>
            <a:pPr marL="466725" indent="-466725" eaLnBrk="1" hangingPunct="1">
              <a:buFontTx/>
              <a:buChar char="•"/>
            </a:pPr>
            <a:r>
              <a:rPr lang="en-US" altLang="en-US" dirty="0">
                <a:latin typeface="Times New Roman" panose="02020603050405020304" pitchFamily="18" charset="0"/>
                <a:ea typeface="ＭＳ Ｐゴシック" panose="020B0600070205080204" pitchFamily="34" charset="-128"/>
              </a:rPr>
              <a:t>Revitalization of rhythm</a:t>
            </a:r>
          </a:p>
          <a:p>
            <a:pPr marL="1258888" lvl="2" indent="-466725" eaLnBrk="1" hangingPunct="1">
              <a:buFontTx/>
              <a:buNone/>
            </a:pPr>
            <a:r>
              <a:rPr lang="en-US" altLang="en-US" sz="2800" dirty="0">
                <a:latin typeface="Times New Roman" panose="02020603050405020304" pitchFamily="18" charset="0"/>
                <a:ea typeface="ＭＳ Ｐゴシック" panose="020B0600070205080204" pitchFamily="34" charset="-128"/>
              </a:rPr>
              <a:t>– Polyrhythm</a:t>
            </a:r>
          </a:p>
          <a:p>
            <a:pPr marL="1258888" lvl="2" indent="-466725" eaLnBrk="1" hangingPunct="1">
              <a:buFontTx/>
              <a:buNone/>
            </a:pPr>
            <a:r>
              <a:rPr lang="en-US" altLang="en-US" sz="2800" dirty="0">
                <a:latin typeface="Times New Roman" panose="02020603050405020304" pitchFamily="18" charset="0"/>
                <a:ea typeface="ＭＳ Ｐゴシック" panose="020B0600070205080204" pitchFamily="34" charset="-128"/>
              </a:rPr>
              <a:t>– </a:t>
            </a:r>
            <a:r>
              <a:rPr lang="en-US" altLang="en-US" sz="2800" dirty="0" err="1">
                <a:latin typeface="Times New Roman" panose="02020603050405020304" pitchFamily="18" charset="0"/>
                <a:ea typeface="ＭＳ Ｐゴシック" panose="020B0600070205080204" pitchFamily="34" charset="-128"/>
              </a:rPr>
              <a:t>Polymeter</a:t>
            </a:r>
            <a:endParaRPr lang="en-US" altLang="en-US" sz="2800" dirty="0">
              <a:latin typeface="Times New Roman" panose="02020603050405020304" pitchFamily="18" charset="0"/>
              <a:ea typeface="ＭＳ Ｐゴシック" panose="020B0600070205080204" pitchFamily="34" charset="-128"/>
            </a:endParaRPr>
          </a:p>
          <a:p>
            <a:pPr marL="1258888" lvl="2" indent="-466725" eaLnBrk="1" hangingPunct="1">
              <a:buFontTx/>
              <a:buNone/>
            </a:pPr>
            <a:r>
              <a:rPr lang="en-US" altLang="en-US" sz="2800" dirty="0">
                <a:latin typeface="Times New Roman" panose="02020603050405020304" pitchFamily="18" charset="0"/>
                <a:ea typeface="ＭＳ Ｐゴシック" panose="020B0600070205080204" pitchFamily="34" charset="-128"/>
              </a:rPr>
              <a:t>– Changing meters</a:t>
            </a:r>
          </a:p>
          <a:p>
            <a:pPr marL="1258888" lvl="2" indent="-466725" eaLnBrk="1" hangingPunct="1">
              <a:buFontTx/>
              <a:buNone/>
            </a:pPr>
            <a:r>
              <a:rPr lang="en-US" altLang="en-US" sz="2800" dirty="0">
                <a:latin typeface="Times New Roman" panose="02020603050405020304" pitchFamily="18" charset="0"/>
                <a:ea typeface="ＭＳ Ｐゴシック" panose="020B0600070205080204" pitchFamily="34" charset="-128"/>
              </a:rPr>
              <a:t>– Irregular meters</a:t>
            </a:r>
            <a:r>
              <a:rPr lang="en-US" altLang="en-US" dirty="0">
                <a:ea typeface="ＭＳ Ｐゴシック" panose="020B0600070205080204" pitchFamily="34" charset="-128"/>
              </a:rPr>
              <a:t> </a:t>
            </a:r>
          </a:p>
        </p:txBody>
      </p:sp>
      <p:sp>
        <p:nvSpPr>
          <p:cNvPr id="44037" name="Rectangle 5">
            <a:extLst>
              <a:ext uri="{FF2B5EF4-FFF2-40B4-BE49-F238E27FC236}">
                <a16:creationId xmlns:a16="http://schemas.microsoft.com/office/drawing/2014/main" id="{6EE7D794-F739-167F-BF7D-614729E2E530}"/>
              </a:ext>
            </a:extLst>
          </p:cNvPr>
          <p:cNvSpPr>
            <a:spLocks noChangeArrowheads="1"/>
          </p:cNvSpPr>
          <p:nvPr/>
        </p:nvSpPr>
        <p:spPr bwMode="auto">
          <a:xfrm>
            <a:off x="228600" y="5029200"/>
            <a:ext cx="7696200" cy="646331"/>
          </a:xfrm>
          <a:prstGeom prst="rect">
            <a:avLst/>
          </a:prstGeom>
          <a:solidFill>
            <a:srgbClr val="002060"/>
          </a:solidFill>
          <a:ln>
            <a:noFill/>
          </a:ln>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800" b="1" dirty="0">
                <a:hlinkClick r:id="rId3" action="ppaction://hlinkfile"/>
              </a:rPr>
              <a:t>Stravinsky: </a:t>
            </a:r>
            <a:r>
              <a:rPr lang="en-US" altLang="en-US" sz="1800" b="1" i="1" dirty="0">
                <a:hlinkClick r:id="rId3" action="ppaction://hlinkfile"/>
              </a:rPr>
              <a:t>The Rite of Spring,</a:t>
            </a:r>
            <a:r>
              <a:rPr lang="en-US" altLang="en-US" sz="1800" b="1" dirty="0">
                <a:hlinkClick r:id="rId3" action="ppaction://hlinkfile"/>
              </a:rPr>
              <a:t> </a:t>
            </a:r>
          </a:p>
          <a:p>
            <a:pPr eaLnBrk="1" hangingPunct="1"/>
            <a:r>
              <a:rPr lang="en-US" altLang="en-US" sz="1800" b="1" dirty="0">
                <a:hlinkClick r:id="rId3" action="ppaction://hlinkfile"/>
              </a:rPr>
              <a:t>“Sacrifical Dance of the Chosen One”</a:t>
            </a:r>
            <a:endParaRPr lang="en-US" altLang="en-US" sz="1800" b="1" dirty="0"/>
          </a:p>
        </p:txBody>
      </p:sp>
      <p:sp>
        <p:nvSpPr>
          <p:cNvPr id="44038" name="Rectangle 7">
            <a:extLst>
              <a:ext uri="{FF2B5EF4-FFF2-40B4-BE49-F238E27FC236}">
                <a16:creationId xmlns:a16="http://schemas.microsoft.com/office/drawing/2014/main" id="{1D6B005C-9BCD-064E-D3CB-6380561D352D}"/>
              </a:ext>
            </a:extLst>
          </p:cNvPr>
          <p:cNvSpPr>
            <a:spLocks noChangeArrowheads="1"/>
          </p:cNvSpPr>
          <p:nvPr/>
        </p:nvSpPr>
        <p:spPr bwMode="auto">
          <a:xfrm>
            <a:off x="76200" y="5653088"/>
            <a:ext cx="6172200" cy="646331"/>
          </a:xfrm>
          <a:prstGeom prst="rect">
            <a:avLst/>
          </a:prstGeom>
          <a:solidFill>
            <a:srgbClr val="002060"/>
          </a:solidFill>
          <a:ln>
            <a:noFill/>
          </a:ln>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sz="1800" b="1" dirty="0">
              <a:hlinkClick r:id="rId4" action="ppaction://hlinkfile"/>
            </a:endParaRPr>
          </a:p>
          <a:p>
            <a:pPr eaLnBrk="1" hangingPunct="1"/>
            <a:r>
              <a:rPr lang="en-US" altLang="en-US" sz="1800" b="1" dirty="0">
                <a:hlinkClick r:id="rId4" action="ppaction://hlinkfile"/>
              </a:rPr>
              <a:t>Stravinsky: </a:t>
            </a:r>
            <a:r>
              <a:rPr lang="en-US" altLang="en-US" sz="1800" b="1" i="1" dirty="0">
                <a:hlinkClick r:id="rId4" action="ppaction://hlinkfile"/>
              </a:rPr>
              <a:t>The Soldier’s Tale,</a:t>
            </a:r>
            <a:r>
              <a:rPr lang="en-US" altLang="en-US" sz="1800" b="1" dirty="0">
                <a:hlinkClick r:id="rId4" action="ppaction://hlinkfile"/>
              </a:rPr>
              <a:t> I, “Soldier’s March”</a:t>
            </a:r>
            <a:endParaRPr lang="en-US" altLang="en-US" sz="1800" b="1" dirty="0"/>
          </a:p>
        </p:txBody>
      </p:sp>
      <p:pic>
        <p:nvPicPr>
          <p:cNvPr id="44039" name="Picture 7">
            <a:extLst>
              <a:ext uri="{FF2B5EF4-FFF2-40B4-BE49-F238E27FC236}">
                <a16:creationId xmlns:a16="http://schemas.microsoft.com/office/drawing/2014/main" id="{751C486C-5A9A-CCE0-7182-DBDA3F3F153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216758"/>
            <a:ext cx="3489325" cy="4726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6BBD343E-327F-C755-E851-E368B2CF6E57}"/>
              </a:ext>
            </a:extLst>
          </p:cNvPr>
          <p:cNvSpPr>
            <a:spLocks noGrp="1" noChangeArrowheads="1"/>
          </p:cNvSpPr>
          <p:nvPr>
            <p:ph type="title"/>
          </p:nvPr>
        </p:nvSpPr>
        <p:spPr>
          <a:xfrm>
            <a:off x="228600" y="457200"/>
            <a:ext cx="8648700" cy="762000"/>
          </a:xfrm>
          <a:solidFill>
            <a:srgbClr val="002060">
              <a:alpha val="15000"/>
            </a:srgbClr>
          </a:solidFill>
        </p:spPr>
        <p:txBody>
          <a:bodyPr>
            <a:normAutofit fontScale="90000"/>
          </a:bodyPr>
          <a:lstStyle/>
          <a:p>
            <a:pPr eaLnBrk="1" hangingPunct="1"/>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en-US" sz="3100" dirty="0">
                <a:latin typeface="Times New Roman" panose="02020603050405020304" pitchFamily="18" charset="0"/>
                <a:ea typeface="ＭＳ Ｐゴシック" panose="020B0600070205080204" pitchFamily="34" charset="-128"/>
                <a:cs typeface="Times New Roman" panose="02020603050405020304" pitchFamily="18" charset="0"/>
              </a:rPr>
              <a:t>Early Modern Musical Style </a:t>
            </a:r>
            <a:br>
              <a:rPr lang="en-US" altLang="en-US" sz="3100" dirty="0">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3100" dirty="0">
                <a:latin typeface="Times New Roman" panose="02020603050405020304" pitchFamily="18" charset="0"/>
                <a:ea typeface="ＭＳ Ｐゴシック" panose="020B0600070205080204" pitchFamily="34" charset="-128"/>
                <a:cs typeface="Times New Roman" panose="02020603050405020304" pitchFamily="18" charset="0"/>
              </a:rPr>
              <a:t>The New Melody</a:t>
            </a:r>
            <a:r>
              <a:rPr lang="en-US" altLang="en-US" sz="3100" dirty="0">
                <a:solidFill>
                  <a:srgbClr val="081A61"/>
                </a:solidFill>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45059" name="Rectangle 3">
            <a:extLst>
              <a:ext uri="{FF2B5EF4-FFF2-40B4-BE49-F238E27FC236}">
                <a16:creationId xmlns:a16="http://schemas.microsoft.com/office/drawing/2014/main" id="{88B866DB-52FC-6007-30F7-19ED521F07AA}"/>
              </a:ext>
            </a:extLst>
          </p:cNvPr>
          <p:cNvSpPr>
            <a:spLocks noGrp="1" noChangeArrowheads="1"/>
          </p:cNvSpPr>
          <p:nvPr>
            <p:ph idx="1"/>
          </p:nvPr>
        </p:nvSpPr>
        <p:spPr>
          <a:xfrm>
            <a:off x="266700" y="2286000"/>
            <a:ext cx="4000500" cy="1447800"/>
          </a:xfrm>
          <a:solidFill>
            <a:srgbClr val="002060"/>
          </a:solidFill>
        </p:spPr>
        <p:txBody>
          <a:bodyPr/>
          <a:lstStyle/>
          <a:p>
            <a:pPr marL="466725" indent="-466725" eaLnBrk="1" hangingPunct="1">
              <a:buFontTx/>
              <a:buChar char="•"/>
            </a:pPr>
            <a:r>
              <a:rPr lang="en-US" altLang="en-US">
                <a:latin typeface="Times New Roman" panose="02020603050405020304" pitchFamily="18" charset="0"/>
                <a:ea typeface="ＭＳ Ｐゴシック" panose="020B0600070205080204" pitchFamily="34" charset="-128"/>
              </a:rPr>
              <a:t>Symmetrical structure abandoned</a:t>
            </a:r>
          </a:p>
          <a:p>
            <a:pPr marL="466725" indent="-466725" eaLnBrk="1" hangingPunct="1">
              <a:buFontTx/>
              <a:buChar char="•"/>
            </a:pPr>
            <a:r>
              <a:rPr lang="en-US" altLang="en-US">
                <a:latin typeface="Times New Roman" panose="02020603050405020304" pitchFamily="18" charset="0"/>
                <a:ea typeface="ＭＳ Ｐゴシック" panose="020B0600070205080204" pitchFamily="34" charset="-128"/>
              </a:rPr>
              <a:t>Instrumental character</a:t>
            </a:r>
          </a:p>
          <a:p>
            <a:pPr marL="466725" indent="-466725" eaLnBrk="1" hangingPunct="1">
              <a:buFontTx/>
              <a:buChar char="•"/>
            </a:pPr>
            <a:r>
              <a:rPr lang="en-US" altLang="en-US">
                <a:latin typeface="Times New Roman" panose="02020603050405020304" pitchFamily="18" charset="0"/>
                <a:ea typeface="ＭＳ Ｐゴシック" panose="020B0600070205080204" pitchFamily="34" charset="-128"/>
              </a:rPr>
              <a:t>Wide leaps and dissonant intervals</a:t>
            </a:r>
          </a:p>
        </p:txBody>
      </p:sp>
      <p:pic>
        <p:nvPicPr>
          <p:cNvPr id="45061" name="Picture 6">
            <a:extLst>
              <a:ext uri="{FF2B5EF4-FFF2-40B4-BE49-F238E27FC236}">
                <a16:creationId xmlns:a16="http://schemas.microsoft.com/office/drawing/2014/main" id="{270D2694-C71E-B54B-B52B-C2B2036824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2500" y="1536942"/>
            <a:ext cx="4000500" cy="49680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F467C156-5915-6D88-10F6-1F8A747E6212}"/>
              </a:ext>
            </a:extLst>
          </p:cNvPr>
          <p:cNvSpPr>
            <a:spLocks noGrp="1" noChangeArrowheads="1"/>
          </p:cNvSpPr>
          <p:nvPr>
            <p:ph type="title"/>
          </p:nvPr>
        </p:nvSpPr>
        <p:spPr>
          <a:xfrm>
            <a:off x="381000" y="457200"/>
            <a:ext cx="8458200" cy="1143000"/>
          </a:xfrm>
          <a:solidFill>
            <a:srgbClr val="002060">
              <a:alpha val="15000"/>
            </a:srgbClr>
          </a:solidFill>
        </p:spPr>
        <p:txBody>
          <a:bodyPr>
            <a:normAutofit/>
          </a:bodyPr>
          <a:lstStyle/>
          <a:p>
            <a:pPr eaLnBrk="1" hangingPunct="1"/>
            <a:r>
              <a:rPr lang="en-US" altLang="en-US" sz="2800" dirty="0">
                <a:latin typeface="Times New Roman" panose="02020603050405020304" pitchFamily="18" charset="0"/>
                <a:ea typeface="ＭＳ Ｐゴシック" panose="020B0600070205080204" pitchFamily="34" charset="-128"/>
                <a:cs typeface="Times New Roman" panose="02020603050405020304" pitchFamily="18" charset="0"/>
              </a:rPr>
              <a:t>Early Modern Musical Style</a:t>
            </a:r>
            <a:r>
              <a:rPr lang="en-US" altLang="en-US" sz="2800" dirty="0">
                <a:solidFill>
                  <a:srgbClr val="081A61"/>
                </a:solidFill>
                <a:latin typeface="Times New Roman" panose="02020603050405020304" pitchFamily="18" charset="0"/>
                <a:ea typeface="ＭＳ Ｐゴシック" panose="020B0600070205080204" pitchFamily="34" charset="-128"/>
                <a:cs typeface="Times New Roman" panose="02020603050405020304" pitchFamily="18" charset="0"/>
              </a:rPr>
              <a:t> </a:t>
            </a:r>
            <a:br>
              <a:rPr lang="en-US" altLang="en-US" sz="2800" dirty="0">
                <a:solidFill>
                  <a:srgbClr val="081A61"/>
                </a:solidFill>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2800" dirty="0">
                <a:latin typeface="Times New Roman" panose="02020603050405020304" pitchFamily="18" charset="0"/>
                <a:ea typeface="ＭＳ Ｐゴシック" panose="020B0600070205080204" pitchFamily="34" charset="-128"/>
                <a:cs typeface="Times New Roman" panose="02020603050405020304" pitchFamily="18" charset="0"/>
              </a:rPr>
              <a:t>The New Harmony</a:t>
            </a:r>
            <a:r>
              <a:rPr lang="en-US" altLang="en-US" sz="2800" dirty="0">
                <a:solidFill>
                  <a:srgbClr val="081A61"/>
                </a:solidFill>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46083" name="Rectangle 3">
            <a:extLst>
              <a:ext uri="{FF2B5EF4-FFF2-40B4-BE49-F238E27FC236}">
                <a16:creationId xmlns:a16="http://schemas.microsoft.com/office/drawing/2014/main" id="{F20E413C-5882-6E11-9EEC-C32F58CFDFDF}"/>
              </a:ext>
            </a:extLst>
          </p:cNvPr>
          <p:cNvSpPr>
            <a:spLocks noGrp="1" noChangeArrowheads="1"/>
          </p:cNvSpPr>
          <p:nvPr>
            <p:ph idx="1"/>
          </p:nvPr>
        </p:nvSpPr>
        <p:spPr>
          <a:xfrm>
            <a:off x="533400" y="1752600"/>
            <a:ext cx="3657600" cy="2362200"/>
          </a:xfrm>
          <a:solidFill>
            <a:srgbClr val="002060"/>
          </a:solidFill>
          <a:ln>
            <a:solidFill>
              <a:schemeClr val="tx1"/>
            </a:solidFill>
          </a:ln>
        </p:spPr>
        <p:txBody>
          <a:bodyPr>
            <a:normAutofit lnSpcReduction="10000"/>
          </a:bodyPr>
          <a:lstStyle/>
          <a:p>
            <a:pPr marL="466725" indent="-466725" eaLnBrk="1" hangingPunct="1">
              <a:buFontTx/>
              <a:buChar char="•"/>
            </a:pPr>
            <a:r>
              <a:rPr lang="en-US" altLang="en-US" dirty="0">
                <a:latin typeface="Times New Roman" panose="02020603050405020304" pitchFamily="18" charset="0"/>
                <a:ea typeface="ＭＳ Ｐゴシック" panose="020B0600070205080204" pitchFamily="34" charset="-128"/>
              </a:rPr>
              <a:t>Larger chords</a:t>
            </a:r>
          </a:p>
          <a:p>
            <a:pPr marL="466725" indent="-466725" eaLnBrk="1" hangingPunct="1">
              <a:buFontTx/>
              <a:buChar char="•"/>
            </a:pPr>
            <a:r>
              <a:rPr lang="en-US" altLang="en-US" dirty="0">
                <a:latin typeface="Times New Roman" panose="02020603050405020304" pitchFamily="18" charset="0"/>
                <a:ea typeface="ＭＳ Ｐゴシック" panose="020B0600070205080204" pitchFamily="34" charset="-128"/>
              </a:rPr>
              <a:t>Polyharmony</a:t>
            </a:r>
          </a:p>
          <a:p>
            <a:pPr marL="466725" indent="-466725" eaLnBrk="1" hangingPunct="1">
              <a:buFontTx/>
              <a:buChar char="•"/>
            </a:pPr>
            <a:r>
              <a:rPr lang="en-US" altLang="en-US" dirty="0">
                <a:latin typeface="Times New Roman" panose="02020603050405020304" pitchFamily="18" charset="0"/>
                <a:ea typeface="ＭＳ Ｐゴシック" panose="020B0600070205080204" pitchFamily="34" charset="-128"/>
              </a:rPr>
              <a:t>New conceptions of tonality</a:t>
            </a:r>
          </a:p>
          <a:p>
            <a:pPr marL="466725" indent="-466725" eaLnBrk="1" hangingPunct="1">
              <a:buFontTx/>
              <a:buChar char="•"/>
            </a:pPr>
            <a:r>
              <a:rPr lang="en-US" altLang="en-US" dirty="0">
                <a:latin typeface="Times New Roman" panose="02020603050405020304" pitchFamily="18" charset="0"/>
                <a:ea typeface="ＭＳ Ｐゴシック" panose="020B0600070205080204" pitchFamily="34" charset="-128"/>
              </a:rPr>
              <a:t>Twelve-tone method</a:t>
            </a:r>
          </a:p>
          <a:p>
            <a:pPr marL="466725" indent="-466725" eaLnBrk="1" hangingPunct="1">
              <a:buFontTx/>
              <a:buChar char="•"/>
            </a:pPr>
            <a:r>
              <a:rPr lang="en-US" altLang="en-US" dirty="0">
                <a:latin typeface="Times New Roman" panose="02020603050405020304" pitchFamily="18" charset="0"/>
                <a:ea typeface="ＭＳ Ｐゴシック" panose="020B0600070205080204" pitchFamily="34" charset="-128"/>
              </a:rPr>
              <a:t>Emancipation of dissonance</a:t>
            </a:r>
          </a:p>
          <a:p>
            <a:pPr marL="466725" indent="-466725" eaLnBrk="1" hangingPunct="1">
              <a:buFontTx/>
              <a:buNone/>
            </a:pPr>
            <a:r>
              <a:rPr lang="en-US" altLang="en-US" dirty="0">
                <a:ea typeface="ＭＳ Ｐゴシック" panose="020B0600070205080204" pitchFamily="34" charset="-128"/>
              </a:rPr>
              <a:t>			</a:t>
            </a:r>
          </a:p>
        </p:txBody>
      </p:sp>
      <p:pic>
        <p:nvPicPr>
          <p:cNvPr id="46085" name="Picture 5">
            <a:extLst>
              <a:ext uri="{FF2B5EF4-FFF2-40B4-BE49-F238E27FC236}">
                <a16:creationId xmlns:a16="http://schemas.microsoft.com/office/drawing/2014/main" id="{2239E969-B1FE-4463-864E-CFE185DA99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476500"/>
            <a:ext cx="4974731" cy="3733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B193142-61C2-88F4-3231-0852C52869E3}"/>
              </a:ext>
            </a:extLst>
          </p:cNvPr>
          <p:cNvSpPr>
            <a:spLocks noGrp="1" noChangeArrowheads="1"/>
          </p:cNvSpPr>
          <p:nvPr>
            <p:ph type="title"/>
          </p:nvPr>
        </p:nvSpPr>
        <p:spPr>
          <a:xfrm>
            <a:off x="228600" y="228600"/>
            <a:ext cx="8686800" cy="838200"/>
          </a:xfrm>
          <a:solidFill>
            <a:srgbClr val="002060">
              <a:alpha val="15000"/>
            </a:srgbClr>
          </a:solidFill>
        </p:spPr>
        <p:txBody>
          <a:bodyPr>
            <a:normAutofit fontScale="90000"/>
          </a:bodyPr>
          <a:lstStyle/>
          <a:p>
            <a:pPr eaLnBrk="1" hangingPunct="1"/>
            <a:r>
              <a:rPr lang="en-US" altLang="en-US" dirty="0">
                <a:solidFill>
                  <a:srgbClr val="081A61"/>
                </a:solidFill>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Early Modern Musical Style</a:t>
            </a:r>
            <a:br>
              <a:rPr lang="en-US" altLang="en-US" sz="3600" dirty="0">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4200" dirty="0">
                <a:solidFill>
                  <a:srgbClr val="081A61"/>
                </a:solidFill>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en-US" sz="2700" dirty="0">
                <a:latin typeface="Times New Roman" panose="02020603050405020304" pitchFamily="18" charset="0"/>
                <a:ea typeface="ＭＳ Ｐゴシック" panose="020B0600070205080204" pitchFamily="34" charset="-128"/>
                <a:cs typeface="Times New Roman" panose="02020603050405020304" pitchFamily="18" charset="0"/>
              </a:rPr>
              <a:t>New Conceptions of Tonality</a:t>
            </a:r>
            <a:r>
              <a:rPr lang="en-US" altLang="en-US" sz="2700" dirty="0">
                <a:solidFill>
                  <a:srgbClr val="081A61"/>
                </a:solidFill>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47107" name="Rectangle 3">
            <a:extLst>
              <a:ext uri="{FF2B5EF4-FFF2-40B4-BE49-F238E27FC236}">
                <a16:creationId xmlns:a16="http://schemas.microsoft.com/office/drawing/2014/main" id="{76480C26-3455-D8D2-1E6E-7AA6F38CBDF4}"/>
              </a:ext>
            </a:extLst>
          </p:cNvPr>
          <p:cNvSpPr>
            <a:spLocks noGrp="1" noChangeArrowheads="1"/>
          </p:cNvSpPr>
          <p:nvPr>
            <p:ph idx="1"/>
          </p:nvPr>
        </p:nvSpPr>
        <p:spPr>
          <a:xfrm>
            <a:off x="533400" y="1447800"/>
            <a:ext cx="5029200" cy="1981200"/>
          </a:xfrm>
          <a:solidFill>
            <a:srgbClr val="002060"/>
          </a:solidFill>
        </p:spPr>
        <p:txBody>
          <a:bodyPr/>
          <a:lstStyle/>
          <a:p>
            <a:pPr marL="466725" indent="-466725" eaLnBrk="1" hangingPunct="1">
              <a:buFontTx/>
              <a:buChar char="•"/>
            </a:pPr>
            <a:r>
              <a:rPr lang="en-US" altLang="en-US" dirty="0">
                <a:latin typeface="Times New Roman" panose="02020603050405020304" pitchFamily="18" charset="0"/>
                <a:ea typeface="ＭＳ Ｐゴシック" panose="020B0600070205080204" pitchFamily="34" charset="-128"/>
              </a:rPr>
              <a:t>Major-minor system expanded and abandoned</a:t>
            </a:r>
          </a:p>
          <a:p>
            <a:pPr marL="466725" indent="-466725" eaLnBrk="1" hangingPunct="1">
              <a:buFontTx/>
              <a:buChar char="•"/>
            </a:pPr>
            <a:r>
              <a:rPr lang="en-US" altLang="en-US" dirty="0">
                <a:latin typeface="Times New Roman" panose="02020603050405020304" pitchFamily="18" charset="0"/>
                <a:ea typeface="ＭＳ Ｐゴシック" panose="020B0600070205080204" pitchFamily="34" charset="-128"/>
              </a:rPr>
              <a:t>Drive toward the tonic weakened</a:t>
            </a:r>
          </a:p>
          <a:p>
            <a:pPr marL="466725" indent="-466725" eaLnBrk="1" hangingPunct="1">
              <a:buFontTx/>
              <a:buChar char="•"/>
            </a:pPr>
            <a:r>
              <a:rPr lang="en-US" altLang="en-US" dirty="0">
                <a:latin typeface="Times New Roman" panose="02020603050405020304" pitchFamily="18" charset="0"/>
                <a:ea typeface="ＭＳ Ｐゴシック" panose="020B0600070205080204" pitchFamily="34" charset="-128"/>
              </a:rPr>
              <a:t>Church modes and non-Western music</a:t>
            </a:r>
          </a:p>
          <a:p>
            <a:pPr marL="466725" indent="-466725" eaLnBrk="1" hangingPunct="1">
              <a:buFontTx/>
              <a:buChar char="•"/>
            </a:pPr>
            <a:r>
              <a:rPr lang="en-US" altLang="en-US" i="1" dirty="0">
                <a:latin typeface="Times New Roman" panose="02020603050405020304" pitchFamily="18" charset="0"/>
                <a:ea typeface="ＭＳ Ｐゴシック" panose="020B0600070205080204" pitchFamily="34" charset="-128"/>
              </a:rPr>
              <a:t>Polytonality</a:t>
            </a:r>
          </a:p>
          <a:p>
            <a:pPr marL="466725" indent="-466725" eaLnBrk="1" hangingPunct="1">
              <a:buFontTx/>
              <a:buChar char="•"/>
            </a:pPr>
            <a:r>
              <a:rPr lang="en-US" altLang="en-US" i="1" dirty="0">
                <a:latin typeface="Times New Roman" panose="02020603050405020304" pitchFamily="18" charset="0"/>
                <a:ea typeface="ＭＳ Ｐゴシック" panose="020B0600070205080204" pitchFamily="34" charset="-128"/>
              </a:rPr>
              <a:t>Atonality</a:t>
            </a:r>
          </a:p>
        </p:txBody>
      </p:sp>
      <p:pic>
        <p:nvPicPr>
          <p:cNvPr id="47109" name="Picture 5">
            <a:extLst>
              <a:ext uri="{FF2B5EF4-FFF2-40B4-BE49-F238E27FC236}">
                <a16:creationId xmlns:a16="http://schemas.microsoft.com/office/drawing/2014/main" id="{6E09D776-B231-52B6-DA5F-A5E083C10C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58004" y="2667000"/>
            <a:ext cx="4204996" cy="3962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7FA85712-DD91-E0FC-4AF6-25DDC195A33A}"/>
              </a:ext>
            </a:extLst>
          </p:cNvPr>
          <p:cNvSpPr>
            <a:spLocks noGrp="1" noChangeArrowheads="1"/>
          </p:cNvSpPr>
          <p:nvPr>
            <p:ph type="title"/>
          </p:nvPr>
        </p:nvSpPr>
        <p:spPr>
          <a:xfrm>
            <a:off x="152400" y="76200"/>
            <a:ext cx="8991600" cy="914400"/>
          </a:xfrm>
          <a:solidFill>
            <a:srgbClr val="002060">
              <a:alpha val="15000"/>
            </a:srgbClr>
          </a:solidFill>
        </p:spPr>
        <p:txBody>
          <a:bodyPr>
            <a:noAutofit/>
          </a:bodyPr>
          <a:lstStyle/>
          <a:p>
            <a:pPr eaLnBrk="1" hangingPunct="1">
              <a:lnSpc>
                <a:spcPct val="75000"/>
              </a:lnSpc>
            </a:pPr>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Early Modern Musical Style</a:t>
            </a:r>
            <a:r>
              <a:rPr lang="en-US" altLang="en-US" sz="3200" dirty="0">
                <a:solidFill>
                  <a:srgbClr val="081A61"/>
                </a:solidFill>
                <a:latin typeface="Times New Roman" panose="02020603050405020304" pitchFamily="18" charset="0"/>
                <a:ea typeface="ＭＳ Ｐゴシック" panose="020B0600070205080204" pitchFamily="34" charset="-128"/>
                <a:cs typeface="Times New Roman" panose="02020603050405020304" pitchFamily="18" charset="0"/>
              </a:rPr>
              <a:t> </a:t>
            </a:r>
            <a:br>
              <a:rPr lang="en-US" altLang="en-US" sz="3200" dirty="0">
                <a:solidFill>
                  <a:srgbClr val="081A61"/>
                </a:solidFill>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The Twelve-Tone Method</a:t>
            </a:r>
            <a:r>
              <a:rPr lang="en-US" altLang="en-US" sz="3200" dirty="0">
                <a:solidFill>
                  <a:srgbClr val="081A61"/>
                </a:solidFill>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48131" name="Rectangle 3">
            <a:extLst>
              <a:ext uri="{FF2B5EF4-FFF2-40B4-BE49-F238E27FC236}">
                <a16:creationId xmlns:a16="http://schemas.microsoft.com/office/drawing/2014/main" id="{8091F83B-5895-783A-178C-154F52B36407}"/>
              </a:ext>
            </a:extLst>
          </p:cNvPr>
          <p:cNvSpPr>
            <a:spLocks noGrp="1" noChangeArrowheads="1"/>
          </p:cNvSpPr>
          <p:nvPr>
            <p:ph idx="1"/>
          </p:nvPr>
        </p:nvSpPr>
        <p:spPr>
          <a:xfrm>
            <a:off x="304800" y="1219200"/>
            <a:ext cx="4419600" cy="3200400"/>
          </a:xfrm>
          <a:solidFill>
            <a:srgbClr val="002060"/>
          </a:solidFill>
        </p:spPr>
        <p:txBody>
          <a:bodyPr/>
          <a:lstStyle/>
          <a:p>
            <a:pPr marL="466725" indent="-466725" eaLnBrk="1" hangingPunct="1">
              <a:buFontTx/>
              <a:buChar char="•"/>
            </a:pPr>
            <a:r>
              <a:rPr lang="en-US" altLang="en-US" i="1" dirty="0">
                <a:latin typeface="Times New Roman" panose="02020603050405020304" pitchFamily="18" charset="0"/>
                <a:ea typeface="ＭＳ Ｐゴシック" panose="020B0600070205080204" pitchFamily="34" charset="-128"/>
              </a:rPr>
              <a:t>Serialism </a:t>
            </a:r>
            <a:r>
              <a:rPr lang="en-US" altLang="en-US" dirty="0">
                <a:latin typeface="Times New Roman" panose="02020603050405020304" pitchFamily="18" charset="0"/>
                <a:ea typeface="ＭＳ Ｐゴシック" panose="020B0600070205080204" pitchFamily="34" charset="-128"/>
              </a:rPr>
              <a:t>or </a:t>
            </a:r>
            <a:r>
              <a:rPr lang="en-US" altLang="en-US" i="1" dirty="0">
                <a:latin typeface="Times New Roman" panose="02020603050405020304" pitchFamily="18" charset="0"/>
                <a:ea typeface="ＭＳ Ｐゴシック" panose="020B0600070205080204" pitchFamily="34" charset="-128"/>
              </a:rPr>
              <a:t>dodecaphonic</a:t>
            </a:r>
            <a:endParaRPr lang="en-US" altLang="en-US" dirty="0">
              <a:latin typeface="Times New Roman" panose="02020603050405020304" pitchFamily="18" charset="0"/>
              <a:ea typeface="ＭＳ Ｐゴシック" panose="020B0600070205080204" pitchFamily="34" charset="-128"/>
            </a:endParaRPr>
          </a:p>
          <a:p>
            <a:pPr marL="466725" indent="-466725" eaLnBrk="1" hangingPunct="1">
              <a:buFontTx/>
              <a:buChar char="•"/>
            </a:pPr>
            <a:r>
              <a:rPr lang="en-US" altLang="en-US" dirty="0">
                <a:latin typeface="Times New Roman" panose="02020603050405020304" pitchFamily="18" charset="0"/>
                <a:ea typeface="ＭＳ Ｐゴシック" panose="020B0600070205080204" pitchFamily="34" charset="-128"/>
              </a:rPr>
              <a:t>Devised by Arnold Schoenberg</a:t>
            </a:r>
          </a:p>
          <a:p>
            <a:pPr marL="466725" indent="-466725" eaLnBrk="1" hangingPunct="1">
              <a:buFontTx/>
              <a:buChar char="•"/>
            </a:pPr>
            <a:r>
              <a:rPr lang="en-US" altLang="en-US" dirty="0">
                <a:latin typeface="Times New Roman" panose="02020603050405020304" pitchFamily="18" charset="0"/>
                <a:ea typeface="ＭＳ Ｐゴシック" panose="020B0600070205080204" pitchFamily="34" charset="-128"/>
              </a:rPr>
              <a:t>Strict, based on and unified by </a:t>
            </a:r>
            <a:r>
              <a:rPr lang="en-US" altLang="en-US" i="1" dirty="0">
                <a:latin typeface="Times New Roman" panose="02020603050405020304" pitchFamily="18" charset="0"/>
                <a:ea typeface="ＭＳ Ｐゴシック" panose="020B0600070205080204" pitchFamily="34" charset="-128"/>
              </a:rPr>
              <a:t>tone row</a:t>
            </a:r>
            <a:endParaRPr lang="en-US" altLang="en-US" dirty="0">
              <a:latin typeface="Times New Roman" panose="02020603050405020304" pitchFamily="18" charset="0"/>
              <a:ea typeface="ＭＳ Ｐゴシック" panose="020B0600070205080204" pitchFamily="34" charset="-128"/>
            </a:endParaRPr>
          </a:p>
          <a:p>
            <a:pPr marL="466725" indent="-466725" eaLnBrk="1" hangingPunct="1">
              <a:buFontTx/>
              <a:buChar char="•"/>
            </a:pPr>
            <a:r>
              <a:rPr lang="en-US" altLang="en-US" dirty="0">
                <a:latin typeface="Times New Roman" panose="02020603050405020304" pitchFamily="18" charset="0"/>
                <a:ea typeface="ＭＳ Ｐゴシック" panose="020B0600070205080204" pitchFamily="34" charset="-128"/>
              </a:rPr>
              <a:t>Tone row</a:t>
            </a:r>
          </a:p>
          <a:p>
            <a:pPr marL="1562100" lvl="1" indent="-533400" eaLnBrk="1" hangingPunct="1">
              <a:buFontTx/>
              <a:buChar char="•"/>
            </a:pPr>
            <a:r>
              <a:rPr lang="en-US" altLang="en-US" dirty="0">
                <a:latin typeface="Times New Roman" panose="02020603050405020304" pitchFamily="18" charset="0"/>
                <a:ea typeface="ＭＳ Ｐゴシック" panose="020B0600070205080204" pitchFamily="34" charset="-128"/>
              </a:rPr>
              <a:t>Transposed</a:t>
            </a:r>
          </a:p>
          <a:p>
            <a:pPr marL="1562100" lvl="1" indent="-533400" eaLnBrk="1" hangingPunct="1">
              <a:buFontTx/>
              <a:buChar char="•"/>
            </a:pPr>
            <a:r>
              <a:rPr lang="en-US" altLang="en-US" dirty="0">
                <a:latin typeface="Times New Roman" panose="02020603050405020304" pitchFamily="18" charset="0"/>
                <a:ea typeface="ＭＳ Ｐゴシック" panose="020B0600070205080204" pitchFamily="34" charset="-128"/>
              </a:rPr>
              <a:t>Inverted</a:t>
            </a:r>
          </a:p>
          <a:p>
            <a:pPr marL="1562100" lvl="1" indent="-533400" eaLnBrk="1" hangingPunct="1">
              <a:buFontTx/>
              <a:buChar char="•"/>
            </a:pPr>
            <a:r>
              <a:rPr lang="en-US" altLang="en-US" dirty="0">
                <a:latin typeface="Times New Roman" panose="02020603050405020304" pitchFamily="18" charset="0"/>
                <a:ea typeface="ＭＳ Ｐゴシック" panose="020B0600070205080204" pitchFamily="34" charset="-128"/>
              </a:rPr>
              <a:t>Retrograde</a:t>
            </a:r>
          </a:p>
          <a:p>
            <a:pPr marL="1562100" lvl="1" indent="-533400" eaLnBrk="1" hangingPunct="1">
              <a:buFontTx/>
              <a:buChar char="•"/>
            </a:pPr>
            <a:r>
              <a:rPr lang="en-US" altLang="en-US" dirty="0">
                <a:latin typeface="Times New Roman" panose="02020603050405020304" pitchFamily="18" charset="0"/>
                <a:ea typeface="ＭＳ Ｐゴシック" panose="020B0600070205080204" pitchFamily="34" charset="-128"/>
              </a:rPr>
              <a:t>Retrograde inversion</a:t>
            </a:r>
            <a:r>
              <a:rPr lang="en-US" altLang="en-US" dirty="0">
                <a:ea typeface="ＭＳ Ｐゴシック" panose="020B0600070205080204" pitchFamily="34" charset="-128"/>
              </a:rPr>
              <a:t> </a:t>
            </a:r>
          </a:p>
        </p:txBody>
      </p:sp>
      <p:pic>
        <p:nvPicPr>
          <p:cNvPr id="48133" name="Picture 5">
            <a:extLst>
              <a:ext uri="{FF2B5EF4-FFF2-40B4-BE49-F238E27FC236}">
                <a16:creationId xmlns:a16="http://schemas.microsoft.com/office/drawing/2014/main" id="{764B781D-EE27-2BFA-CB74-F99B283F49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905001"/>
            <a:ext cx="4038600" cy="4343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2977379D-D2DC-1725-62A4-DCFD5CF58BAC}"/>
              </a:ext>
            </a:extLst>
          </p:cNvPr>
          <p:cNvSpPr>
            <a:spLocks noGrp="1" noChangeArrowheads="1"/>
          </p:cNvSpPr>
          <p:nvPr>
            <p:ph type="title"/>
          </p:nvPr>
        </p:nvSpPr>
        <p:spPr>
          <a:xfrm>
            <a:off x="141288" y="19050"/>
            <a:ext cx="8763000" cy="762000"/>
          </a:xfrm>
          <a:solidFill>
            <a:srgbClr val="002060">
              <a:alpha val="15000"/>
            </a:srgbClr>
          </a:solidFill>
        </p:spPr>
        <p:txBody>
          <a:bodyPr>
            <a:normAutofit fontScale="90000"/>
          </a:bodyPr>
          <a:lstStyle/>
          <a:p>
            <a:pPr eaLnBrk="1" hangingPunct="1"/>
            <a:r>
              <a:rPr lang="en-US" altLang="en-US" sz="3200">
                <a:latin typeface="Times New Roman" panose="02020603050405020304" pitchFamily="18" charset="0"/>
                <a:ea typeface="ＭＳ Ｐゴシック" panose="020B0600070205080204" pitchFamily="34" charset="-128"/>
                <a:cs typeface="Times New Roman" panose="02020603050405020304" pitchFamily="18" charset="0"/>
              </a:rPr>
              <a:t>The Twelve-Tone Method</a:t>
            </a:r>
            <a:r>
              <a:rPr lang="en-US" altLang="en-US" sz="4100">
                <a:latin typeface="Times New Roman" panose="02020603050405020304" pitchFamily="18" charset="0"/>
                <a:ea typeface="ＭＳ Ｐゴシック" panose="020B0600070205080204" pitchFamily="34" charset="-128"/>
                <a:cs typeface="Times New Roman" panose="02020603050405020304" pitchFamily="18" charset="0"/>
              </a:rPr>
              <a:t> </a:t>
            </a:r>
          </a:p>
        </p:txBody>
      </p:sp>
      <p:grpSp>
        <p:nvGrpSpPr>
          <p:cNvPr id="49156" name="Group 103">
            <a:extLst>
              <a:ext uri="{FF2B5EF4-FFF2-40B4-BE49-F238E27FC236}">
                <a16:creationId xmlns:a16="http://schemas.microsoft.com/office/drawing/2014/main" id="{DB46A19F-F1D0-D98B-56E2-1B4BEB67D684}"/>
              </a:ext>
            </a:extLst>
          </p:cNvPr>
          <p:cNvGrpSpPr>
            <a:grpSpLocks/>
          </p:cNvGrpSpPr>
          <p:nvPr/>
        </p:nvGrpSpPr>
        <p:grpSpPr bwMode="auto">
          <a:xfrm>
            <a:off x="762000" y="990600"/>
            <a:ext cx="7543800" cy="990600"/>
            <a:chOff x="480" y="720"/>
            <a:chExt cx="4752" cy="624"/>
          </a:xfrm>
        </p:grpSpPr>
        <p:grpSp>
          <p:nvGrpSpPr>
            <p:cNvPr id="49272" name="Group 15">
              <a:extLst>
                <a:ext uri="{FF2B5EF4-FFF2-40B4-BE49-F238E27FC236}">
                  <a16:creationId xmlns:a16="http://schemas.microsoft.com/office/drawing/2014/main" id="{3AFF1821-A57A-13FB-5438-786C0B1B3E39}"/>
                </a:ext>
              </a:extLst>
            </p:cNvPr>
            <p:cNvGrpSpPr>
              <a:grpSpLocks/>
            </p:cNvGrpSpPr>
            <p:nvPr/>
          </p:nvGrpSpPr>
          <p:grpSpPr bwMode="auto">
            <a:xfrm>
              <a:off x="480" y="864"/>
              <a:ext cx="4752" cy="384"/>
              <a:chOff x="576" y="1104"/>
              <a:chExt cx="4752" cy="384"/>
            </a:xfrm>
          </p:grpSpPr>
          <p:sp>
            <p:nvSpPr>
              <p:cNvPr id="49290" name="Line 16">
                <a:extLst>
                  <a:ext uri="{FF2B5EF4-FFF2-40B4-BE49-F238E27FC236}">
                    <a16:creationId xmlns:a16="http://schemas.microsoft.com/office/drawing/2014/main" id="{6EE857B2-DC66-D421-ED30-4682E7893501}"/>
                  </a:ext>
                </a:extLst>
              </p:cNvPr>
              <p:cNvSpPr>
                <a:spLocks noChangeShapeType="1"/>
              </p:cNvSpPr>
              <p:nvPr/>
            </p:nvSpPr>
            <p:spPr bwMode="auto">
              <a:xfrm>
                <a:off x="576" y="1104"/>
                <a:ext cx="47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91" name="Line 17">
                <a:extLst>
                  <a:ext uri="{FF2B5EF4-FFF2-40B4-BE49-F238E27FC236}">
                    <a16:creationId xmlns:a16="http://schemas.microsoft.com/office/drawing/2014/main" id="{1656D05A-7F87-DDCD-BB2A-B6347EF0ADD3}"/>
                  </a:ext>
                </a:extLst>
              </p:cNvPr>
              <p:cNvSpPr>
                <a:spLocks noChangeShapeType="1"/>
              </p:cNvSpPr>
              <p:nvPr/>
            </p:nvSpPr>
            <p:spPr bwMode="auto">
              <a:xfrm>
                <a:off x="576" y="1200"/>
                <a:ext cx="47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92" name="Line 18">
                <a:extLst>
                  <a:ext uri="{FF2B5EF4-FFF2-40B4-BE49-F238E27FC236}">
                    <a16:creationId xmlns:a16="http://schemas.microsoft.com/office/drawing/2014/main" id="{8BB95525-333B-911F-2DB7-ACB54D8F063D}"/>
                  </a:ext>
                </a:extLst>
              </p:cNvPr>
              <p:cNvSpPr>
                <a:spLocks noChangeShapeType="1"/>
              </p:cNvSpPr>
              <p:nvPr/>
            </p:nvSpPr>
            <p:spPr bwMode="auto">
              <a:xfrm>
                <a:off x="576" y="1296"/>
                <a:ext cx="47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93" name="Line 19">
                <a:extLst>
                  <a:ext uri="{FF2B5EF4-FFF2-40B4-BE49-F238E27FC236}">
                    <a16:creationId xmlns:a16="http://schemas.microsoft.com/office/drawing/2014/main" id="{BB19F050-BA91-F218-7417-FD4F5E34DC00}"/>
                  </a:ext>
                </a:extLst>
              </p:cNvPr>
              <p:cNvSpPr>
                <a:spLocks noChangeShapeType="1"/>
              </p:cNvSpPr>
              <p:nvPr/>
            </p:nvSpPr>
            <p:spPr bwMode="auto">
              <a:xfrm>
                <a:off x="576" y="1392"/>
                <a:ext cx="47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94" name="Line 20">
                <a:extLst>
                  <a:ext uri="{FF2B5EF4-FFF2-40B4-BE49-F238E27FC236}">
                    <a16:creationId xmlns:a16="http://schemas.microsoft.com/office/drawing/2014/main" id="{1CAD16A5-1A3C-1047-5137-0A8629B4789B}"/>
                  </a:ext>
                </a:extLst>
              </p:cNvPr>
              <p:cNvSpPr>
                <a:spLocks noChangeShapeType="1"/>
              </p:cNvSpPr>
              <p:nvPr/>
            </p:nvSpPr>
            <p:spPr bwMode="auto">
              <a:xfrm>
                <a:off x="576" y="1488"/>
                <a:ext cx="47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9273" name="Oval 21">
              <a:extLst>
                <a:ext uri="{FF2B5EF4-FFF2-40B4-BE49-F238E27FC236}">
                  <a16:creationId xmlns:a16="http://schemas.microsoft.com/office/drawing/2014/main" id="{91DF8749-4FE3-6B83-E408-B922B5ACA68B}"/>
                </a:ext>
              </a:extLst>
            </p:cNvPr>
            <p:cNvSpPr>
              <a:spLocks noChangeArrowheads="1"/>
            </p:cNvSpPr>
            <p:nvPr/>
          </p:nvSpPr>
          <p:spPr bwMode="auto">
            <a:xfrm>
              <a:off x="720" y="1152"/>
              <a:ext cx="96" cy="96"/>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274" name="Oval 22">
              <a:extLst>
                <a:ext uri="{FF2B5EF4-FFF2-40B4-BE49-F238E27FC236}">
                  <a16:creationId xmlns:a16="http://schemas.microsoft.com/office/drawing/2014/main" id="{2EF66EF1-85D5-7B1A-0303-549006C89EE0}"/>
                </a:ext>
              </a:extLst>
            </p:cNvPr>
            <p:cNvSpPr>
              <a:spLocks noChangeArrowheads="1"/>
            </p:cNvSpPr>
            <p:nvPr/>
          </p:nvSpPr>
          <p:spPr bwMode="auto">
            <a:xfrm>
              <a:off x="1056" y="960"/>
              <a:ext cx="96" cy="96"/>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275" name="Oval 23">
              <a:extLst>
                <a:ext uri="{FF2B5EF4-FFF2-40B4-BE49-F238E27FC236}">
                  <a16:creationId xmlns:a16="http://schemas.microsoft.com/office/drawing/2014/main" id="{F9A3BF87-63C1-3837-68A0-2D48958DD963}"/>
                </a:ext>
              </a:extLst>
            </p:cNvPr>
            <p:cNvSpPr>
              <a:spLocks noChangeArrowheads="1"/>
            </p:cNvSpPr>
            <p:nvPr/>
          </p:nvSpPr>
          <p:spPr bwMode="auto">
            <a:xfrm>
              <a:off x="1440" y="1008"/>
              <a:ext cx="96" cy="96"/>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276" name="Oval 24">
              <a:extLst>
                <a:ext uri="{FF2B5EF4-FFF2-40B4-BE49-F238E27FC236}">
                  <a16:creationId xmlns:a16="http://schemas.microsoft.com/office/drawing/2014/main" id="{417E664B-F397-95DB-7740-ED21707B2AE1}"/>
                </a:ext>
              </a:extLst>
            </p:cNvPr>
            <p:cNvSpPr>
              <a:spLocks noChangeArrowheads="1"/>
            </p:cNvSpPr>
            <p:nvPr/>
          </p:nvSpPr>
          <p:spPr bwMode="auto">
            <a:xfrm>
              <a:off x="1872" y="1056"/>
              <a:ext cx="96" cy="96"/>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277" name="Oval 25">
              <a:extLst>
                <a:ext uri="{FF2B5EF4-FFF2-40B4-BE49-F238E27FC236}">
                  <a16:creationId xmlns:a16="http://schemas.microsoft.com/office/drawing/2014/main" id="{19864CCF-1632-1DDA-AC5E-7CEEC798DC81}"/>
                </a:ext>
              </a:extLst>
            </p:cNvPr>
            <p:cNvSpPr>
              <a:spLocks noChangeArrowheads="1"/>
            </p:cNvSpPr>
            <p:nvPr/>
          </p:nvSpPr>
          <p:spPr bwMode="auto">
            <a:xfrm>
              <a:off x="2208" y="864"/>
              <a:ext cx="96" cy="96"/>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278" name="Oval 26">
              <a:extLst>
                <a:ext uri="{FF2B5EF4-FFF2-40B4-BE49-F238E27FC236}">
                  <a16:creationId xmlns:a16="http://schemas.microsoft.com/office/drawing/2014/main" id="{5D52CD9D-445E-9ADA-E295-B07E3D7861D8}"/>
                </a:ext>
              </a:extLst>
            </p:cNvPr>
            <p:cNvSpPr>
              <a:spLocks noChangeArrowheads="1"/>
            </p:cNvSpPr>
            <p:nvPr/>
          </p:nvSpPr>
          <p:spPr bwMode="auto">
            <a:xfrm>
              <a:off x="2544" y="1104"/>
              <a:ext cx="96" cy="96"/>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279" name="Oval 27">
              <a:extLst>
                <a:ext uri="{FF2B5EF4-FFF2-40B4-BE49-F238E27FC236}">
                  <a16:creationId xmlns:a16="http://schemas.microsoft.com/office/drawing/2014/main" id="{F5A32147-F0F4-68A6-3137-D60BF0DBEE97}"/>
                </a:ext>
              </a:extLst>
            </p:cNvPr>
            <p:cNvSpPr>
              <a:spLocks noChangeArrowheads="1"/>
            </p:cNvSpPr>
            <p:nvPr/>
          </p:nvSpPr>
          <p:spPr bwMode="auto">
            <a:xfrm>
              <a:off x="2976" y="1056"/>
              <a:ext cx="96" cy="96"/>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280" name="Oval 28">
              <a:extLst>
                <a:ext uri="{FF2B5EF4-FFF2-40B4-BE49-F238E27FC236}">
                  <a16:creationId xmlns:a16="http://schemas.microsoft.com/office/drawing/2014/main" id="{1296CA5A-8CF2-F4E1-6BDD-14AC357112AC}"/>
                </a:ext>
              </a:extLst>
            </p:cNvPr>
            <p:cNvSpPr>
              <a:spLocks noChangeArrowheads="1"/>
            </p:cNvSpPr>
            <p:nvPr/>
          </p:nvSpPr>
          <p:spPr bwMode="auto">
            <a:xfrm>
              <a:off x="3456" y="1104"/>
              <a:ext cx="96" cy="96"/>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281" name="Oval 29">
              <a:extLst>
                <a:ext uri="{FF2B5EF4-FFF2-40B4-BE49-F238E27FC236}">
                  <a16:creationId xmlns:a16="http://schemas.microsoft.com/office/drawing/2014/main" id="{B80B15F4-8E91-A110-7FF7-C0802F8E78A7}"/>
                </a:ext>
              </a:extLst>
            </p:cNvPr>
            <p:cNvSpPr>
              <a:spLocks noChangeArrowheads="1"/>
            </p:cNvSpPr>
            <p:nvPr/>
          </p:nvSpPr>
          <p:spPr bwMode="auto">
            <a:xfrm>
              <a:off x="3792" y="912"/>
              <a:ext cx="96" cy="96"/>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282" name="Oval 30">
              <a:extLst>
                <a:ext uri="{FF2B5EF4-FFF2-40B4-BE49-F238E27FC236}">
                  <a16:creationId xmlns:a16="http://schemas.microsoft.com/office/drawing/2014/main" id="{9E37E91D-3CC9-B07D-2119-02E77BD1B367}"/>
                </a:ext>
              </a:extLst>
            </p:cNvPr>
            <p:cNvSpPr>
              <a:spLocks noChangeArrowheads="1"/>
            </p:cNvSpPr>
            <p:nvPr/>
          </p:nvSpPr>
          <p:spPr bwMode="auto">
            <a:xfrm>
              <a:off x="4224" y="816"/>
              <a:ext cx="96" cy="96"/>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283" name="Oval 31">
              <a:extLst>
                <a:ext uri="{FF2B5EF4-FFF2-40B4-BE49-F238E27FC236}">
                  <a16:creationId xmlns:a16="http://schemas.microsoft.com/office/drawing/2014/main" id="{1D67D9FE-3146-41A7-5DBD-76F64425546A}"/>
                </a:ext>
              </a:extLst>
            </p:cNvPr>
            <p:cNvSpPr>
              <a:spLocks noChangeArrowheads="1"/>
            </p:cNvSpPr>
            <p:nvPr/>
          </p:nvSpPr>
          <p:spPr bwMode="auto">
            <a:xfrm>
              <a:off x="4656" y="960"/>
              <a:ext cx="96" cy="96"/>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284" name="Oval 32">
              <a:extLst>
                <a:ext uri="{FF2B5EF4-FFF2-40B4-BE49-F238E27FC236}">
                  <a16:creationId xmlns:a16="http://schemas.microsoft.com/office/drawing/2014/main" id="{240CDE4F-8396-E1E2-FF69-E173A07A58DB}"/>
                </a:ext>
              </a:extLst>
            </p:cNvPr>
            <p:cNvSpPr>
              <a:spLocks noChangeArrowheads="1"/>
            </p:cNvSpPr>
            <p:nvPr/>
          </p:nvSpPr>
          <p:spPr bwMode="auto">
            <a:xfrm>
              <a:off x="4944" y="1248"/>
              <a:ext cx="96" cy="96"/>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285" name="Rectangle 33">
              <a:extLst>
                <a:ext uri="{FF2B5EF4-FFF2-40B4-BE49-F238E27FC236}">
                  <a16:creationId xmlns:a16="http://schemas.microsoft.com/office/drawing/2014/main" id="{BAFB63F1-1E18-31A2-C7E4-CEE53A5B7AC8}"/>
                </a:ext>
              </a:extLst>
            </p:cNvPr>
            <p:cNvSpPr>
              <a:spLocks noChangeArrowheads="1"/>
            </p:cNvSpPr>
            <p:nvPr/>
          </p:nvSpPr>
          <p:spPr bwMode="auto">
            <a:xfrm>
              <a:off x="3216" y="1008"/>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a:t>#</a:t>
              </a:r>
            </a:p>
          </p:txBody>
        </p:sp>
        <p:sp>
          <p:nvSpPr>
            <p:cNvPr id="49286" name="Rectangle 34">
              <a:extLst>
                <a:ext uri="{FF2B5EF4-FFF2-40B4-BE49-F238E27FC236}">
                  <a16:creationId xmlns:a16="http://schemas.microsoft.com/office/drawing/2014/main" id="{26204715-A532-D965-1182-7A9936B6CCB7}"/>
                </a:ext>
              </a:extLst>
            </p:cNvPr>
            <p:cNvSpPr>
              <a:spLocks noChangeArrowheads="1"/>
            </p:cNvSpPr>
            <p:nvPr/>
          </p:nvSpPr>
          <p:spPr bwMode="auto">
            <a:xfrm>
              <a:off x="1660" y="960"/>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a:t>#</a:t>
              </a:r>
            </a:p>
          </p:txBody>
        </p:sp>
        <p:sp>
          <p:nvSpPr>
            <p:cNvPr id="49287" name="Rectangle 35">
              <a:extLst>
                <a:ext uri="{FF2B5EF4-FFF2-40B4-BE49-F238E27FC236}">
                  <a16:creationId xmlns:a16="http://schemas.microsoft.com/office/drawing/2014/main" id="{7002CAC9-6D23-5F39-5155-D448D9C1D87F}"/>
                </a:ext>
              </a:extLst>
            </p:cNvPr>
            <p:cNvSpPr>
              <a:spLocks noChangeArrowheads="1"/>
            </p:cNvSpPr>
            <p:nvPr/>
          </p:nvSpPr>
          <p:spPr bwMode="auto">
            <a:xfrm>
              <a:off x="4032" y="720"/>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a:t>#</a:t>
              </a:r>
            </a:p>
          </p:txBody>
        </p:sp>
        <p:sp>
          <p:nvSpPr>
            <p:cNvPr id="49288" name="Rectangle 36">
              <a:extLst>
                <a:ext uri="{FF2B5EF4-FFF2-40B4-BE49-F238E27FC236}">
                  <a16:creationId xmlns:a16="http://schemas.microsoft.com/office/drawing/2014/main" id="{05A2AD16-3D65-3575-D289-0F7A5F050D9D}"/>
                </a:ext>
              </a:extLst>
            </p:cNvPr>
            <p:cNvSpPr>
              <a:spLocks noChangeArrowheads="1"/>
            </p:cNvSpPr>
            <p:nvPr/>
          </p:nvSpPr>
          <p:spPr bwMode="auto">
            <a:xfrm>
              <a:off x="4444" y="864"/>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a:t>#</a:t>
              </a:r>
            </a:p>
          </p:txBody>
        </p:sp>
        <p:sp>
          <p:nvSpPr>
            <p:cNvPr id="49289" name="Rectangle 37">
              <a:extLst>
                <a:ext uri="{FF2B5EF4-FFF2-40B4-BE49-F238E27FC236}">
                  <a16:creationId xmlns:a16="http://schemas.microsoft.com/office/drawing/2014/main" id="{31A8F07E-C048-50E7-2E72-6D9CFD907E66}"/>
                </a:ext>
              </a:extLst>
            </p:cNvPr>
            <p:cNvSpPr>
              <a:spLocks noChangeArrowheads="1"/>
            </p:cNvSpPr>
            <p:nvPr/>
          </p:nvSpPr>
          <p:spPr bwMode="auto">
            <a:xfrm>
              <a:off x="3600" y="816"/>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a:t>#</a:t>
              </a:r>
            </a:p>
          </p:txBody>
        </p:sp>
      </p:grpSp>
      <p:grpSp>
        <p:nvGrpSpPr>
          <p:cNvPr id="49157" name="Group 104">
            <a:extLst>
              <a:ext uri="{FF2B5EF4-FFF2-40B4-BE49-F238E27FC236}">
                <a16:creationId xmlns:a16="http://schemas.microsoft.com/office/drawing/2014/main" id="{96E4D3C5-AA1A-4FA3-14AC-0BA01A96ECBA}"/>
              </a:ext>
            </a:extLst>
          </p:cNvPr>
          <p:cNvGrpSpPr>
            <a:grpSpLocks/>
          </p:cNvGrpSpPr>
          <p:nvPr/>
        </p:nvGrpSpPr>
        <p:grpSpPr bwMode="auto">
          <a:xfrm>
            <a:off x="762000" y="3810000"/>
            <a:ext cx="7543800" cy="990600"/>
            <a:chOff x="480" y="2592"/>
            <a:chExt cx="4752" cy="624"/>
          </a:xfrm>
        </p:grpSpPr>
        <p:grpSp>
          <p:nvGrpSpPr>
            <p:cNvPr id="49249" name="Group 3">
              <a:extLst>
                <a:ext uri="{FF2B5EF4-FFF2-40B4-BE49-F238E27FC236}">
                  <a16:creationId xmlns:a16="http://schemas.microsoft.com/office/drawing/2014/main" id="{B62B6DD9-3A10-2635-8CC2-2393F3C5761B}"/>
                </a:ext>
              </a:extLst>
            </p:cNvPr>
            <p:cNvGrpSpPr>
              <a:grpSpLocks/>
            </p:cNvGrpSpPr>
            <p:nvPr/>
          </p:nvGrpSpPr>
          <p:grpSpPr bwMode="auto">
            <a:xfrm>
              <a:off x="480" y="2736"/>
              <a:ext cx="4752" cy="384"/>
              <a:chOff x="576" y="1104"/>
              <a:chExt cx="4752" cy="384"/>
            </a:xfrm>
          </p:grpSpPr>
          <p:sp>
            <p:nvSpPr>
              <p:cNvPr id="49267" name="Line 4">
                <a:extLst>
                  <a:ext uri="{FF2B5EF4-FFF2-40B4-BE49-F238E27FC236}">
                    <a16:creationId xmlns:a16="http://schemas.microsoft.com/office/drawing/2014/main" id="{3903047E-A784-5CEB-AE08-32D9CADE6E89}"/>
                  </a:ext>
                </a:extLst>
              </p:cNvPr>
              <p:cNvSpPr>
                <a:spLocks noChangeShapeType="1"/>
              </p:cNvSpPr>
              <p:nvPr/>
            </p:nvSpPr>
            <p:spPr bwMode="auto">
              <a:xfrm>
                <a:off x="576" y="1104"/>
                <a:ext cx="47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68" name="Line 5">
                <a:extLst>
                  <a:ext uri="{FF2B5EF4-FFF2-40B4-BE49-F238E27FC236}">
                    <a16:creationId xmlns:a16="http://schemas.microsoft.com/office/drawing/2014/main" id="{735F13DA-8D56-F233-0A94-305E5E9106B8}"/>
                  </a:ext>
                </a:extLst>
              </p:cNvPr>
              <p:cNvSpPr>
                <a:spLocks noChangeShapeType="1"/>
              </p:cNvSpPr>
              <p:nvPr/>
            </p:nvSpPr>
            <p:spPr bwMode="auto">
              <a:xfrm>
                <a:off x="576" y="1200"/>
                <a:ext cx="47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69" name="Line 6">
                <a:extLst>
                  <a:ext uri="{FF2B5EF4-FFF2-40B4-BE49-F238E27FC236}">
                    <a16:creationId xmlns:a16="http://schemas.microsoft.com/office/drawing/2014/main" id="{C6B96BB9-1E57-7F17-7626-1D8E4AA96C40}"/>
                  </a:ext>
                </a:extLst>
              </p:cNvPr>
              <p:cNvSpPr>
                <a:spLocks noChangeShapeType="1"/>
              </p:cNvSpPr>
              <p:nvPr/>
            </p:nvSpPr>
            <p:spPr bwMode="auto">
              <a:xfrm>
                <a:off x="576" y="1296"/>
                <a:ext cx="47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70" name="Line 7">
                <a:extLst>
                  <a:ext uri="{FF2B5EF4-FFF2-40B4-BE49-F238E27FC236}">
                    <a16:creationId xmlns:a16="http://schemas.microsoft.com/office/drawing/2014/main" id="{4EB5C49C-64F8-C190-6746-1954DCC51C06}"/>
                  </a:ext>
                </a:extLst>
              </p:cNvPr>
              <p:cNvSpPr>
                <a:spLocks noChangeShapeType="1"/>
              </p:cNvSpPr>
              <p:nvPr/>
            </p:nvSpPr>
            <p:spPr bwMode="auto">
              <a:xfrm>
                <a:off x="576" y="1392"/>
                <a:ext cx="47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71" name="Line 8">
                <a:extLst>
                  <a:ext uri="{FF2B5EF4-FFF2-40B4-BE49-F238E27FC236}">
                    <a16:creationId xmlns:a16="http://schemas.microsoft.com/office/drawing/2014/main" id="{FD0FB14C-1FD4-DDF1-4DAA-544B2058D2DE}"/>
                  </a:ext>
                </a:extLst>
              </p:cNvPr>
              <p:cNvSpPr>
                <a:spLocks noChangeShapeType="1"/>
              </p:cNvSpPr>
              <p:nvPr/>
            </p:nvSpPr>
            <p:spPr bwMode="auto">
              <a:xfrm>
                <a:off x="576" y="1488"/>
                <a:ext cx="47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9250" name="Oval 74">
              <a:extLst>
                <a:ext uri="{FF2B5EF4-FFF2-40B4-BE49-F238E27FC236}">
                  <a16:creationId xmlns:a16="http://schemas.microsoft.com/office/drawing/2014/main" id="{7314D3D8-AFFB-8EBC-AAC4-A7F5E06AC83C}"/>
                </a:ext>
              </a:extLst>
            </p:cNvPr>
            <p:cNvSpPr>
              <a:spLocks noChangeArrowheads="1"/>
            </p:cNvSpPr>
            <p:nvPr/>
          </p:nvSpPr>
          <p:spPr bwMode="auto">
            <a:xfrm>
              <a:off x="1104" y="2832"/>
              <a:ext cx="96" cy="96"/>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251" name="Oval 75">
              <a:extLst>
                <a:ext uri="{FF2B5EF4-FFF2-40B4-BE49-F238E27FC236}">
                  <a16:creationId xmlns:a16="http://schemas.microsoft.com/office/drawing/2014/main" id="{5602F52F-98A5-605A-296A-CCD969594975}"/>
                </a:ext>
              </a:extLst>
            </p:cNvPr>
            <p:cNvSpPr>
              <a:spLocks noChangeArrowheads="1"/>
            </p:cNvSpPr>
            <p:nvPr/>
          </p:nvSpPr>
          <p:spPr bwMode="auto">
            <a:xfrm>
              <a:off x="1440" y="2688"/>
              <a:ext cx="96" cy="96"/>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252" name="Oval 76">
              <a:extLst>
                <a:ext uri="{FF2B5EF4-FFF2-40B4-BE49-F238E27FC236}">
                  <a16:creationId xmlns:a16="http://schemas.microsoft.com/office/drawing/2014/main" id="{1E5C1E76-EC3A-85C7-77D8-C6728AFD6B19}"/>
                </a:ext>
              </a:extLst>
            </p:cNvPr>
            <p:cNvSpPr>
              <a:spLocks noChangeArrowheads="1"/>
            </p:cNvSpPr>
            <p:nvPr/>
          </p:nvSpPr>
          <p:spPr bwMode="auto">
            <a:xfrm>
              <a:off x="1824" y="2784"/>
              <a:ext cx="96" cy="96"/>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253" name="Oval 77">
              <a:extLst>
                <a:ext uri="{FF2B5EF4-FFF2-40B4-BE49-F238E27FC236}">
                  <a16:creationId xmlns:a16="http://schemas.microsoft.com/office/drawing/2014/main" id="{469A6C6F-0103-6F5C-C067-F3764EF5FAE3}"/>
                </a:ext>
              </a:extLst>
            </p:cNvPr>
            <p:cNvSpPr>
              <a:spLocks noChangeArrowheads="1"/>
            </p:cNvSpPr>
            <p:nvPr/>
          </p:nvSpPr>
          <p:spPr bwMode="auto">
            <a:xfrm>
              <a:off x="2208" y="2976"/>
              <a:ext cx="96" cy="96"/>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254" name="Oval 78">
              <a:extLst>
                <a:ext uri="{FF2B5EF4-FFF2-40B4-BE49-F238E27FC236}">
                  <a16:creationId xmlns:a16="http://schemas.microsoft.com/office/drawing/2014/main" id="{9D642043-5E38-6531-B8F3-96E856CD0E70}"/>
                </a:ext>
              </a:extLst>
            </p:cNvPr>
            <p:cNvSpPr>
              <a:spLocks noChangeArrowheads="1"/>
            </p:cNvSpPr>
            <p:nvPr/>
          </p:nvSpPr>
          <p:spPr bwMode="auto">
            <a:xfrm>
              <a:off x="2592" y="2928"/>
              <a:ext cx="96" cy="96"/>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255" name="Oval 79">
              <a:extLst>
                <a:ext uri="{FF2B5EF4-FFF2-40B4-BE49-F238E27FC236}">
                  <a16:creationId xmlns:a16="http://schemas.microsoft.com/office/drawing/2014/main" id="{52E69C30-D74A-E09A-5E6E-8BFE4D2E1697}"/>
                </a:ext>
              </a:extLst>
            </p:cNvPr>
            <p:cNvSpPr>
              <a:spLocks noChangeArrowheads="1"/>
            </p:cNvSpPr>
            <p:nvPr/>
          </p:nvSpPr>
          <p:spPr bwMode="auto">
            <a:xfrm>
              <a:off x="3024" y="2976"/>
              <a:ext cx="96" cy="96"/>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256" name="Oval 80">
              <a:extLst>
                <a:ext uri="{FF2B5EF4-FFF2-40B4-BE49-F238E27FC236}">
                  <a16:creationId xmlns:a16="http://schemas.microsoft.com/office/drawing/2014/main" id="{7237031E-A971-D260-A1B6-6DA8C7241BB9}"/>
                </a:ext>
              </a:extLst>
            </p:cNvPr>
            <p:cNvSpPr>
              <a:spLocks noChangeArrowheads="1"/>
            </p:cNvSpPr>
            <p:nvPr/>
          </p:nvSpPr>
          <p:spPr bwMode="auto">
            <a:xfrm>
              <a:off x="3456" y="2736"/>
              <a:ext cx="96" cy="96"/>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257" name="Oval 81">
              <a:extLst>
                <a:ext uri="{FF2B5EF4-FFF2-40B4-BE49-F238E27FC236}">
                  <a16:creationId xmlns:a16="http://schemas.microsoft.com/office/drawing/2014/main" id="{F3EDCFC3-89EE-F956-9395-13279B313FF0}"/>
                </a:ext>
              </a:extLst>
            </p:cNvPr>
            <p:cNvSpPr>
              <a:spLocks noChangeArrowheads="1"/>
            </p:cNvSpPr>
            <p:nvPr/>
          </p:nvSpPr>
          <p:spPr bwMode="auto">
            <a:xfrm>
              <a:off x="3888" y="2928"/>
              <a:ext cx="96" cy="96"/>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258" name="Oval 82">
              <a:extLst>
                <a:ext uri="{FF2B5EF4-FFF2-40B4-BE49-F238E27FC236}">
                  <a16:creationId xmlns:a16="http://schemas.microsoft.com/office/drawing/2014/main" id="{DDA1AEC4-997F-1E38-DB27-ADF8D11672C5}"/>
                </a:ext>
              </a:extLst>
            </p:cNvPr>
            <p:cNvSpPr>
              <a:spLocks noChangeArrowheads="1"/>
            </p:cNvSpPr>
            <p:nvPr/>
          </p:nvSpPr>
          <p:spPr bwMode="auto">
            <a:xfrm>
              <a:off x="4992" y="3024"/>
              <a:ext cx="96" cy="96"/>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259" name="Oval 83">
              <a:extLst>
                <a:ext uri="{FF2B5EF4-FFF2-40B4-BE49-F238E27FC236}">
                  <a16:creationId xmlns:a16="http://schemas.microsoft.com/office/drawing/2014/main" id="{2C041314-F3A6-F380-6621-A5684F918007}"/>
                </a:ext>
              </a:extLst>
            </p:cNvPr>
            <p:cNvSpPr>
              <a:spLocks noChangeArrowheads="1"/>
            </p:cNvSpPr>
            <p:nvPr/>
          </p:nvSpPr>
          <p:spPr bwMode="auto">
            <a:xfrm>
              <a:off x="4272" y="2880"/>
              <a:ext cx="96" cy="96"/>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260" name="Oval 84">
              <a:extLst>
                <a:ext uri="{FF2B5EF4-FFF2-40B4-BE49-F238E27FC236}">
                  <a16:creationId xmlns:a16="http://schemas.microsoft.com/office/drawing/2014/main" id="{368F0B83-BEC5-3157-5FD1-8377A68A8C40}"/>
                </a:ext>
              </a:extLst>
            </p:cNvPr>
            <p:cNvSpPr>
              <a:spLocks noChangeArrowheads="1"/>
            </p:cNvSpPr>
            <p:nvPr/>
          </p:nvSpPr>
          <p:spPr bwMode="auto">
            <a:xfrm>
              <a:off x="4656" y="2832"/>
              <a:ext cx="96" cy="96"/>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261" name="Rectangle 85">
              <a:extLst>
                <a:ext uri="{FF2B5EF4-FFF2-40B4-BE49-F238E27FC236}">
                  <a16:creationId xmlns:a16="http://schemas.microsoft.com/office/drawing/2014/main" id="{029D9385-18AB-E8CE-AD48-7A6BB0D490CA}"/>
                </a:ext>
              </a:extLst>
            </p:cNvPr>
            <p:cNvSpPr>
              <a:spLocks noChangeArrowheads="1"/>
            </p:cNvSpPr>
            <p:nvPr/>
          </p:nvSpPr>
          <p:spPr bwMode="auto">
            <a:xfrm>
              <a:off x="1228" y="2592"/>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a:t>#</a:t>
              </a:r>
            </a:p>
          </p:txBody>
        </p:sp>
        <p:sp>
          <p:nvSpPr>
            <p:cNvPr id="49262" name="Rectangle 86">
              <a:extLst>
                <a:ext uri="{FF2B5EF4-FFF2-40B4-BE49-F238E27FC236}">
                  <a16:creationId xmlns:a16="http://schemas.microsoft.com/office/drawing/2014/main" id="{85D50A19-346C-1875-BB1D-AA6B8C07EC1B}"/>
                </a:ext>
              </a:extLst>
            </p:cNvPr>
            <p:cNvSpPr>
              <a:spLocks noChangeArrowheads="1"/>
            </p:cNvSpPr>
            <p:nvPr/>
          </p:nvSpPr>
          <p:spPr bwMode="auto">
            <a:xfrm>
              <a:off x="912" y="2736"/>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a:t>#</a:t>
              </a:r>
            </a:p>
          </p:txBody>
        </p:sp>
        <p:sp>
          <p:nvSpPr>
            <p:cNvPr id="49263" name="Rectangle 87">
              <a:extLst>
                <a:ext uri="{FF2B5EF4-FFF2-40B4-BE49-F238E27FC236}">
                  <a16:creationId xmlns:a16="http://schemas.microsoft.com/office/drawing/2014/main" id="{518A54A0-9924-7137-7604-CADAA192198C}"/>
                </a:ext>
              </a:extLst>
            </p:cNvPr>
            <p:cNvSpPr>
              <a:spLocks noChangeArrowheads="1"/>
            </p:cNvSpPr>
            <p:nvPr/>
          </p:nvSpPr>
          <p:spPr bwMode="auto">
            <a:xfrm>
              <a:off x="1996" y="2880"/>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a:t>#</a:t>
              </a:r>
            </a:p>
          </p:txBody>
        </p:sp>
        <p:sp>
          <p:nvSpPr>
            <p:cNvPr id="49264" name="Rectangle 88">
              <a:extLst>
                <a:ext uri="{FF2B5EF4-FFF2-40B4-BE49-F238E27FC236}">
                  <a16:creationId xmlns:a16="http://schemas.microsoft.com/office/drawing/2014/main" id="{9358BD62-4168-C794-DCDB-2CE897ED5A6F}"/>
                </a:ext>
              </a:extLst>
            </p:cNvPr>
            <p:cNvSpPr>
              <a:spLocks noChangeArrowheads="1"/>
            </p:cNvSpPr>
            <p:nvPr/>
          </p:nvSpPr>
          <p:spPr bwMode="auto">
            <a:xfrm>
              <a:off x="1632" y="2688"/>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a:t>#</a:t>
              </a:r>
            </a:p>
          </p:txBody>
        </p:sp>
        <p:sp>
          <p:nvSpPr>
            <p:cNvPr id="49265" name="Rectangle 90">
              <a:extLst>
                <a:ext uri="{FF2B5EF4-FFF2-40B4-BE49-F238E27FC236}">
                  <a16:creationId xmlns:a16="http://schemas.microsoft.com/office/drawing/2014/main" id="{E8E5F52B-92AA-EA3F-A0D4-3FCA267D4E1A}"/>
                </a:ext>
              </a:extLst>
            </p:cNvPr>
            <p:cNvSpPr>
              <a:spLocks noChangeArrowheads="1"/>
            </p:cNvSpPr>
            <p:nvPr/>
          </p:nvSpPr>
          <p:spPr bwMode="auto">
            <a:xfrm>
              <a:off x="3696" y="2832"/>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a:t>#</a:t>
              </a:r>
            </a:p>
          </p:txBody>
        </p:sp>
        <p:sp>
          <p:nvSpPr>
            <p:cNvPr id="49266" name="Oval 92">
              <a:extLst>
                <a:ext uri="{FF2B5EF4-FFF2-40B4-BE49-F238E27FC236}">
                  <a16:creationId xmlns:a16="http://schemas.microsoft.com/office/drawing/2014/main" id="{7B72098F-4878-9829-E06B-97FB954E975F}"/>
                </a:ext>
              </a:extLst>
            </p:cNvPr>
            <p:cNvSpPr>
              <a:spLocks noChangeArrowheads="1"/>
            </p:cNvSpPr>
            <p:nvPr/>
          </p:nvSpPr>
          <p:spPr bwMode="auto">
            <a:xfrm>
              <a:off x="720" y="3120"/>
              <a:ext cx="96" cy="96"/>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grpSp>
      <p:sp>
        <p:nvSpPr>
          <p:cNvPr id="49158" name="Line 117">
            <a:extLst>
              <a:ext uri="{FF2B5EF4-FFF2-40B4-BE49-F238E27FC236}">
                <a16:creationId xmlns:a16="http://schemas.microsoft.com/office/drawing/2014/main" id="{1FD4FD8B-E982-464C-BC58-5DAF42197B9D}"/>
              </a:ext>
            </a:extLst>
          </p:cNvPr>
          <p:cNvSpPr>
            <a:spLocks noChangeShapeType="1"/>
          </p:cNvSpPr>
          <p:nvPr/>
        </p:nvSpPr>
        <p:spPr bwMode="auto">
          <a:xfrm>
            <a:off x="6858000" y="60198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49159" name="Group 9">
            <a:extLst>
              <a:ext uri="{FF2B5EF4-FFF2-40B4-BE49-F238E27FC236}">
                <a16:creationId xmlns:a16="http://schemas.microsoft.com/office/drawing/2014/main" id="{B38C5267-4C86-7B08-386C-F69C70D0A343}"/>
              </a:ext>
            </a:extLst>
          </p:cNvPr>
          <p:cNvGrpSpPr>
            <a:grpSpLocks/>
          </p:cNvGrpSpPr>
          <p:nvPr/>
        </p:nvGrpSpPr>
        <p:grpSpPr bwMode="auto">
          <a:xfrm>
            <a:off x="762000" y="5257800"/>
            <a:ext cx="7543800" cy="609600"/>
            <a:chOff x="576" y="1104"/>
            <a:chExt cx="4752" cy="384"/>
          </a:xfrm>
        </p:grpSpPr>
        <p:sp>
          <p:nvSpPr>
            <p:cNvPr id="49244" name="Line 10">
              <a:extLst>
                <a:ext uri="{FF2B5EF4-FFF2-40B4-BE49-F238E27FC236}">
                  <a16:creationId xmlns:a16="http://schemas.microsoft.com/office/drawing/2014/main" id="{E3167E6A-3D56-7159-E464-B69D61BBEBCE}"/>
                </a:ext>
              </a:extLst>
            </p:cNvPr>
            <p:cNvSpPr>
              <a:spLocks noChangeShapeType="1"/>
            </p:cNvSpPr>
            <p:nvPr/>
          </p:nvSpPr>
          <p:spPr bwMode="auto">
            <a:xfrm>
              <a:off x="576" y="1104"/>
              <a:ext cx="47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45" name="Line 11">
              <a:extLst>
                <a:ext uri="{FF2B5EF4-FFF2-40B4-BE49-F238E27FC236}">
                  <a16:creationId xmlns:a16="http://schemas.microsoft.com/office/drawing/2014/main" id="{C6E91A6F-B467-2FE0-092D-00293E2976DF}"/>
                </a:ext>
              </a:extLst>
            </p:cNvPr>
            <p:cNvSpPr>
              <a:spLocks noChangeShapeType="1"/>
            </p:cNvSpPr>
            <p:nvPr/>
          </p:nvSpPr>
          <p:spPr bwMode="auto">
            <a:xfrm>
              <a:off x="576" y="1200"/>
              <a:ext cx="47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46" name="Line 12">
              <a:extLst>
                <a:ext uri="{FF2B5EF4-FFF2-40B4-BE49-F238E27FC236}">
                  <a16:creationId xmlns:a16="http://schemas.microsoft.com/office/drawing/2014/main" id="{C1F6A911-9524-D476-4C07-2D6557A5607D}"/>
                </a:ext>
              </a:extLst>
            </p:cNvPr>
            <p:cNvSpPr>
              <a:spLocks noChangeShapeType="1"/>
            </p:cNvSpPr>
            <p:nvPr/>
          </p:nvSpPr>
          <p:spPr bwMode="auto">
            <a:xfrm>
              <a:off x="576" y="1296"/>
              <a:ext cx="47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47" name="Line 13">
              <a:extLst>
                <a:ext uri="{FF2B5EF4-FFF2-40B4-BE49-F238E27FC236}">
                  <a16:creationId xmlns:a16="http://schemas.microsoft.com/office/drawing/2014/main" id="{2347E691-3DBB-08D9-133C-CE797CE13E5C}"/>
                </a:ext>
              </a:extLst>
            </p:cNvPr>
            <p:cNvSpPr>
              <a:spLocks noChangeShapeType="1"/>
            </p:cNvSpPr>
            <p:nvPr/>
          </p:nvSpPr>
          <p:spPr bwMode="auto">
            <a:xfrm>
              <a:off x="576" y="1392"/>
              <a:ext cx="47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48" name="Line 14">
              <a:extLst>
                <a:ext uri="{FF2B5EF4-FFF2-40B4-BE49-F238E27FC236}">
                  <a16:creationId xmlns:a16="http://schemas.microsoft.com/office/drawing/2014/main" id="{BF1FCFB5-3723-73FB-1546-DD674D848704}"/>
                </a:ext>
              </a:extLst>
            </p:cNvPr>
            <p:cNvSpPr>
              <a:spLocks noChangeShapeType="1"/>
            </p:cNvSpPr>
            <p:nvPr/>
          </p:nvSpPr>
          <p:spPr bwMode="auto">
            <a:xfrm>
              <a:off x="576" y="1488"/>
              <a:ext cx="47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9160" name="Oval 73">
            <a:extLst>
              <a:ext uri="{FF2B5EF4-FFF2-40B4-BE49-F238E27FC236}">
                <a16:creationId xmlns:a16="http://schemas.microsoft.com/office/drawing/2014/main" id="{8785F277-B03C-F7EE-0CB6-507E5EF635AA}"/>
              </a:ext>
            </a:extLst>
          </p:cNvPr>
          <p:cNvSpPr>
            <a:spLocks noChangeArrowheads="1"/>
          </p:cNvSpPr>
          <p:nvPr/>
        </p:nvSpPr>
        <p:spPr bwMode="auto">
          <a:xfrm>
            <a:off x="7924800" y="5715000"/>
            <a:ext cx="152400" cy="15240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161" name="Oval 91">
            <a:extLst>
              <a:ext uri="{FF2B5EF4-FFF2-40B4-BE49-F238E27FC236}">
                <a16:creationId xmlns:a16="http://schemas.microsoft.com/office/drawing/2014/main" id="{415CAA95-FD07-EDF5-4CC0-B9BF332BB0B0}"/>
              </a:ext>
            </a:extLst>
          </p:cNvPr>
          <p:cNvSpPr>
            <a:spLocks noChangeArrowheads="1"/>
          </p:cNvSpPr>
          <p:nvPr/>
        </p:nvSpPr>
        <p:spPr bwMode="auto">
          <a:xfrm>
            <a:off x="7467600" y="6019800"/>
            <a:ext cx="152400" cy="15240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162" name="Oval 93">
            <a:extLst>
              <a:ext uri="{FF2B5EF4-FFF2-40B4-BE49-F238E27FC236}">
                <a16:creationId xmlns:a16="http://schemas.microsoft.com/office/drawing/2014/main" id="{F6249FD1-783D-DDB9-31D3-DB784B060A06}"/>
              </a:ext>
            </a:extLst>
          </p:cNvPr>
          <p:cNvSpPr>
            <a:spLocks noChangeArrowheads="1"/>
          </p:cNvSpPr>
          <p:nvPr/>
        </p:nvSpPr>
        <p:spPr bwMode="auto">
          <a:xfrm>
            <a:off x="6934200" y="5943600"/>
            <a:ext cx="152400" cy="15240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163" name="Oval 96">
            <a:extLst>
              <a:ext uri="{FF2B5EF4-FFF2-40B4-BE49-F238E27FC236}">
                <a16:creationId xmlns:a16="http://schemas.microsoft.com/office/drawing/2014/main" id="{68D380B7-0AF2-29E7-0DE5-F56043826425}"/>
              </a:ext>
            </a:extLst>
          </p:cNvPr>
          <p:cNvSpPr>
            <a:spLocks noChangeArrowheads="1"/>
          </p:cNvSpPr>
          <p:nvPr/>
        </p:nvSpPr>
        <p:spPr bwMode="auto">
          <a:xfrm>
            <a:off x="1828800" y="6019800"/>
            <a:ext cx="152400" cy="15240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164" name="Oval 97">
            <a:extLst>
              <a:ext uri="{FF2B5EF4-FFF2-40B4-BE49-F238E27FC236}">
                <a16:creationId xmlns:a16="http://schemas.microsoft.com/office/drawing/2014/main" id="{6BE9391B-C48A-A9DA-C065-AC996555A7D6}"/>
              </a:ext>
            </a:extLst>
          </p:cNvPr>
          <p:cNvSpPr>
            <a:spLocks noChangeArrowheads="1"/>
          </p:cNvSpPr>
          <p:nvPr/>
        </p:nvSpPr>
        <p:spPr bwMode="auto">
          <a:xfrm>
            <a:off x="1143000" y="5562600"/>
            <a:ext cx="152400" cy="15240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165" name="Oval 98">
            <a:extLst>
              <a:ext uri="{FF2B5EF4-FFF2-40B4-BE49-F238E27FC236}">
                <a16:creationId xmlns:a16="http://schemas.microsoft.com/office/drawing/2014/main" id="{3299FF71-574F-2BE0-EA56-57784C569E86}"/>
              </a:ext>
            </a:extLst>
          </p:cNvPr>
          <p:cNvSpPr>
            <a:spLocks noChangeArrowheads="1"/>
          </p:cNvSpPr>
          <p:nvPr/>
        </p:nvSpPr>
        <p:spPr bwMode="auto">
          <a:xfrm>
            <a:off x="3581400" y="5791200"/>
            <a:ext cx="152400" cy="15240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166" name="Oval 99">
            <a:extLst>
              <a:ext uri="{FF2B5EF4-FFF2-40B4-BE49-F238E27FC236}">
                <a16:creationId xmlns:a16="http://schemas.microsoft.com/office/drawing/2014/main" id="{CBF42248-B3F8-4480-43DB-943A2CF21F1B}"/>
              </a:ext>
            </a:extLst>
          </p:cNvPr>
          <p:cNvSpPr>
            <a:spLocks noChangeArrowheads="1"/>
          </p:cNvSpPr>
          <p:nvPr/>
        </p:nvSpPr>
        <p:spPr bwMode="auto">
          <a:xfrm>
            <a:off x="4191000" y="5867400"/>
            <a:ext cx="152400" cy="15240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167" name="Oval 100">
            <a:extLst>
              <a:ext uri="{FF2B5EF4-FFF2-40B4-BE49-F238E27FC236}">
                <a16:creationId xmlns:a16="http://schemas.microsoft.com/office/drawing/2014/main" id="{6B06C97D-295C-E49E-4B0E-5970A57C4E6E}"/>
              </a:ext>
            </a:extLst>
          </p:cNvPr>
          <p:cNvSpPr>
            <a:spLocks noChangeArrowheads="1"/>
          </p:cNvSpPr>
          <p:nvPr/>
        </p:nvSpPr>
        <p:spPr bwMode="auto">
          <a:xfrm>
            <a:off x="4876800" y="5791200"/>
            <a:ext cx="152400" cy="15240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168" name="Oval 101">
            <a:extLst>
              <a:ext uri="{FF2B5EF4-FFF2-40B4-BE49-F238E27FC236}">
                <a16:creationId xmlns:a16="http://schemas.microsoft.com/office/drawing/2014/main" id="{FBFA7F9C-BEF3-AC7D-96A9-F32A1179C003}"/>
              </a:ext>
            </a:extLst>
          </p:cNvPr>
          <p:cNvSpPr>
            <a:spLocks noChangeArrowheads="1"/>
          </p:cNvSpPr>
          <p:nvPr/>
        </p:nvSpPr>
        <p:spPr bwMode="auto">
          <a:xfrm>
            <a:off x="5486400" y="6172200"/>
            <a:ext cx="152400" cy="15240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169" name="Oval 102">
            <a:extLst>
              <a:ext uri="{FF2B5EF4-FFF2-40B4-BE49-F238E27FC236}">
                <a16:creationId xmlns:a16="http://schemas.microsoft.com/office/drawing/2014/main" id="{70762408-1925-99C4-7E75-5E236F5886F2}"/>
              </a:ext>
            </a:extLst>
          </p:cNvPr>
          <p:cNvSpPr>
            <a:spLocks noChangeArrowheads="1"/>
          </p:cNvSpPr>
          <p:nvPr/>
        </p:nvSpPr>
        <p:spPr bwMode="auto">
          <a:xfrm>
            <a:off x="6248400" y="5867400"/>
            <a:ext cx="152400" cy="15240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170" name="Line 106">
            <a:extLst>
              <a:ext uri="{FF2B5EF4-FFF2-40B4-BE49-F238E27FC236}">
                <a16:creationId xmlns:a16="http://schemas.microsoft.com/office/drawing/2014/main" id="{2FAFA4A7-F08D-E5D7-2798-17D38F617B38}"/>
              </a:ext>
            </a:extLst>
          </p:cNvPr>
          <p:cNvSpPr>
            <a:spLocks noChangeShapeType="1"/>
          </p:cNvSpPr>
          <p:nvPr/>
        </p:nvSpPr>
        <p:spPr bwMode="auto">
          <a:xfrm>
            <a:off x="2895600" y="61722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1" name="Line 107">
            <a:extLst>
              <a:ext uri="{FF2B5EF4-FFF2-40B4-BE49-F238E27FC236}">
                <a16:creationId xmlns:a16="http://schemas.microsoft.com/office/drawing/2014/main" id="{AF0303EC-DDA6-5C09-57D2-023C05B5C5ED}"/>
              </a:ext>
            </a:extLst>
          </p:cNvPr>
          <p:cNvSpPr>
            <a:spLocks noChangeShapeType="1"/>
          </p:cNvSpPr>
          <p:nvPr/>
        </p:nvSpPr>
        <p:spPr bwMode="auto">
          <a:xfrm>
            <a:off x="1752600" y="60198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2" name="Line 108">
            <a:extLst>
              <a:ext uri="{FF2B5EF4-FFF2-40B4-BE49-F238E27FC236}">
                <a16:creationId xmlns:a16="http://schemas.microsoft.com/office/drawing/2014/main" id="{9100DCB1-FBD5-EB9C-60C6-9BF039194390}"/>
              </a:ext>
            </a:extLst>
          </p:cNvPr>
          <p:cNvSpPr>
            <a:spLocks noChangeShapeType="1"/>
          </p:cNvSpPr>
          <p:nvPr/>
        </p:nvSpPr>
        <p:spPr bwMode="auto">
          <a:xfrm>
            <a:off x="2286000" y="61722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3" name="Line 109">
            <a:extLst>
              <a:ext uri="{FF2B5EF4-FFF2-40B4-BE49-F238E27FC236}">
                <a16:creationId xmlns:a16="http://schemas.microsoft.com/office/drawing/2014/main" id="{527E1642-2C98-1D98-5C73-6A321F57B432}"/>
              </a:ext>
            </a:extLst>
          </p:cNvPr>
          <p:cNvSpPr>
            <a:spLocks noChangeShapeType="1"/>
          </p:cNvSpPr>
          <p:nvPr/>
        </p:nvSpPr>
        <p:spPr bwMode="auto">
          <a:xfrm>
            <a:off x="2286000" y="60198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4" name="Line 110">
            <a:extLst>
              <a:ext uri="{FF2B5EF4-FFF2-40B4-BE49-F238E27FC236}">
                <a16:creationId xmlns:a16="http://schemas.microsoft.com/office/drawing/2014/main" id="{65469B46-2D47-46CA-6DE4-B4A392DB37B7}"/>
              </a:ext>
            </a:extLst>
          </p:cNvPr>
          <p:cNvSpPr>
            <a:spLocks noChangeShapeType="1"/>
          </p:cNvSpPr>
          <p:nvPr/>
        </p:nvSpPr>
        <p:spPr bwMode="auto">
          <a:xfrm>
            <a:off x="2895600" y="60198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5" name="Line 111">
            <a:extLst>
              <a:ext uri="{FF2B5EF4-FFF2-40B4-BE49-F238E27FC236}">
                <a16:creationId xmlns:a16="http://schemas.microsoft.com/office/drawing/2014/main" id="{7F6541E7-6CBC-D89C-7376-7A2E5827E8EC}"/>
              </a:ext>
            </a:extLst>
          </p:cNvPr>
          <p:cNvSpPr>
            <a:spLocks noChangeShapeType="1"/>
          </p:cNvSpPr>
          <p:nvPr/>
        </p:nvSpPr>
        <p:spPr bwMode="auto">
          <a:xfrm>
            <a:off x="2286000" y="63246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6" name="Oval 94">
            <a:extLst>
              <a:ext uri="{FF2B5EF4-FFF2-40B4-BE49-F238E27FC236}">
                <a16:creationId xmlns:a16="http://schemas.microsoft.com/office/drawing/2014/main" id="{37A29D57-DCD5-CC6D-F8A6-DBB9A4093D52}"/>
              </a:ext>
            </a:extLst>
          </p:cNvPr>
          <p:cNvSpPr>
            <a:spLocks noChangeArrowheads="1"/>
          </p:cNvSpPr>
          <p:nvPr/>
        </p:nvSpPr>
        <p:spPr bwMode="auto">
          <a:xfrm>
            <a:off x="2971800" y="6096000"/>
            <a:ext cx="152400" cy="15240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177" name="Line 112">
            <a:extLst>
              <a:ext uri="{FF2B5EF4-FFF2-40B4-BE49-F238E27FC236}">
                <a16:creationId xmlns:a16="http://schemas.microsoft.com/office/drawing/2014/main" id="{A403CEF0-A327-C985-64B1-E12C345A8AF2}"/>
              </a:ext>
            </a:extLst>
          </p:cNvPr>
          <p:cNvSpPr>
            <a:spLocks noChangeShapeType="1"/>
          </p:cNvSpPr>
          <p:nvPr/>
        </p:nvSpPr>
        <p:spPr bwMode="auto">
          <a:xfrm>
            <a:off x="5410200" y="60198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8" name="Line 113">
            <a:extLst>
              <a:ext uri="{FF2B5EF4-FFF2-40B4-BE49-F238E27FC236}">
                <a16:creationId xmlns:a16="http://schemas.microsoft.com/office/drawing/2014/main" id="{8B732FB8-C3E4-7E98-FA74-26157B5F7B55}"/>
              </a:ext>
            </a:extLst>
          </p:cNvPr>
          <p:cNvSpPr>
            <a:spLocks noChangeShapeType="1"/>
          </p:cNvSpPr>
          <p:nvPr/>
        </p:nvSpPr>
        <p:spPr bwMode="auto">
          <a:xfrm>
            <a:off x="5410200" y="61722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9" name="Line 116">
            <a:extLst>
              <a:ext uri="{FF2B5EF4-FFF2-40B4-BE49-F238E27FC236}">
                <a16:creationId xmlns:a16="http://schemas.microsoft.com/office/drawing/2014/main" id="{7F5B6407-827B-765B-5C02-9F20CBD17586}"/>
              </a:ext>
            </a:extLst>
          </p:cNvPr>
          <p:cNvSpPr>
            <a:spLocks noChangeShapeType="1"/>
          </p:cNvSpPr>
          <p:nvPr/>
        </p:nvSpPr>
        <p:spPr bwMode="auto">
          <a:xfrm>
            <a:off x="7391400" y="60198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80" name="Rectangle 118">
            <a:extLst>
              <a:ext uri="{FF2B5EF4-FFF2-40B4-BE49-F238E27FC236}">
                <a16:creationId xmlns:a16="http://schemas.microsoft.com/office/drawing/2014/main" id="{051605F0-4A39-3A64-F309-97FEDA15AC5A}"/>
              </a:ext>
            </a:extLst>
          </p:cNvPr>
          <p:cNvSpPr>
            <a:spLocks noChangeArrowheads="1"/>
          </p:cNvSpPr>
          <p:nvPr/>
        </p:nvSpPr>
        <p:spPr bwMode="auto">
          <a:xfrm>
            <a:off x="3151188" y="5619750"/>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i="1">
                <a:latin typeface="Chalkboard" panose="03050602040202020205" pitchFamily="66" charset="77"/>
              </a:rPr>
              <a:t>b</a:t>
            </a:r>
          </a:p>
        </p:txBody>
      </p:sp>
      <p:sp>
        <p:nvSpPr>
          <p:cNvPr id="49181" name="Rectangle 119">
            <a:extLst>
              <a:ext uri="{FF2B5EF4-FFF2-40B4-BE49-F238E27FC236}">
                <a16:creationId xmlns:a16="http://schemas.microsoft.com/office/drawing/2014/main" id="{6A817784-DB14-DD10-8305-893F074B7C50}"/>
              </a:ext>
            </a:extLst>
          </p:cNvPr>
          <p:cNvSpPr>
            <a:spLocks noChangeArrowheads="1"/>
          </p:cNvSpPr>
          <p:nvPr/>
        </p:nvSpPr>
        <p:spPr bwMode="auto">
          <a:xfrm>
            <a:off x="2617788" y="5924550"/>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i="1">
                <a:latin typeface="Chalkboard" panose="03050602040202020205" pitchFamily="66" charset="77"/>
              </a:rPr>
              <a:t>b</a:t>
            </a:r>
          </a:p>
        </p:txBody>
      </p:sp>
      <p:sp>
        <p:nvSpPr>
          <p:cNvPr id="49182" name="Rectangle 120">
            <a:extLst>
              <a:ext uri="{FF2B5EF4-FFF2-40B4-BE49-F238E27FC236}">
                <a16:creationId xmlns:a16="http://schemas.microsoft.com/office/drawing/2014/main" id="{611872D8-F619-4E78-7C1B-B61C4067F1DC}"/>
              </a:ext>
            </a:extLst>
          </p:cNvPr>
          <p:cNvSpPr>
            <a:spLocks noChangeArrowheads="1"/>
          </p:cNvSpPr>
          <p:nvPr/>
        </p:nvSpPr>
        <p:spPr bwMode="auto">
          <a:xfrm>
            <a:off x="1474788" y="5848350"/>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i="1">
                <a:latin typeface="Chalkboard" panose="03050602040202020205" pitchFamily="66" charset="77"/>
              </a:rPr>
              <a:t>b</a:t>
            </a:r>
          </a:p>
        </p:txBody>
      </p:sp>
      <p:sp>
        <p:nvSpPr>
          <p:cNvPr id="49183" name="Rectangle 121">
            <a:extLst>
              <a:ext uri="{FF2B5EF4-FFF2-40B4-BE49-F238E27FC236}">
                <a16:creationId xmlns:a16="http://schemas.microsoft.com/office/drawing/2014/main" id="{D3D4BD5B-3C4D-622D-1C81-0275E7DE93B0}"/>
              </a:ext>
            </a:extLst>
          </p:cNvPr>
          <p:cNvSpPr>
            <a:spLocks noChangeArrowheads="1"/>
          </p:cNvSpPr>
          <p:nvPr/>
        </p:nvSpPr>
        <p:spPr bwMode="auto">
          <a:xfrm>
            <a:off x="6553200" y="5772150"/>
            <a:ext cx="338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i="1">
                <a:latin typeface="Chalkboard" panose="03050602040202020205" pitchFamily="66" charset="77"/>
              </a:rPr>
              <a:t>b</a:t>
            </a:r>
          </a:p>
        </p:txBody>
      </p:sp>
      <p:sp>
        <p:nvSpPr>
          <p:cNvPr id="49184" name="Rectangle 122">
            <a:extLst>
              <a:ext uri="{FF2B5EF4-FFF2-40B4-BE49-F238E27FC236}">
                <a16:creationId xmlns:a16="http://schemas.microsoft.com/office/drawing/2014/main" id="{34868EE7-4F2D-8D85-2A08-5124DAC0EDFF}"/>
              </a:ext>
            </a:extLst>
          </p:cNvPr>
          <p:cNvSpPr>
            <a:spLocks noChangeArrowheads="1"/>
          </p:cNvSpPr>
          <p:nvPr/>
        </p:nvSpPr>
        <p:spPr bwMode="auto">
          <a:xfrm>
            <a:off x="7113588" y="5848350"/>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i="1">
                <a:latin typeface="Chalkboard" panose="03050602040202020205" pitchFamily="66" charset="77"/>
              </a:rPr>
              <a:t>b</a:t>
            </a:r>
          </a:p>
        </p:txBody>
      </p:sp>
      <p:sp>
        <p:nvSpPr>
          <p:cNvPr id="49185" name="Rectangle 123">
            <a:extLst>
              <a:ext uri="{FF2B5EF4-FFF2-40B4-BE49-F238E27FC236}">
                <a16:creationId xmlns:a16="http://schemas.microsoft.com/office/drawing/2014/main" id="{1E96A30C-0F81-86A9-2CC8-EA6D85D2D4A9}"/>
              </a:ext>
            </a:extLst>
          </p:cNvPr>
          <p:cNvSpPr>
            <a:spLocks noChangeArrowheads="1"/>
          </p:cNvSpPr>
          <p:nvPr/>
        </p:nvSpPr>
        <p:spPr bwMode="auto">
          <a:xfrm>
            <a:off x="5943600" y="5695950"/>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i="1">
                <a:latin typeface="Chalkboard" panose="03050602040202020205" pitchFamily="66" charset="77"/>
              </a:rPr>
              <a:t>b</a:t>
            </a:r>
          </a:p>
        </p:txBody>
      </p:sp>
      <p:sp>
        <p:nvSpPr>
          <p:cNvPr id="49186" name="Oval 95">
            <a:extLst>
              <a:ext uri="{FF2B5EF4-FFF2-40B4-BE49-F238E27FC236}">
                <a16:creationId xmlns:a16="http://schemas.microsoft.com/office/drawing/2014/main" id="{65A94229-1451-5E4B-D70B-CEB4CA929857}"/>
              </a:ext>
            </a:extLst>
          </p:cNvPr>
          <p:cNvSpPr>
            <a:spLocks noChangeArrowheads="1"/>
          </p:cNvSpPr>
          <p:nvPr/>
        </p:nvSpPr>
        <p:spPr bwMode="auto">
          <a:xfrm>
            <a:off x="2362200" y="6248400"/>
            <a:ext cx="152400" cy="15240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187" name="Rectangle 126">
            <a:extLst>
              <a:ext uri="{FF2B5EF4-FFF2-40B4-BE49-F238E27FC236}">
                <a16:creationId xmlns:a16="http://schemas.microsoft.com/office/drawing/2014/main" id="{F4F03968-E2E2-12BF-E6E7-76E212959E2E}"/>
              </a:ext>
            </a:extLst>
          </p:cNvPr>
          <p:cNvSpPr>
            <a:spLocks noChangeArrowheads="1"/>
          </p:cNvSpPr>
          <p:nvPr/>
        </p:nvSpPr>
        <p:spPr bwMode="auto">
          <a:xfrm>
            <a:off x="457200" y="852488"/>
            <a:ext cx="1511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800" b="1" dirty="0"/>
              <a:t>Original Row</a:t>
            </a:r>
          </a:p>
        </p:txBody>
      </p:sp>
      <p:sp>
        <p:nvSpPr>
          <p:cNvPr id="49188" name="Rectangle 127">
            <a:extLst>
              <a:ext uri="{FF2B5EF4-FFF2-40B4-BE49-F238E27FC236}">
                <a16:creationId xmlns:a16="http://schemas.microsoft.com/office/drawing/2014/main" id="{443553FA-8BAF-F0B1-48FC-75F97909CE96}"/>
              </a:ext>
            </a:extLst>
          </p:cNvPr>
          <p:cNvSpPr>
            <a:spLocks noChangeArrowheads="1"/>
          </p:cNvSpPr>
          <p:nvPr/>
        </p:nvSpPr>
        <p:spPr bwMode="auto">
          <a:xfrm>
            <a:off x="469900" y="3671888"/>
            <a:ext cx="1301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800" b="1"/>
              <a:t>Retrograde</a:t>
            </a:r>
          </a:p>
        </p:txBody>
      </p:sp>
      <p:sp>
        <p:nvSpPr>
          <p:cNvPr id="49189" name="Rectangle 128">
            <a:extLst>
              <a:ext uri="{FF2B5EF4-FFF2-40B4-BE49-F238E27FC236}">
                <a16:creationId xmlns:a16="http://schemas.microsoft.com/office/drawing/2014/main" id="{5FFC2B2A-B27D-BA84-6143-E5BCECABDE79}"/>
              </a:ext>
            </a:extLst>
          </p:cNvPr>
          <p:cNvSpPr>
            <a:spLocks noChangeArrowheads="1"/>
          </p:cNvSpPr>
          <p:nvPr/>
        </p:nvSpPr>
        <p:spPr bwMode="auto">
          <a:xfrm>
            <a:off x="469900" y="1995488"/>
            <a:ext cx="1111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800" b="1"/>
              <a:t>Inversion</a:t>
            </a:r>
          </a:p>
        </p:txBody>
      </p:sp>
      <p:sp>
        <p:nvSpPr>
          <p:cNvPr id="49190" name="Rectangle 129">
            <a:extLst>
              <a:ext uri="{FF2B5EF4-FFF2-40B4-BE49-F238E27FC236}">
                <a16:creationId xmlns:a16="http://schemas.microsoft.com/office/drawing/2014/main" id="{A202FB1A-C92C-DC31-E208-11248375FF9E}"/>
              </a:ext>
            </a:extLst>
          </p:cNvPr>
          <p:cNvSpPr>
            <a:spLocks noChangeArrowheads="1"/>
          </p:cNvSpPr>
          <p:nvPr/>
        </p:nvSpPr>
        <p:spPr bwMode="auto">
          <a:xfrm>
            <a:off x="457200" y="4891088"/>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800" b="1"/>
              <a:t>Retrograde Inversion</a:t>
            </a:r>
          </a:p>
        </p:txBody>
      </p:sp>
      <p:grpSp>
        <p:nvGrpSpPr>
          <p:cNvPr id="49191" name="Group 150">
            <a:extLst>
              <a:ext uri="{FF2B5EF4-FFF2-40B4-BE49-F238E27FC236}">
                <a16:creationId xmlns:a16="http://schemas.microsoft.com/office/drawing/2014/main" id="{69713F49-4F09-51B2-4D83-04B4CE1E458A}"/>
              </a:ext>
            </a:extLst>
          </p:cNvPr>
          <p:cNvGrpSpPr>
            <a:grpSpLocks/>
          </p:cNvGrpSpPr>
          <p:nvPr/>
        </p:nvGrpSpPr>
        <p:grpSpPr bwMode="auto">
          <a:xfrm>
            <a:off x="762000" y="2362200"/>
            <a:ext cx="7543800" cy="1276350"/>
            <a:chOff x="480" y="1488"/>
            <a:chExt cx="4752" cy="804"/>
          </a:xfrm>
        </p:grpSpPr>
        <p:sp>
          <p:nvSpPr>
            <p:cNvPr id="49201" name="Line 39">
              <a:extLst>
                <a:ext uri="{FF2B5EF4-FFF2-40B4-BE49-F238E27FC236}">
                  <a16:creationId xmlns:a16="http://schemas.microsoft.com/office/drawing/2014/main" id="{F0A148CC-642A-C486-DB86-7DA8E2C03031}"/>
                </a:ext>
              </a:extLst>
            </p:cNvPr>
            <p:cNvSpPr>
              <a:spLocks noChangeShapeType="1"/>
            </p:cNvSpPr>
            <p:nvPr/>
          </p:nvSpPr>
          <p:spPr bwMode="auto">
            <a:xfrm>
              <a:off x="2160" y="2064"/>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02" name="Line 40">
              <a:extLst>
                <a:ext uri="{FF2B5EF4-FFF2-40B4-BE49-F238E27FC236}">
                  <a16:creationId xmlns:a16="http://schemas.microsoft.com/office/drawing/2014/main" id="{8EC5AF70-340D-0FF9-9992-EC6D584A519D}"/>
                </a:ext>
              </a:extLst>
            </p:cNvPr>
            <p:cNvSpPr>
              <a:spLocks noChangeShapeType="1"/>
            </p:cNvSpPr>
            <p:nvPr/>
          </p:nvSpPr>
          <p:spPr bwMode="auto">
            <a:xfrm>
              <a:off x="960" y="1968"/>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49203" name="Group 41">
              <a:extLst>
                <a:ext uri="{FF2B5EF4-FFF2-40B4-BE49-F238E27FC236}">
                  <a16:creationId xmlns:a16="http://schemas.microsoft.com/office/drawing/2014/main" id="{55162367-ABAB-E0C7-A8E8-B7C59608B2C3}"/>
                </a:ext>
              </a:extLst>
            </p:cNvPr>
            <p:cNvGrpSpPr>
              <a:grpSpLocks/>
            </p:cNvGrpSpPr>
            <p:nvPr/>
          </p:nvGrpSpPr>
          <p:grpSpPr bwMode="auto">
            <a:xfrm>
              <a:off x="480" y="1488"/>
              <a:ext cx="4752" cy="384"/>
              <a:chOff x="576" y="1104"/>
              <a:chExt cx="4752" cy="384"/>
            </a:xfrm>
          </p:grpSpPr>
          <p:sp>
            <p:nvSpPr>
              <p:cNvPr id="49239" name="Line 42">
                <a:extLst>
                  <a:ext uri="{FF2B5EF4-FFF2-40B4-BE49-F238E27FC236}">
                    <a16:creationId xmlns:a16="http://schemas.microsoft.com/office/drawing/2014/main" id="{3BE31421-925C-34F6-5A83-8D201ABA06E8}"/>
                  </a:ext>
                </a:extLst>
              </p:cNvPr>
              <p:cNvSpPr>
                <a:spLocks noChangeShapeType="1"/>
              </p:cNvSpPr>
              <p:nvPr/>
            </p:nvSpPr>
            <p:spPr bwMode="auto">
              <a:xfrm>
                <a:off x="576" y="1104"/>
                <a:ext cx="47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40" name="Line 43">
                <a:extLst>
                  <a:ext uri="{FF2B5EF4-FFF2-40B4-BE49-F238E27FC236}">
                    <a16:creationId xmlns:a16="http://schemas.microsoft.com/office/drawing/2014/main" id="{AF8489FC-6A11-FA3D-6B88-B7EF671DAAAC}"/>
                  </a:ext>
                </a:extLst>
              </p:cNvPr>
              <p:cNvSpPr>
                <a:spLocks noChangeShapeType="1"/>
              </p:cNvSpPr>
              <p:nvPr/>
            </p:nvSpPr>
            <p:spPr bwMode="auto">
              <a:xfrm>
                <a:off x="576" y="1200"/>
                <a:ext cx="47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41" name="Line 44">
                <a:extLst>
                  <a:ext uri="{FF2B5EF4-FFF2-40B4-BE49-F238E27FC236}">
                    <a16:creationId xmlns:a16="http://schemas.microsoft.com/office/drawing/2014/main" id="{0EFD4FC5-76B7-571B-23D3-347BCD82EEC7}"/>
                  </a:ext>
                </a:extLst>
              </p:cNvPr>
              <p:cNvSpPr>
                <a:spLocks noChangeShapeType="1"/>
              </p:cNvSpPr>
              <p:nvPr/>
            </p:nvSpPr>
            <p:spPr bwMode="auto">
              <a:xfrm>
                <a:off x="576" y="1296"/>
                <a:ext cx="47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42" name="Line 45">
                <a:extLst>
                  <a:ext uri="{FF2B5EF4-FFF2-40B4-BE49-F238E27FC236}">
                    <a16:creationId xmlns:a16="http://schemas.microsoft.com/office/drawing/2014/main" id="{A2C4F18F-D4F7-EB35-0CDA-1B38E7C66E39}"/>
                  </a:ext>
                </a:extLst>
              </p:cNvPr>
              <p:cNvSpPr>
                <a:spLocks noChangeShapeType="1"/>
              </p:cNvSpPr>
              <p:nvPr/>
            </p:nvSpPr>
            <p:spPr bwMode="auto">
              <a:xfrm>
                <a:off x="576" y="1392"/>
                <a:ext cx="47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43" name="Line 46">
                <a:extLst>
                  <a:ext uri="{FF2B5EF4-FFF2-40B4-BE49-F238E27FC236}">
                    <a16:creationId xmlns:a16="http://schemas.microsoft.com/office/drawing/2014/main" id="{9E000ED4-A716-DAA2-598A-770E446009A6}"/>
                  </a:ext>
                </a:extLst>
              </p:cNvPr>
              <p:cNvSpPr>
                <a:spLocks noChangeShapeType="1"/>
              </p:cNvSpPr>
              <p:nvPr/>
            </p:nvSpPr>
            <p:spPr bwMode="auto">
              <a:xfrm>
                <a:off x="576" y="1488"/>
                <a:ext cx="475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49204" name="Oval 47">
              <a:extLst>
                <a:ext uri="{FF2B5EF4-FFF2-40B4-BE49-F238E27FC236}">
                  <a16:creationId xmlns:a16="http://schemas.microsoft.com/office/drawing/2014/main" id="{24B190C8-B48C-EC07-596F-1966CA54BA0C}"/>
                </a:ext>
              </a:extLst>
            </p:cNvPr>
            <p:cNvSpPr>
              <a:spLocks noChangeArrowheads="1"/>
            </p:cNvSpPr>
            <p:nvPr/>
          </p:nvSpPr>
          <p:spPr bwMode="auto">
            <a:xfrm>
              <a:off x="720" y="1776"/>
              <a:ext cx="96" cy="96"/>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205" name="Oval 48">
              <a:extLst>
                <a:ext uri="{FF2B5EF4-FFF2-40B4-BE49-F238E27FC236}">
                  <a16:creationId xmlns:a16="http://schemas.microsoft.com/office/drawing/2014/main" id="{20872EC6-70F3-DF51-E17F-5E1BCC2262F2}"/>
                </a:ext>
              </a:extLst>
            </p:cNvPr>
            <p:cNvSpPr>
              <a:spLocks noChangeArrowheads="1"/>
            </p:cNvSpPr>
            <p:nvPr/>
          </p:nvSpPr>
          <p:spPr bwMode="auto">
            <a:xfrm>
              <a:off x="1008" y="1968"/>
              <a:ext cx="96" cy="96"/>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206" name="Oval 50">
              <a:extLst>
                <a:ext uri="{FF2B5EF4-FFF2-40B4-BE49-F238E27FC236}">
                  <a16:creationId xmlns:a16="http://schemas.microsoft.com/office/drawing/2014/main" id="{282D9F99-0975-50E3-AB65-15AC5563D4F3}"/>
                </a:ext>
              </a:extLst>
            </p:cNvPr>
            <p:cNvSpPr>
              <a:spLocks noChangeArrowheads="1"/>
            </p:cNvSpPr>
            <p:nvPr/>
          </p:nvSpPr>
          <p:spPr bwMode="auto">
            <a:xfrm>
              <a:off x="1824" y="1872"/>
              <a:ext cx="96" cy="96"/>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207" name="Oval 51">
              <a:extLst>
                <a:ext uri="{FF2B5EF4-FFF2-40B4-BE49-F238E27FC236}">
                  <a16:creationId xmlns:a16="http://schemas.microsoft.com/office/drawing/2014/main" id="{1892BEC7-8052-DA6C-F531-036EFEBE4330}"/>
                </a:ext>
              </a:extLst>
            </p:cNvPr>
            <p:cNvSpPr>
              <a:spLocks noChangeArrowheads="1"/>
            </p:cNvSpPr>
            <p:nvPr/>
          </p:nvSpPr>
          <p:spPr bwMode="auto">
            <a:xfrm>
              <a:off x="2976" y="1872"/>
              <a:ext cx="96" cy="96"/>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208" name="Oval 52">
              <a:extLst>
                <a:ext uri="{FF2B5EF4-FFF2-40B4-BE49-F238E27FC236}">
                  <a16:creationId xmlns:a16="http://schemas.microsoft.com/office/drawing/2014/main" id="{90DB1596-17A8-21CF-01B6-D8E71B5555A6}"/>
                </a:ext>
              </a:extLst>
            </p:cNvPr>
            <p:cNvSpPr>
              <a:spLocks noChangeArrowheads="1"/>
            </p:cNvSpPr>
            <p:nvPr/>
          </p:nvSpPr>
          <p:spPr bwMode="auto">
            <a:xfrm>
              <a:off x="2208" y="2064"/>
              <a:ext cx="96" cy="96"/>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209" name="Oval 53">
              <a:extLst>
                <a:ext uri="{FF2B5EF4-FFF2-40B4-BE49-F238E27FC236}">
                  <a16:creationId xmlns:a16="http://schemas.microsoft.com/office/drawing/2014/main" id="{484A3C98-ABFC-3CCF-AC74-93FB2273F762}"/>
                </a:ext>
              </a:extLst>
            </p:cNvPr>
            <p:cNvSpPr>
              <a:spLocks noChangeArrowheads="1"/>
            </p:cNvSpPr>
            <p:nvPr/>
          </p:nvSpPr>
          <p:spPr bwMode="auto">
            <a:xfrm>
              <a:off x="2544" y="1824"/>
              <a:ext cx="96" cy="96"/>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210" name="Oval 54">
              <a:extLst>
                <a:ext uri="{FF2B5EF4-FFF2-40B4-BE49-F238E27FC236}">
                  <a16:creationId xmlns:a16="http://schemas.microsoft.com/office/drawing/2014/main" id="{4E172805-7ECD-8ADB-44D4-4DAD2CFCB0E5}"/>
                </a:ext>
              </a:extLst>
            </p:cNvPr>
            <p:cNvSpPr>
              <a:spLocks noChangeArrowheads="1"/>
            </p:cNvSpPr>
            <p:nvPr/>
          </p:nvSpPr>
          <p:spPr bwMode="auto">
            <a:xfrm>
              <a:off x="3408" y="1824"/>
              <a:ext cx="96" cy="96"/>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211" name="Oval 56">
              <a:extLst>
                <a:ext uri="{FF2B5EF4-FFF2-40B4-BE49-F238E27FC236}">
                  <a16:creationId xmlns:a16="http://schemas.microsoft.com/office/drawing/2014/main" id="{3A7F0EF9-0C22-8A54-6B17-3545A9D7D477}"/>
                </a:ext>
              </a:extLst>
            </p:cNvPr>
            <p:cNvSpPr>
              <a:spLocks noChangeArrowheads="1"/>
            </p:cNvSpPr>
            <p:nvPr/>
          </p:nvSpPr>
          <p:spPr bwMode="auto">
            <a:xfrm>
              <a:off x="4944" y="1680"/>
              <a:ext cx="96" cy="96"/>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212" name="Line 57">
              <a:extLst>
                <a:ext uri="{FF2B5EF4-FFF2-40B4-BE49-F238E27FC236}">
                  <a16:creationId xmlns:a16="http://schemas.microsoft.com/office/drawing/2014/main" id="{D32278E0-586C-7F00-FB9C-A91AF0D7ED69}"/>
                </a:ext>
              </a:extLst>
            </p:cNvPr>
            <p:cNvSpPr>
              <a:spLocks noChangeShapeType="1"/>
            </p:cNvSpPr>
            <p:nvPr/>
          </p:nvSpPr>
          <p:spPr bwMode="auto">
            <a:xfrm>
              <a:off x="2160" y="1968"/>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3" name="Line 58">
              <a:extLst>
                <a:ext uri="{FF2B5EF4-FFF2-40B4-BE49-F238E27FC236}">
                  <a16:creationId xmlns:a16="http://schemas.microsoft.com/office/drawing/2014/main" id="{D286AACF-1799-5BEB-420B-7634B09D419F}"/>
                </a:ext>
              </a:extLst>
            </p:cNvPr>
            <p:cNvSpPr>
              <a:spLocks noChangeShapeType="1"/>
            </p:cNvSpPr>
            <p:nvPr/>
          </p:nvSpPr>
          <p:spPr bwMode="auto">
            <a:xfrm>
              <a:off x="3744" y="2064"/>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4" name="Line 59">
              <a:extLst>
                <a:ext uri="{FF2B5EF4-FFF2-40B4-BE49-F238E27FC236}">
                  <a16:creationId xmlns:a16="http://schemas.microsoft.com/office/drawing/2014/main" id="{E0BB39F8-CC62-4E30-E3F0-B3364117F789}"/>
                </a:ext>
              </a:extLst>
            </p:cNvPr>
            <p:cNvSpPr>
              <a:spLocks noChangeShapeType="1"/>
            </p:cNvSpPr>
            <p:nvPr/>
          </p:nvSpPr>
          <p:spPr bwMode="auto">
            <a:xfrm>
              <a:off x="3744" y="1968"/>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5" name="Oval 60">
              <a:extLst>
                <a:ext uri="{FF2B5EF4-FFF2-40B4-BE49-F238E27FC236}">
                  <a16:creationId xmlns:a16="http://schemas.microsoft.com/office/drawing/2014/main" id="{883684D3-3EF2-9E73-8FFC-EA2D61D204AE}"/>
                </a:ext>
              </a:extLst>
            </p:cNvPr>
            <p:cNvSpPr>
              <a:spLocks noChangeArrowheads="1"/>
            </p:cNvSpPr>
            <p:nvPr/>
          </p:nvSpPr>
          <p:spPr bwMode="auto">
            <a:xfrm>
              <a:off x="3792" y="2016"/>
              <a:ext cx="96" cy="96"/>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216" name="Line 61">
              <a:extLst>
                <a:ext uri="{FF2B5EF4-FFF2-40B4-BE49-F238E27FC236}">
                  <a16:creationId xmlns:a16="http://schemas.microsoft.com/office/drawing/2014/main" id="{AF6F7EB5-FC52-AB0C-B4AE-6598B81929CE}"/>
                </a:ext>
              </a:extLst>
            </p:cNvPr>
            <p:cNvSpPr>
              <a:spLocks noChangeShapeType="1"/>
            </p:cNvSpPr>
            <p:nvPr/>
          </p:nvSpPr>
          <p:spPr bwMode="auto">
            <a:xfrm>
              <a:off x="4224" y="2064"/>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7" name="Line 62">
              <a:extLst>
                <a:ext uri="{FF2B5EF4-FFF2-40B4-BE49-F238E27FC236}">
                  <a16:creationId xmlns:a16="http://schemas.microsoft.com/office/drawing/2014/main" id="{59488462-4B51-D8B7-449A-1E5A1EFA886C}"/>
                </a:ext>
              </a:extLst>
            </p:cNvPr>
            <p:cNvSpPr>
              <a:spLocks noChangeShapeType="1"/>
            </p:cNvSpPr>
            <p:nvPr/>
          </p:nvSpPr>
          <p:spPr bwMode="auto">
            <a:xfrm>
              <a:off x="4224" y="1968"/>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8" name="Line 63">
              <a:extLst>
                <a:ext uri="{FF2B5EF4-FFF2-40B4-BE49-F238E27FC236}">
                  <a16:creationId xmlns:a16="http://schemas.microsoft.com/office/drawing/2014/main" id="{7A8B8EEB-37C5-CA43-4601-1EEDF41CB4E4}"/>
                </a:ext>
              </a:extLst>
            </p:cNvPr>
            <p:cNvSpPr>
              <a:spLocks noChangeShapeType="1"/>
            </p:cNvSpPr>
            <p:nvPr/>
          </p:nvSpPr>
          <p:spPr bwMode="auto">
            <a:xfrm>
              <a:off x="4656" y="1968"/>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19" name="Oval 64">
              <a:extLst>
                <a:ext uri="{FF2B5EF4-FFF2-40B4-BE49-F238E27FC236}">
                  <a16:creationId xmlns:a16="http://schemas.microsoft.com/office/drawing/2014/main" id="{AC51E241-33AE-091C-EDE1-0A6DAC7C1BAC}"/>
                </a:ext>
              </a:extLst>
            </p:cNvPr>
            <p:cNvSpPr>
              <a:spLocks noChangeArrowheads="1"/>
            </p:cNvSpPr>
            <p:nvPr/>
          </p:nvSpPr>
          <p:spPr bwMode="auto">
            <a:xfrm>
              <a:off x="4704" y="1968"/>
              <a:ext cx="96" cy="96"/>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220" name="Rectangle 65">
              <a:extLst>
                <a:ext uri="{FF2B5EF4-FFF2-40B4-BE49-F238E27FC236}">
                  <a16:creationId xmlns:a16="http://schemas.microsoft.com/office/drawing/2014/main" id="{76F59F4C-4516-0E1F-D349-36F3F7A325F9}"/>
                </a:ext>
              </a:extLst>
            </p:cNvPr>
            <p:cNvSpPr>
              <a:spLocks noChangeArrowheads="1"/>
            </p:cNvSpPr>
            <p:nvPr/>
          </p:nvSpPr>
          <p:spPr bwMode="auto">
            <a:xfrm>
              <a:off x="785" y="1860"/>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i="1">
                  <a:latin typeface="Chalkboard" panose="03050602040202020205" pitchFamily="66" charset="77"/>
                </a:rPr>
                <a:t>b</a:t>
              </a:r>
            </a:p>
          </p:txBody>
        </p:sp>
        <p:sp>
          <p:nvSpPr>
            <p:cNvPr id="49221" name="Line 66">
              <a:extLst>
                <a:ext uri="{FF2B5EF4-FFF2-40B4-BE49-F238E27FC236}">
                  <a16:creationId xmlns:a16="http://schemas.microsoft.com/office/drawing/2014/main" id="{0DC65FB7-1A61-5678-DE7F-78F2BC746937}"/>
                </a:ext>
              </a:extLst>
            </p:cNvPr>
            <p:cNvSpPr>
              <a:spLocks noChangeShapeType="1"/>
            </p:cNvSpPr>
            <p:nvPr/>
          </p:nvSpPr>
          <p:spPr bwMode="auto">
            <a:xfrm>
              <a:off x="1392" y="1968"/>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22" name="Rectangle 67">
              <a:extLst>
                <a:ext uri="{FF2B5EF4-FFF2-40B4-BE49-F238E27FC236}">
                  <a16:creationId xmlns:a16="http://schemas.microsoft.com/office/drawing/2014/main" id="{448A3EAD-BFDB-4CA6-CC20-F30797A01397}"/>
                </a:ext>
              </a:extLst>
            </p:cNvPr>
            <p:cNvSpPr>
              <a:spLocks noChangeArrowheads="1"/>
            </p:cNvSpPr>
            <p:nvPr/>
          </p:nvSpPr>
          <p:spPr bwMode="auto">
            <a:xfrm>
              <a:off x="1632" y="1764"/>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i="1">
                  <a:latin typeface="Chalkboard" panose="03050602040202020205" pitchFamily="66" charset="77"/>
                </a:rPr>
                <a:t>b</a:t>
              </a:r>
            </a:p>
          </p:txBody>
        </p:sp>
        <p:sp>
          <p:nvSpPr>
            <p:cNvPr id="49223" name="Rectangle 68">
              <a:extLst>
                <a:ext uri="{FF2B5EF4-FFF2-40B4-BE49-F238E27FC236}">
                  <a16:creationId xmlns:a16="http://schemas.microsoft.com/office/drawing/2014/main" id="{C0762EC7-69AD-DB85-5634-FC23FB5B6A1A}"/>
                </a:ext>
              </a:extLst>
            </p:cNvPr>
            <p:cNvSpPr>
              <a:spLocks noChangeArrowheads="1"/>
            </p:cNvSpPr>
            <p:nvPr/>
          </p:nvSpPr>
          <p:spPr bwMode="auto">
            <a:xfrm>
              <a:off x="1200" y="1812"/>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i="1">
                  <a:latin typeface="Chalkboard" panose="03050602040202020205" pitchFamily="66" charset="77"/>
                </a:rPr>
                <a:t>b</a:t>
              </a:r>
            </a:p>
          </p:txBody>
        </p:sp>
        <p:sp>
          <p:nvSpPr>
            <p:cNvPr id="49224" name="Rectangle 69">
              <a:extLst>
                <a:ext uri="{FF2B5EF4-FFF2-40B4-BE49-F238E27FC236}">
                  <a16:creationId xmlns:a16="http://schemas.microsoft.com/office/drawing/2014/main" id="{6A8CB0FE-F85D-0769-7BBE-F3BBBFDB8DFA}"/>
                </a:ext>
              </a:extLst>
            </p:cNvPr>
            <p:cNvSpPr>
              <a:spLocks noChangeArrowheads="1"/>
            </p:cNvSpPr>
            <p:nvPr/>
          </p:nvSpPr>
          <p:spPr bwMode="auto">
            <a:xfrm>
              <a:off x="3216" y="1728"/>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i="1">
                  <a:latin typeface="Chalkboard" panose="03050602040202020205" pitchFamily="66" charset="77"/>
                </a:rPr>
                <a:t>b</a:t>
              </a:r>
            </a:p>
          </p:txBody>
        </p:sp>
        <p:sp>
          <p:nvSpPr>
            <p:cNvPr id="49225" name="Line 70">
              <a:extLst>
                <a:ext uri="{FF2B5EF4-FFF2-40B4-BE49-F238E27FC236}">
                  <a16:creationId xmlns:a16="http://schemas.microsoft.com/office/drawing/2014/main" id="{E3E735C1-D928-9012-4A8B-8E2B3CE06481}"/>
                </a:ext>
              </a:extLst>
            </p:cNvPr>
            <p:cNvSpPr>
              <a:spLocks noChangeShapeType="1"/>
            </p:cNvSpPr>
            <p:nvPr/>
          </p:nvSpPr>
          <p:spPr bwMode="auto">
            <a:xfrm>
              <a:off x="4224" y="216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226" name="Rectangle 71">
              <a:extLst>
                <a:ext uri="{FF2B5EF4-FFF2-40B4-BE49-F238E27FC236}">
                  <a16:creationId xmlns:a16="http://schemas.microsoft.com/office/drawing/2014/main" id="{759C0114-675F-D06A-D997-A38D68B7F031}"/>
                </a:ext>
              </a:extLst>
            </p:cNvPr>
            <p:cNvSpPr>
              <a:spLocks noChangeArrowheads="1"/>
            </p:cNvSpPr>
            <p:nvPr/>
          </p:nvSpPr>
          <p:spPr bwMode="auto">
            <a:xfrm>
              <a:off x="4512" y="1872"/>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i="1">
                  <a:latin typeface="Chalkboard" panose="03050602040202020205" pitchFamily="66" charset="77"/>
                </a:rPr>
                <a:t>b</a:t>
              </a:r>
            </a:p>
          </p:txBody>
        </p:sp>
        <p:sp>
          <p:nvSpPr>
            <p:cNvPr id="49227" name="Rectangle 72">
              <a:extLst>
                <a:ext uri="{FF2B5EF4-FFF2-40B4-BE49-F238E27FC236}">
                  <a16:creationId xmlns:a16="http://schemas.microsoft.com/office/drawing/2014/main" id="{2D5DF28B-4077-7641-96D5-9090ECFF4E4D}"/>
                </a:ext>
              </a:extLst>
            </p:cNvPr>
            <p:cNvSpPr>
              <a:spLocks noChangeArrowheads="1"/>
            </p:cNvSpPr>
            <p:nvPr/>
          </p:nvSpPr>
          <p:spPr bwMode="auto">
            <a:xfrm>
              <a:off x="3552" y="1908"/>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i="1">
                  <a:latin typeface="Chalkboard" panose="03050602040202020205" pitchFamily="66" charset="77"/>
                </a:rPr>
                <a:t>b</a:t>
              </a:r>
            </a:p>
          </p:txBody>
        </p:sp>
        <p:sp>
          <p:nvSpPr>
            <p:cNvPr id="49228" name="Oval 55">
              <a:extLst>
                <a:ext uri="{FF2B5EF4-FFF2-40B4-BE49-F238E27FC236}">
                  <a16:creationId xmlns:a16="http://schemas.microsoft.com/office/drawing/2014/main" id="{0B1DA42C-BBA8-078D-0D97-ABCDCCB1AB67}"/>
                </a:ext>
              </a:extLst>
            </p:cNvPr>
            <p:cNvSpPr>
              <a:spLocks noChangeArrowheads="1"/>
            </p:cNvSpPr>
            <p:nvPr/>
          </p:nvSpPr>
          <p:spPr bwMode="auto">
            <a:xfrm>
              <a:off x="4272" y="2112"/>
              <a:ext cx="96" cy="96"/>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229" name="Oval 49">
              <a:extLst>
                <a:ext uri="{FF2B5EF4-FFF2-40B4-BE49-F238E27FC236}">
                  <a16:creationId xmlns:a16="http://schemas.microsoft.com/office/drawing/2014/main" id="{5CD7F039-83A9-6FC1-5B11-1D4B5D883B00}"/>
                </a:ext>
              </a:extLst>
            </p:cNvPr>
            <p:cNvSpPr>
              <a:spLocks noChangeArrowheads="1"/>
            </p:cNvSpPr>
            <p:nvPr/>
          </p:nvSpPr>
          <p:spPr bwMode="auto">
            <a:xfrm>
              <a:off x="1440" y="1920"/>
              <a:ext cx="96" cy="96"/>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49230" name="Rectangle 130">
              <a:extLst>
                <a:ext uri="{FF2B5EF4-FFF2-40B4-BE49-F238E27FC236}">
                  <a16:creationId xmlns:a16="http://schemas.microsoft.com/office/drawing/2014/main" id="{417E4076-59F1-94D5-2A75-2DD75CCB0A1A}"/>
                </a:ext>
              </a:extLst>
            </p:cNvPr>
            <p:cNvSpPr>
              <a:spLocks noChangeArrowheads="1"/>
            </p:cNvSpPr>
            <p:nvPr/>
          </p:nvSpPr>
          <p:spPr bwMode="auto">
            <a:xfrm>
              <a:off x="1553" y="1764"/>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i="1">
                  <a:latin typeface="Chalkboard" panose="03050602040202020205" pitchFamily="66" charset="77"/>
                </a:rPr>
                <a:t>b</a:t>
              </a:r>
            </a:p>
          </p:txBody>
        </p:sp>
        <p:sp>
          <p:nvSpPr>
            <p:cNvPr id="49231" name="Rectangle 131">
              <a:extLst>
                <a:ext uri="{FF2B5EF4-FFF2-40B4-BE49-F238E27FC236}">
                  <a16:creationId xmlns:a16="http://schemas.microsoft.com/office/drawing/2014/main" id="{9DCE3C1D-E6A3-EA4E-61A2-772D67136D36}"/>
                </a:ext>
              </a:extLst>
            </p:cNvPr>
            <p:cNvSpPr>
              <a:spLocks noChangeArrowheads="1"/>
            </p:cNvSpPr>
            <p:nvPr/>
          </p:nvSpPr>
          <p:spPr bwMode="auto">
            <a:xfrm>
              <a:off x="1985" y="1956"/>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i="1">
                  <a:latin typeface="Chalkboard" panose="03050602040202020205" pitchFamily="66" charset="77"/>
                </a:rPr>
                <a:t>b</a:t>
              </a:r>
            </a:p>
          </p:txBody>
        </p:sp>
        <p:sp>
          <p:nvSpPr>
            <p:cNvPr id="49232" name="Rectangle 132">
              <a:extLst>
                <a:ext uri="{FF2B5EF4-FFF2-40B4-BE49-F238E27FC236}">
                  <a16:creationId xmlns:a16="http://schemas.microsoft.com/office/drawing/2014/main" id="{8947AEDD-E70F-D2C8-D031-B873785F5E62}"/>
                </a:ext>
              </a:extLst>
            </p:cNvPr>
            <p:cNvSpPr>
              <a:spLocks noChangeArrowheads="1"/>
            </p:cNvSpPr>
            <p:nvPr/>
          </p:nvSpPr>
          <p:spPr bwMode="auto">
            <a:xfrm>
              <a:off x="3137" y="1728"/>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i="1">
                  <a:latin typeface="Chalkboard" panose="03050602040202020205" pitchFamily="66" charset="77"/>
                </a:rPr>
                <a:t>b</a:t>
              </a:r>
            </a:p>
          </p:txBody>
        </p:sp>
        <p:sp>
          <p:nvSpPr>
            <p:cNvPr id="49233" name="Rectangle 133">
              <a:extLst>
                <a:ext uri="{FF2B5EF4-FFF2-40B4-BE49-F238E27FC236}">
                  <a16:creationId xmlns:a16="http://schemas.microsoft.com/office/drawing/2014/main" id="{3537A495-2EBD-EE3C-0534-34BD710EB2A3}"/>
                </a:ext>
              </a:extLst>
            </p:cNvPr>
            <p:cNvSpPr>
              <a:spLocks noChangeArrowheads="1"/>
            </p:cNvSpPr>
            <p:nvPr/>
          </p:nvSpPr>
          <p:spPr bwMode="auto">
            <a:xfrm>
              <a:off x="2784" y="1764"/>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i="1">
                  <a:latin typeface="Chalkboard" panose="03050602040202020205" pitchFamily="66" charset="77"/>
                </a:rPr>
                <a:t>b</a:t>
              </a:r>
            </a:p>
          </p:txBody>
        </p:sp>
        <p:sp>
          <p:nvSpPr>
            <p:cNvPr id="49234" name="Rectangle 134">
              <a:extLst>
                <a:ext uri="{FF2B5EF4-FFF2-40B4-BE49-F238E27FC236}">
                  <a16:creationId xmlns:a16="http://schemas.microsoft.com/office/drawing/2014/main" id="{D7BA8D24-E057-4B83-8183-4F0394004C21}"/>
                </a:ext>
              </a:extLst>
            </p:cNvPr>
            <p:cNvSpPr>
              <a:spLocks noChangeArrowheads="1"/>
            </p:cNvSpPr>
            <p:nvPr/>
          </p:nvSpPr>
          <p:spPr bwMode="auto">
            <a:xfrm>
              <a:off x="2352" y="1716"/>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i="1">
                  <a:latin typeface="Chalkboard" panose="03050602040202020205" pitchFamily="66" charset="77"/>
                </a:rPr>
                <a:t>b</a:t>
              </a:r>
            </a:p>
          </p:txBody>
        </p:sp>
        <p:sp>
          <p:nvSpPr>
            <p:cNvPr id="49235" name="Rectangle 135">
              <a:extLst>
                <a:ext uri="{FF2B5EF4-FFF2-40B4-BE49-F238E27FC236}">
                  <a16:creationId xmlns:a16="http://schemas.microsoft.com/office/drawing/2014/main" id="{02ADF194-F3F7-3F62-E90A-9C33EF678382}"/>
                </a:ext>
              </a:extLst>
            </p:cNvPr>
            <p:cNvSpPr>
              <a:spLocks noChangeArrowheads="1"/>
            </p:cNvSpPr>
            <p:nvPr/>
          </p:nvSpPr>
          <p:spPr bwMode="auto">
            <a:xfrm>
              <a:off x="3473" y="1908"/>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i="1">
                  <a:latin typeface="Chalkboard" panose="03050602040202020205" pitchFamily="66" charset="77"/>
                </a:rPr>
                <a:t>b</a:t>
              </a:r>
            </a:p>
          </p:txBody>
        </p:sp>
        <p:sp>
          <p:nvSpPr>
            <p:cNvPr id="49236" name="Rectangle 136">
              <a:extLst>
                <a:ext uri="{FF2B5EF4-FFF2-40B4-BE49-F238E27FC236}">
                  <a16:creationId xmlns:a16="http://schemas.microsoft.com/office/drawing/2014/main" id="{2265E438-CAB2-B0FC-60AB-84027A9DF23D}"/>
                </a:ext>
              </a:extLst>
            </p:cNvPr>
            <p:cNvSpPr>
              <a:spLocks noChangeArrowheads="1"/>
            </p:cNvSpPr>
            <p:nvPr/>
          </p:nvSpPr>
          <p:spPr bwMode="auto">
            <a:xfrm>
              <a:off x="4032" y="2004"/>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i="1">
                  <a:latin typeface="Chalkboard" panose="03050602040202020205" pitchFamily="66" charset="77"/>
                </a:rPr>
                <a:t>b</a:t>
              </a:r>
            </a:p>
          </p:txBody>
        </p:sp>
        <p:sp>
          <p:nvSpPr>
            <p:cNvPr id="49237" name="Rectangle 137">
              <a:extLst>
                <a:ext uri="{FF2B5EF4-FFF2-40B4-BE49-F238E27FC236}">
                  <a16:creationId xmlns:a16="http://schemas.microsoft.com/office/drawing/2014/main" id="{CEEA7332-86A3-3108-865A-F070F1112556}"/>
                </a:ext>
              </a:extLst>
            </p:cNvPr>
            <p:cNvSpPr>
              <a:spLocks noChangeArrowheads="1"/>
            </p:cNvSpPr>
            <p:nvPr/>
          </p:nvSpPr>
          <p:spPr bwMode="auto">
            <a:xfrm>
              <a:off x="4433" y="1872"/>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i="1">
                  <a:latin typeface="Chalkboard" panose="03050602040202020205" pitchFamily="66" charset="77"/>
                </a:rPr>
                <a:t>b</a:t>
              </a:r>
            </a:p>
          </p:txBody>
        </p:sp>
        <p:sp>
          <p:nvSpPr>
            <p:cNvPr id="49238" name="Rectangle 138">
              <a:extLst>
                <a:ext uri="{FF2B5EF4-FFF2-40B4-BE49-F238E27FC236}">
                  <a16:creationId xmlns:a16="http://schemas.microsoft.com/office/drawing/2014/main" id="{A49CB32C-4C05-1EED-7837-468133BE50A9}"/>
                </a:ext>
              </a:extLst>
            </p:cNvPr>
            <p:cNvSpPr>
              <a:spLocks noChangeArrowheads="1"/>
            </p:cNvSpPr>
            <p:nvPr/>
          </p:nvSpPr>
          <p:spPr bwMode="auto">
            <a:xfrm>
              <a:off x="4752" y="1572"/>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i="1">
                  <a:latin typeface="Chalkboard" panose="03050602040202020205" pitchFamily="66" charset="77"/>
                </a:rPr>
                <a:t>b</a:t>
              </a:r>
            </a:p>
          </p:txBody>
        </p:sp>
      </p:grpSp>
      <p:sp>
        <p:nvSpPr>
          <p:cNvPr id="49192" name="Rectangle 140">
            <a:extLst>
              <a:ext uri="{FF2B5EF4-FFF2-40B4-BE49-F238E27FC236}">
                <a16:creationId xmlns:a16="http://schemas.microsoft.com/office/drawing/2014/main" id="{7676BBC5-3CAD-CD4A-D7B9-808ACC4CE635}"/>
              </a:ext>
            </a:extLst>
          </p:cNvPr>
          <p:cNvSpPr>
            <a:spLocks noChangeArrowheads="1"/>
          </p:cNvSpPr>
          <p:nvPr/>
        </p:nvSpPr>
        <p:spPr bwMode="auto">
          <a:xfrm>
            <a:off x="2514600" y="5924550"/>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i="1">
                <a:latin typeface="Chalkboard" panose="03050602040202020205" pitchFamily="66" charset="77"/>
              </a:rPr>
              <a:t>b</a:t>
            </a:r>
          </a:p>
        </p:txBody>
      </p:sp>
      <p:sp>
        <p:nvSpPr>
          <p:cNvPr id="49193" name="Rectangle 142">
            <a:extLst>
              <a:ext uri="{FF2B5EF4-FFF2-40B4-BE49-F238E27FC236}">
                <a16:creationId xmlns:a16="http://schemas.microsoft.com/office/drawing/2014/main" id="{9B2D15C0-DEA2-2810-F691-47A53786DEF7}"/>
              </a:ext>
            </a:extLst>
          </p:cNvPr>
          <p:cNvSpPr>
            <a:spLocks noChangeArrowheads="1"/>
          </p:cNvSpPr>
          <p:nvPr/>
        </p:nvSpPr>
        <p:spPr bwMode="auto">
          <a:xfrm>
            <a:off x="3276600" y="5619750"/>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i="1">
                <a:latin typeface="Chalkboard" panose="03050602040202020205" pitchFamily="66" charset="77"/>
              </a:rPr>
              <a:t>b</a:t>
            </a:r>
          </a:p>
        </p:txBody>
      </p:sp>
      <p:sp>
        <p:nvSpPr>
          <p:cNvPr id="49194" name="Rectangle 143">
            <a:extLst>
              <a:ext uri="{FF2B5EF4-FFF2-40B4-BE49-F238E27FC236}">
                <a16:creationId xmlns:a16="http://schemas.microsoft.com/office/drawing/2014/main" id="{27B7449B-9E51-9382-1D76-498178A12A42}"/>
              </a:ext>
            </a:extLst>
          </p:cNvPr>
          <p:cNvSpPr>
            <a:spLocks noChangeArrowheads="1"/>
          </p:cNvSpPr>
          <p:nvPr/>
        </p:nvSpPr>
        <p:spPr bwMode="auto">
          <a:xfrm>
            <a:off x="3886200" y="5695950"/>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i="1">
                <a:latin typeface="Chalkboard" panose="03050602040202020205" pitchFamily="66" charset="77"/>
              </a:rPr>
              <a:t>b</a:t>
            </a:r>
          </a:p>
        </p:txBody>
      </p:sp>
      <p:sp>
        <p:nvSpPr>
          <p:cNvPr id="49195" name="Rectangle 144">
            <a:extLst>
              <a:ext uri="{FF2B5EF4-FFF2-40B4-BE49-F238E27FC236}">
                <a16:creationId xmlns:a16="http://schemas.microsoft.com/office/drawing/2014/main" id="{F8EA6B43-45AB-E53A-F94F-222DDF393665}"/>
              </a:ext>
            </a:extLst>
          </p:cNvPr>
          <p:cNvSpPr>
            <a:spLocks noChangeArrowheads="1"/>
          </p:cNvSpPr>
          <p:nvPr/>
        </p:nvSpPr>
        <p:spPr bwMode="auto">
          <a:xfrm>
            <a:off x="4522788" y="5619750"/>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i="1">
                <a:latin typeface="Chalkboard" panose="03050602040202020205" pitchFamily="66" charset="77"/>
              </a:rPr>
              <a:t>b</a:t>
            </a:r>
          </a:p>
        </p:txBody>
      </p:sp>
      <p:sp>
        <p:nvSpPr>
          <p:cNvPr id="49196" name="Rectangle 145">
            <a:extLst>
              <a:ext uri="{FF2B5EF4-FFF2-40B4-BE49-F238E27FC236}">
                <a16:creationId xmlns:a16="http://schemas.microsoft.com/office/drawing/2014/main" id="{92552338-9868-669F-039F-2C192C5A30F0}"/>
              </a:ext>
            </a:extLst>
          </p:cNvPr>
          <p:cNvSpPr>
            <a:spLocks noChangeArrowheads="1"/>
          </p:cNvSpPr>
          <p:nvPr/>
        </p:nvSpPr>
        <p:spPr bwMode="auto">
          <a:xfrm>
            <a:off x="5132388" y="6000750"/>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i="1">
                <a:latin typeface="Chalkboard" panose="03050602040202020205" pitchFamily="66" charset="77"/>
              </a:rPr>
              <a:t>b</a:t>
            </a:r>
          </a:p>
        </p:txBody>
      </p:sp>
      <p:sp>
        <p:nvSpPr>
          <p:cNvPr id="49197" name="Rectangle 146">
            <a:extLst>
              <a:ext uri="{FF2B5EF4-FFF2-40B4-BE49-F238E27FC236}">
                <a16:creationId xmlns:a16="http://schemas.microsoft.com/office/drawing/2014/main" id="{0D5E3275-DEE7-3673-725A-395A7B630D0F}"/>
              </a:ext>
            </a:extLst>
          </p:cNvPr>
          <p:cNvSpPr>
            <a:spLocks noChangeArrowheads="1"/>
          </p:cNvSpPr>
          <p:nvPr/>
        </p:nvSpPr>
        <p:spPr bwMode="auto">
          <a:xfrm>
            <a:off x="5818188" y="5695950"/>
            <a:ext cx="354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i="1">
                <a:latin typeface="Chalkboard" panose="03050602040202020205" pitchFamily="66" charset="77"/>
              </a:rPr>
              <a:t>b</a:t>
            </a:r>
          </a:p>
        </p:txBody>
      </p:sp>
      <p:sp>
        <p:nvSpPr>
          <p:cNvPr id="49198" name="Rectangle 147">
            <a:extLst>
              <a:ext uri="{FF2B5EF4-FFF2-40B4-BE49-F238E27FC236}">
                <a16:creationId xmlns:a16="http://schemas.microsoft.com/office/drawing/2014/main" id="{C085A1C3-59BD-7FAD-EE43-D645C91656F8}"/>
              </a:ext>
            </a:extLst>
          </p:cNvPr>
          <p:cNvSpPr>
            <a:spLocks noChangeArrowheads="1"/>
          </p:cNvSpPr>
          <p:nvPr/>
        </p:nvSpPr>
        <p:spPr bwMode="auto">
          <a:xfrm>
            <a:off x="1981200" y="6076950"/>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i="1">
                <a:latin typeface="Chalkboard" panose="03050602040202020205" pitchFamily="66" charset="77"/>
              </a:rPr>
              <a:t>b</a:t>
            </a:r>
          </a:p>
        </p:txBody>
      </p:sp>
      <p:sp>
        <p:nvSpPr>
          <p:cNvPr id="49199" name="Rectangle 148">
            <a:extLst>
              <a:ext uri="{FF2B5EF4-FFF2-40B4-BE49-F238E27FC236}">
                <a16:creationId xmlns:a16="http://schemas.microsoft.com/office/drawing/2014/main" id="{F71DD972-2D65-DDB6-9E84-855ED645108A}"/>
              </a:ext>
            </a:extLst>
          </p:cNvPr>
          <p:cNvSpPr>
            <a:spLocks noChangeArrowheads="1"/>
          </p:cNvSpPr>
          <p:nvPr/>
        </p:nvSpPr>
        <p:spPr bwMode="auto">
          <a:xfrm>
            <a:off x="1371600" y="5848350"/>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i="1">
                <a:latin typeface="Chalkboard" panose="03050602040202020205" pitchFamily="66" charset="77"/>
              </a:rPr>
              <a:t>b</a:t>
            </a:r>
          </a:p>
        </p:txBody>
      </p:sp>
      <p:sp>
        <p:nvSpPr>
          <p:cNvPr id="49200" name="Rectangle 149">
            <a:extLst>
              <a:ext uri="{FF2B5EF4-FFF2-40B4-BE49-F238E27FC236}">
                <a16:creationId xmlns:a16="http://schemas.microsoft.com/office/drawing/2014/main" id="{8A4F2E20-703E-3AB0-97DD-920066D17AB3}"/>
              </a:ext>
            </a:extLst>
          </p:cNvPr>
          <p:cNvSpPr>
            <a:spLocks noChangeArrowheads="1"/>
          </p:cNvSpPr>
          <p:nvPr/>
        </p:nvSpPr>
        <p:spPr bwMode="auto">
          <a:xfrm>
            <a:off x="838200" y="5391150"/>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i="1">
                <a:latin typeface="Chalkboard" panose="03050602040202020205" pitchFamily="66" charset="77"/>
              </a:rPr>
              <a:t>b</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E6FE3169-8606-6B24-F382-AAAAD4D7323D}"/>
              </a:ext>
            </a:extLst>
          </p:cNvPr>
          <p:cNvSpPr>
            <a:spLocks noGrp="1" noChangeArrowheads="1"/>
          </p:cNvSpPr>
          <p:nvPr>
            <p:ph type="title"/>
          </p:nvPr>
        </p:nvSpPr>
        <p:spPr>
          <a:xfrm>
            <a:off x="304800" y="228600"/>
            <a:ext cx="8458200" cy="762000"/>
          </a:xfrm>
          <a:solidFill>
            <a:srgbClr val="002060">
              <a:alpha val="15000"/>
            </a:srgbClr>
          </a:solidFill>
        </p:spPr>
        <p:txBody>
          <a:bodyPr>
            <a:normAutofit fontScale="90000"/>
          </a:bodyPr>
          <a:lstStyle/>
          <a:p>
            <a:pPr eaLnBrk="1" hangingPunct="1">
              <a:lnSpc>
                <a:spcPct val="75000"/>
              </a:lnSpc>
            </a:pPr>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en-US" sz="3100" dirty="0">
                <a:latin typeface="Times New Roman" panose="02020603050405020304" pitchFamily="18" charset="0"/>
                <a:ea typeface="ＭＳ Ｐゴシック" panose="020B0600070205080204" pitchFamily="34" charset="-128"/>
                <a:cs typeface="Times New Roman" panose="02020603050405020304" pitchFamily="18" charset="0"/>
              </a:rPr>
              <a:t>Early Modern Musical Style</a:t>
            </a:r>
            <a:br>
              <a:rPr lang="en-US" altLang="en-US" sz="3100" dirty="0">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3100" dirty="0">
                <a:solidFill>
                  <a:srgbClr val="081A61"/>
                </a:solidFill>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en-US" sz="3100" dirty="0">
                <a:latin typeface="Times New Roman" panose="02020603050405020304" pitchFamily="18" charset="0"/>
                <a:ea typeface="ＭＳ Ｐゴシック" panose="020B0600070205080204" pitchFamily="34" charset="-128"/>
                <a:cs typeface="Times New Roman" panose="02020603050405020304" pitchFamily="18" charset="0"/>
              </a:rPr>
              <a:t>The Emancipation of Dissonance</a:t>
            </a:r>
            <a:r>
              <a:rPr lang="en-US" altLang="en-US" sz="3100" dirty="0">
                <a:solidFill>
                  <a:srgbClr val="081A61"/>
                </a:solidFill>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50179" name="Rectangle 3">
            <a:extLst>
              <a:ext uri="{FF2B5EF4-FFF2-40B4-BE49-F238E27FC236}">
                <a16:creationId xmlns:a16="http://schemas.microsoft.com/office/drawing/2014/main" id="{CBD3B6CF-3857-B2DB-BAFB-06860BC8C8AF}"/>
              </a:ext>
            </a:extLst>
          </p:cNvPr>
          <p:cNvSpPr>
            <a:spLocks noGrp="1" noChangeArrowheads="1"/>
          </p:cNvSpPr>
          <p:nvPr>
            <p:ph idx="1"/>
          </p:nvPr>
        </p:nvSpPr>
        <p:spPr>
          <a:xfrm>
            <a:off x="457200" y="1172051"/>
            <a:ext cx="3429000" cy="1295400"/>
          </a:xfrm>
          <a:solidFill>
            <a:srgbClr val="002060"/>
          </a:solidFill>
        </p:spPr>
        <p:txBody>
          <a:bodyPr/>
          <a:lstStyle/>
          <a:p>
            <a:pPr marL="466725" indent="-466725" eaLnBrk="1" hangingPunct="1">
              <a:buFontTx/>
              <a:buChar char="•"/>
            </a:pPr>
            <a:r>
              <a:rPr lang="en-US" altLang="en-US" dirty="0">
                <a:latin typeface="Times New Roman" panose="02020603050405020304" pitchFamily="18" charset="0"/>
                <a:ea typeface="ＭＳ Ｐゴシック" panose="020B0600070205080204" pitchFamily="34" charset="-128"/>
              </a:rPr>
              <a:t>Extreme dissonances</a:t>
            </a:r>
          </a:p>
          <a:p>
            <a:pPr marL="466725" indent="-466725" eaLnBrk="1" hangingPunct="1">
              <a:buFontTx/>
              <a:buChar char="•"/>
            </a:pPr>
            <a:r>
              <a:rPr lang="en-US" altLang="en-US" dirty="0">
                <a:latin typeface="Times New Roman" panose="02020603050405020304" pitchFamily="18" charset="0"/>
                <a:ea typeface="ＭＳ Ｐゴシック" panose="020B0600070205080204" pitchFamily="34" charset="-128"/>
              </a:rPr>
              <a:t>No obligation to resolve</a:t>
            </a:r>
            <a:r>
              <a:rPr lang="en-US" altLang="en-US" dirty="0">
                <a:ea typeface="ＭＳ Ｐゴシック" panose="020B0600070205080204" pitchFamily="34" charset="-128"/>
              </a:rPr>
              <a:t> </a:t>
            </a:r>
          </a:p>
        </p:txBody>
      </p:sp>
      <p:sp>
        <p:nvSpPr>
          <p:cNvPr id="704516" name="Rectangle 4">
            <a:extLst>
              <a:ext uri="{FF2B5EF4-FFF2-40B4-BE49-F238E27FC236}">
                <a16:creationId xmlns:a16="http://schemas.microsoft.com/office/drawing/2014/main" id="{60906EE5-7B7F-D892-C155-22787E120FE3}"/>
              </a:ext>
            </a:extLst>
          </p:cNvPr>
          <p:cNvSpPr>
            <a:spLocks noChangeArrowheads="1"/>
          </p:cNvSpPr>
          <p:nvPr/>
        </p:nvSpPr>
        <p:spPr bwMode="auto">
          <a:xfrm>
            <a:off x="457200" y="2709863"/>
            <a:ext cx="5029200" cy="3527425"/>
          </a:xfrm>
          <a:prstGeom prst="rect">
            <a:avLst/>
          </a:prstGeom>
          <a:solidFill>
            <a:srgbClr val="002060"/>
          </a:solidFill>
          <a:ln>
            <a:headEnd/>
            <a:tailEnd/>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defRPr/>
            </a:pPr>
            <a:r>
              <a:rPr lang="en-US" sz="2800" b="1" i="1" dirty="0">
                <a:solidFill>
                  <a:srgbClr val="FFFFFF"/>
                </a:solidFill>
                <a:latin typeface="Times New Roman" charset="0"/>
                <a:ea typeface="ＭＳ Ｐゴシック" charset="-128"/>
                <a:cs typeface="Times New Roman" charset="0"/>
              </a:rPr>
              <a:t>“Every dissonance doesn’t have to resolve if it doesn’t happen to feel like it, any more than every horse should have its tail bobbed just because it’s the prevailing fashion.”</a:t>
            </a:r>
            <a:endParaRPr lang="en-US" sz="2800" b="1" dirty="0">
              <a:solidFill>
                <a:srgbClr val="FFFFFF"/>
              </a:solidFill>
              <a:latin typeface="Times New Roman" charset="0"/>
              <a:ea typeface="ＭＳ Ｐゴシック" charset="-128"/>
              <a:cs typeface="Times New Roman" charset="0"/>
            </a:endParaRPr>
          </a:p>
          <a:p>
            <a:pPr>
              <a:defRPr/>
            </a:pPr>
            <a:r>
              <a:rPr lang="en-US" sz="2800" b="1" dirty="0">
                <a:solidFill>
                  <a:srgbClr val="FFFFFF"/>
                </a:solidFill>
                <a:latin typeface="Times New Roman" charset="0"/>
                <a:ea typeface="ＭＳ Ｐゴシック" charset="-128"/>
                <a:cs typeface="Times New Roman" charset="0"/>
              </a:rPr>
              <a:t>		—George Ives, to his son Charles</a:t>
            </a:r>
            <a:endParaRPr lang="en-US" sz="2800" b="1" i="1" dirty="0">
              <a:solidFill>
                <a:srgbClr val="FFFFFF"/>
              </a:solidFill>
              <a:latin typeface="Times New Roman" charset="0"/>
              <a:ea typeface="ＭＳ Ｐゴシック" charset="-128"/>
              <a:cs typeface="Times New Roman" charset="0"/>
            </a:endParaRPr>
          </a:p>
        </p:txBody>
      </p:sp>
      <p:sp>
        <p:nvSpPr>
          <p:cNvPr id="50182" name="Text Box 6">
            <a:extLst>
              <a:ext uri="{FF2B5EF4-FFF2-40B4-BE49-F238E27FC236}">
                <a16:creationId xmlns:a16="http://schemas.microsoft.com/office/drawing/2014/main" id="{10ECBD64-0E3D-08BD-E15C-ACDB6BB99E5C}"/>
              </a:ext>
            </a:extLst>
          </p:cNvPr>
          <p:cNvSpPr txBox="1">
            <a:spLocks noChangeArrowheads="1"/>
          </p:cNvSpPr>
          <p:nvPr/>
        </p:nvSpPr>
        <p:spPr bwMode="auto">
          <a:xfrm>
            <a:off x="6248400" y="4800600"/>
            <a:ext cx="1603375" cy="307777"/>
          </a:xfrm>
          <a:prstGeom prst="rect">
            <a:avLst/>
          </a:prstGeom>
          <a:solidFill>
            <a:srgbClr val="002060"/>
          </a:solidFill>
          <a:ln>
            <a:noFill/>
          </a:ln>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r>
              <a:rPr lang="en-US" altLang="en-US" sz="1400" dirty="0"/>
              <a:t>Charles Ives</a:t>
            </a:r>
          </a:p>
        </p:txBody>
      </p:sp>
      <p:pic>
        <p:nvPicPr>
          <p:cNvPr id="50183" name="Picture 8">
            <a:extLst>
              <a:ext uri="{FF2B5EF4-FFF2-40B4-BE49-F238E27FC236}">
                <a16:creationId xmlns:a16="http://schemas.microsoft.com/office/drawing/2014/main" id="{11B9D762-1D2B-4449-BFF5-B45C947682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283544"/>
            <a:ext cx="2743200" cy="326983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0F2E8175-D9B0-7D8A-D150-0F05BB0FD344}"/>
              </a:ext>
            </a:extLst>
          </p:cNvPr>
          <p:cNvSpPr>
            <a:spLocks noGrp="1" noChangeArrowheads="1"/>
          </p:cNvSpPr>
          <p:nvPr>
            <p:ph type="title"/>
          </p:nvPr>
        </p:nvSpPr>
        <p:spPr>
          <a:xfrm>
            <a:off x="228600" y="228600"/>
            <a:ext cx="8305800" cy="762000"/>
          </a:xfrm>
          <a:solidFill>
            <a:srgbClr val="002060">
              <a:alpha val="15000"/>
            </a:srgbClr>
          </a:solidFill>
        </p:spPr>
        <p:txBody>
          <a:bodyPr>
            <a:noAutofit/>
          </a:bodyPr>
          <a:lstStyle/>
          <a:p>
            <a:pPr eaLnBrk="1" hangingPunct="1"/>
            <a:r>
              <a:rPr lang="en-US" altLang="en-US" sz="2800" dirty="0">
                <a:latin typeface="Times New Roman" panose="02020603050405020304" pitchFamily="18" charset="0"/>
                <a:ea typeface="ＭＳ Ｐゴシック" panose="020B0600070205080204" pitchFamily="34" charset="-128"/>
                <a:cs typeface="Times New Roman" panose="02020603050405020304" pitchFamily="18" charset="0"/>
              </a:rPr>
              <a:t> Early Modern Musical Style Orchestration</a:t>
            </a:r>
          </a:p>
        </p:txBody>
      </p:sp>
      <p:sp>
        <p:nvSpPr>
          <p:cNvPr id="51204" name="Rectangle 11">
            <a:extLst>
              <a:ext uri="{FF2B5EF4-FFF2-40B4-BE49-F238E27FC236}">
                <a16:creationId xmlns:a16="http://schemas.microsoft.com/office/drawing/2014/main" id="{39506EC7-152B-F67C-C90D-500DFFB4557F}"/>
              </a:ext>
            </a:extLst>
          </p:cNvPr>
          <p:cNvSpPr>
            <a:spLocks noChangeArrowheads="1"/>
          </p:cNvSpPr>
          <p:nvPr/>
        </p:nvSpPr>
        <p:spPr bwMode="auto">
          <a:xfrm>
            <a:off x="6248400" y="1158875"/>
            <a:ext cx="2362200" cy="822325"/>
          </a:xfrm>
          <a:prstGeom prst="rect">
            <a:avLst/>
          </a:prstGeom>
          <a:solidFill>
            <a:srgbClr val="002060"/>
          </a:solidFill>
          <a:ln>
            <a:noFill/>
          </a:ln>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dirty="0"/>
              <a:t>Percussion to the foreground</a:t>
            </a:r>
          </a:p>
        </p:txBody>
      </p:sp>
      <p:sp>
        <p:nvSpPr>
          <p:cNvPr id="51205" name="Rectangle 12">
            <a:extLst>
              <a:ext uri="{FF2B5EF4-FFF2-40B4-BE49-F238E27FC236}">
                <a16:creationId xmlns:a16="http://schemas.microsoft.com/office/drawing/2014/main" id="{BD13FDB6-7091-3C12-0F46-8B1A5CB330B5}"/>
              </a:ext>
            </a:extLst>
          </p:cNvPr>
          <p:cNvSpPr>
            <a:spLocks noChangeArrowheads="1"/>
          </p:cNvSpPr>
          <p:nvPr/>
        </p:nvSpPr>
        <p:spPr bwMode="auto">
          <a:xfrm>
            <a:off x="381000" y="1447800"/>
            <a:ext cx="2438401" cy="1938992"/>
          </a:xfrm>
          <a:prstGeom prst="rect">
            <a:avLst/>
          </a:prstGeom>
          <a:solidFill>
            <a:srgbClr val="002060"/>
          </a:solidFill>
          <a:ln>
            <a:noFill/>
          </a:ln>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dirty="0"/>
              <a:t>“Darker” timbre instruments</a:t>
            </a:r>
          </a:p>
          <a:p>
            <a:pPr lvl="1" eaLnBrk="1" hangingPunct="1">
              <a:buFontTx/>
              <a:buChar char="•"/>
            </a:pPr>
            <a:r>
              <a:rPr lang="en-US" altLang="en-US" dirty="0"/>
              <a:t> trombone</a:t>
            </a:r>
          </a:p>
          <a:p>
            <a:pPr lvl="1" eaLnBrk="1" hangingPunct="1">
              <a:buFontTx/>
              <a:buChar char="•"/>
            </a:pPr>
            <a:r>
              <a:rPr lang="en-US" altLang="en-US" dirty="0"/>
              <a:t> bassoon</a:t>
            </a:r>
          </a:p>
          <a:p>
            <a:pPr lvl="1" eaLnBrk="1" hangingPunct="1">
              <a:buFontTx/>
              <a:buChar char="•"/>
            </a:pPr>
            <a:r>
              <a:rPr lang="en-US" altLang="en-US" dirty="0"/>
              <a:t> viola</a:t>
            </a:r>
          </a:p>
        </p:txBody>
      </p:sp>
      <p:sp>
        <p:nvSpPr>
          <p:cNvPr id="51206" name="Rectangle 13">
            <a:extLst>
              <a:ext uri="{FF2B5EF4-FFF2-40B4-BE49-F238E27FC236}">
                <a16:creationId xmlns:a16="http://schemas.microsoft.com/office/drawing/2014/main" id="{2D93E7F3-9B97-EC45-369B-C7D61013FEB3}"/>
              </a:ext>
            </a:extLst>
          </p:cNvPr>
          <p:cNvSpPr>
            <a:spLocks noChangeArrowheads="1"/>
          </p:cNvSpPr>
          <p:nvPr/>
        </p:nvSpPr>
        <p:spPr bwMode="auto">
          <a:xfrm>
            <a:off x="228601" y="5334000"/>
            <a:ext cx="1676400" cy="1200150"/>
          </a:xfrm>
          <a:prstGeom prst="rect">
            <a:avLst/>
          </a:prstGeom>
          <a:solidFill>
            <a:srgbClr val="002060"/>
          </a:solidFill>
          <a:ln>
            <a:noFill/>
          </a:ln>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dirty="0"/>
              <a:t>Piano as an orchestral instrument</a:t>
            </a:r>
          </a:p>
        </p:txBody>
      </p:sp>
      <p:pic>
        <p:nvPicPr>
          <p:cNvPr id="51207" name="Picture 14">
            <a:extLst>
              <a:ext uri="{FF2B5EF4-FFF2-40B4-BE49-F238E27FC236}">
                <a16:creationId xmlns:a16="http://schemas.microsoft.com/office/drawing/2014/main" id="{D1A40D4E-2902-D11B-D540-094CD3A477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25289" y="2149475"/>
            <a:ext cx="2454853" cy="27003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08" name="Picture 15">
            <a:extLst>
              <a:ext uri="{FF2B5EF4-FFF2-40B4-BE49-F238E27FC236}">
                <a16:creationId xmlns:a16="http://schemas.microsoft.com/office/drawing/2014/main" id="{4B05456B-ADFB-77D6-E768-53A1C26D5A7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3962400"/>
            <a:ext cx="2133288" cy="2628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09" name="Picture 16">
            <a:extLst>
              <a:ext uri="{FF2B5EF4-FFF2-40B4-BE49-F238E27FC236}">
                <a16:creationId xmlns:a16="http://schemas.microsoft.com/office/drawing/2014/main" id="{135DD8A3-2465-1DD8-6B03-EB6F2CAF562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1807508"/>
            <a:ext cx="2573380" cy="19389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31779D5C-5098-9BD4-9EFC-AD3CE65CA564}"/>
              </a:ext>
            </a:extLst>
          </p:cNvPr>
          <p:cNvSpPr>
            <a:spLocks noGrp="1" noChangeArrowheads="1"/>
          </p:cNvSpPr>
          <p:nvPr>
            <p:ph type="title"/>
          </p:nvPr>
        </p:nvSpPr>
        <p:spPr>
          <a:xfrm>
            <a:off x="228600" y="228600"/>
            <a:ext cx="8610600" cy="838200"/>
          </a:xfrm>
          <a:solidFill>
            <a:srgbClr val="002060">
              <a:alpha val="15000"/>
            </a:srgbClr>
          </a:solidFill>
        </p:spPr>
        <p:txBody>
          <a:bodyPr>
            <a:noAutofit/>
          </a:bodyPr>
          <a:lstStyle/>
          <a:p>
            <a:pPr eaLnBrk="1" hangingPunct="1"/>
            <a:r>
              <a:rPr lang="en-US" altLang="en-US" sz="2400" dirty="0">
                <a:latin typeface="Times New Roman" panose="02020603050405020304" pitchFamily="18" charset="0"/>
                <a:ea typeface="ＭＳ Ｐゴシック" panose="020B0600070205080204" pitchFamily="34" charset="-128"/>
                <a:cs typeface="Times New Roman" panose="02020603050405020304" pitchFamily="18" charset="0"/>
              </a:rPr>
              <a:t>Early Modern Musical Style</a:t>
            </a:r>
            <a:r>
              <a:rPr lang="en-US" altLang="en-US" sz="2400" dirty="0">
                <a:solidFill>
                  <a:srgbClr val="081A61"/>
                </a:solidFill>
                <a:latin typeface="Times New Roman" panose="02020603050405020304" pitchFamily="18" charset="0"/>
                <a:ea typeface="ＭＳ Ｐゴシック" panose="020B0600070205080204" pitchFamily="34" charset="-128"/>
                <a:cs typeface="Times New Roman" panose="02020603050405020304" pitchFamily="18" charset="0"/>
              </a:rPr>
              <a:t> </a:t>
            </a:r>
            <a:br>
              <a:rPr lang="en-US" altLang="en-US" sz="2400" dirty="0">
                <a:solidFill>
                  <a:srgbClr val="081A61"/>
                </a:solidFill>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2400" dirty="0">
                <a:latin typeface="Times New Roman" panose="02020603050405020304" pitchFamily="18" charset="0"/>
                <a:ea typeface="ＭＳ Ｐゴシック" panose="020B0600070205080204" pitchFamily="34" charset="-128"/>
                <a:cs typeface="Times New Roman" panose="02020603050405020304" pitchFamily="18" charset="0"/>
              </a:rPr>
              <a:t>New Conceptions of Form</a:t>
            </a:r>
            <a:r>
              <a:rPr lang="en-US" altLang="en-US" sz="2400" dirty="0">
                <a:solidFill>
                  <a:srgbClr val="081A61"/>
                </a:solidFill>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52227" name="Rectangle 3">
            <a:extLst>
              <a:ext uri="{FF2B5EF4-FFF2-40B4-BE49-F238E27FC236}">
                <a16:creationId xmlns:a16="http://schemas.microsoft.com/office/drawing/2014/main" id="{106E1934-38C7-A17E-95C4-F76502759947}"/>
              </a:ext>
            </a:extLst>
          </p:cNvPr>
          <p:cNvSpPr>
            <a:spLocks noGrp="1" noChangeArrowheads="1"/>
          </p:cNvSpPr>
          <p:nvPr>
            <p:ph idx="1"/>
          </p:nvPr>
        </p:nvSpPr>
        <p:spPr>
          <a:xfrm>
            <a:off x="228600" y="1524000"/>
            <a:ext cx="5622925" cy="2057400"/>
          </a:xfrm>
          <a:solidFill>
            <a:srgbClr val="002060"/>
          </a:solidFill>
        </p:spPr>
        <p:txBody>
          <a:bodyPr/>
          <a:lstStyle/>
          <a:p>
            <a:pPr marL="466725" indent="-466725" eaLnBrk="1" hangingPunct="1">
              <a:buFontTx/>
              <a:buChar char="•"/>
            </a:pPr>
            <a:r>
              <a:rPr lang="en-US" altLang="en-US" dirty="0">
                <a:latin typeface="Times New Roman" panose="02020603050405020304" pitchFamily="18" charset="0"/>
                <a:ea typeface="ＭＳ Ｐゴシック" panose="020B0600070205080204" pitchFamily="34" charset="-128"/>
              </a:rPr>
              <a:t>Neoclassicism: Classical virtues</a:t>
            </a:r>
          </a:p>
          <a:p>
            <a:pPr marL="466725" indent="-466725" eaLnBrk="1" hangingPunct="1">
              <a:buFontTx/>
              <a:buChar char="•"/>
            </a:pPr>
            <a:r>
              <a:rPr lang="en-US" altLang="en-US" dirty="0">
                <a:latin typeface="Times New Roman" panose="02020603050405020304" pitchFamily="18" charset="0"/>
                <a:ea typeface="ＭＳ Ｐゴシック" panose="020B0600070205080204" pitchFamily="34" charset="-128"/>
              </a:rPr>
              <a:t>Absolute music</a:t>
            </a:r>
          </a:p>
          <a:p>
            <a:pPr marL="466725" indent="-466725" eaLnBrk="1" hangingPunct="1">
              <a:buFontTx/>
              <a:buChar char="•"/>
            </a:pPr>
            <a:r>
              <a:rPr lang="en-US" altLang="en-US" dirty="0">
                <a:latin typeface="Times New Roman" panose="02020603050405020304" pitchFamily="18" charset="0"/>
                <a:ea typeface="ＭＳ Ｐゴシック" panose="020B0600070205080204" pitchFamily="34" charset="-128"/>
              </a:rPr>
              <a:t>Older forms (fugue, toccata, concerto grosso, etc.)</a:t>
            </a:r>
          </a:p>
          <a:p>
            <a:pPr marL="466725" indent="-466725" eaLnBrk="1" hangingPunct="1">
              <a:buFontTx/>
              <a:buChar char="•"/>
            </a:pPr>
            <a:r>
              <a:rPr lang="en-US" altLang="en-US" dirty="0">
                <a:latin typeface="Times New Roman" panose="02020603050405020304" pitchFamily="18" charset="0"/>
                <a:ea typeface="ＭＳ Ｐゴシック" panose="020B0600070205080204" pitchFamily="34" charset="-128"/>
              </a:rPr>
              <a:t>Organization and succinctness</a:t>
            </a:r>
          </a:p>
          <a:p>
            <a:pPr marL="466725" indent="-466725" eaLnBrk="1" hangingPunct="1">
              <a:buFontTx/>
              <a:buChar char="•"/>
            </a:pPr>
            <a:r>
              <a:rPr lang="en-US" altLang="en-US" i="1" dirty="0">
                <a:latin typeface="Times New Roman" panose="02020603050405020304" pitchFamily="18" charset="0"/>
                <a:ea typeface="ＭＳ Ｐゴシック" panose="020B0600070205080204" pitchFamily="34" charset="-128"/>
              </a:rPr>
              <a:t>Formalism</a:t>
            </a:r>
            <a:endParaRPr lang="en-US" altLang="en-US" dirty="0">
              <a:latin typeface="Times New Roman" panose="02020603050405020304" pitchFamily="18" charset="0"/>
              <a:ea typeface="ＭＳ Ｐゴシック" panose="020B0600070205080204" pitchFamily="34" charset="-128"/>
            </a:endParaRPr>
          </a:p>
        </p:txBody>
      </p:sp>
      <p:pic>
        <p:nvPicPr>
          <p:cNvPr id="52229" name="Picture 7">
            <a:extLst>
              <a:ext uri="{FF2B5EF4-FFF2-40B4-BE49-F238E27FC236}">
                <a16:creationId xmlns:a16="http://schemas.microsoft.com/office/drawing/2014/main" id="{06F08289-3240-09F2-AE86-677DB73352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676400"/>
            <a:ext cx="2401482"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66A9AE5-69DF-4153-B35A-94BDEF32E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E4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59B5318-27A8-4E50-80D9-B92D4F28E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647" y="804672"/>
            <a:ext cx="7934706" cy="5248656"/>
          </a:xfrm>
          <a:prstGeom prst="rect">
            <a:avLst/>
          </a:prstGeom>
          <a:solidFill>
            <a:schemeClr val="bg1"/>
          </a:solidFill>
          <a:ln w="2540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descr="Evolution of Music 20th Century">
            <a:hlinkClick r:id="" action="ppaction://media"/>
            <a:extLst>
              <a:ext uri="{FF2B5EF4-FFF2-40B4-BE49-F238E27FC236}">
                <a16:creationId xmlns:a16="http://schemas.microsoft.com/office/drawing/2014/main" id="{69DF85F0-B822-3C4F-935C-B0592212E7E8}"/>
              </a:ext>
            </a:extLst>
          </p:cNvPr>
          <p:cNvPicPr>
            <a:picLocks noRot="1" noChangeAspect="1"/>
          </p:cNvPicPr>
          <p:nvPr>
            <a:videoFile r:link="rId1"/>
          </p:nvPr>
        </p:nvPicPr>
        <p:blipFill>
          <a:blip r:embed="rId3"/>
          <a:stretch>
            <a:fillRect/>
          </a:stretch>
        </p:blipFill>
        <p:spPr>
          <a:xfrm>
            <a:off x="845946" y="1323780"/>
            <a:ext cx="7452107" cy="4210440"/>
          </a:xfrm>
          <a:prstGeom prst="rect">
            <a:avLst/>
          </a:prstGeom>
        </p:spPr>
      </p:pic>
      <p:sp>
        <p:nvSpPr>
          <p:cNvPr id="5" name="TextBox 4">
            <a:extLst>
              <a:ext uri="{FF2B5EF4-FFF2-40B4-BE49-F238E27FC236}">
                <a16:creationId xmlns:a16="http://schemas.microsoft.com/office/drawing/2014/main" id="{835B4FCB-2283-E04D-BC7B-BAD32F001024}"/>
              </a:ext>
            </a:extLst>
          </p:cNvPr>
          <p:cNvSpPr txBox="1"/>
          <p:nvPr/>
        </p:nvSpPr>
        <p:spPr>
          <a:xfrm>
            <a:off x="1066800" y="152400"/>
            <a:ext cx="7010400" cy="584775"/>
          </a:xfrm>
          <a:prstGeom prst="rect">
            <a:avLst/>
          </a:prstGeom>
          <a:solidFill>
            <a:schemeClr val="accent2">
              <a:lumMod val="75000"/>
            </a:schemeClr>
          </a:solidFill>
          <a:ln>
            <a:solidFill>
              <a:srgbClr val="002060"/>
            </a:solidFill>
          </a:ln>
        </p:spPr>
        <p:txBody>
          <a:bodyPr wrap="square" rtlCol="0">
            <a:spAutoFit/>
          </a:bodyPr>
          <a:lstStyle/>
          <a:p>
            <a:pPr algn="ctr"/>
            <a:r>
              <a:rPr lang="en-US" sz="3200" dirty="0"/>
              <a:t>OVERVIEW OF 20</a:t>
            </a:r>
            <a:r>
              <a:rPr lang="en-US" sz="3200" baseline="30000" dirty="0"/>
              <a:t>TH</a:t>
            </a:r>
            <a:r>
              <a:rPr lang="en-US" sz="3200" dirty="0"/>
              <a:t> CENTURY MUSIC</a:t>
            </a:r>
          </a:p>
        </p:txBody>
      </p:sp>
    </p:spTree>
    <p:extLst>
      <p:ext uri="{BB962C8B-B14F-4D97-AF65-F5344CB8AC3E}">
        <p14:creationId xmlns:p14="http://schemas.microsoft.com/office/powerpoint/2010/main" val="115243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A8E8C24C-0B9E-0D0D-9A97-BDE57BCFF6A5}"/>
              </a:ext>
            </a:extLst>
          </p:cNvPr>
          <p:cNvSpPr>
            <a:spLocks noGrp="1" noChangeArrowheads="1"/>
          </p:cNvSpPr>
          <p:nvPr>
            <p:ph type="title"/>
          </p:nvPr>
        </p:nvSpPr>
        <p:spPr>
          <a:xfrm>
            <a:off x="304800" y="0"/>
            <a:ext cx="8458200" cy="838200"/>
          </a:xfrm>
          <a:solidFill>
            <a:srgbClr val="002060">
              <a:alpha val="15000"/>
            </a:srgbClr>
          </a:solidFill>
        </p:spPr>
        <p:txBody>
          <a:bodyPr/>
          <a:lstStyle/>
          <a:p>
            <a:pPr eaLnBrk="1" hangingPunct="1"/>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 Music of the Early Modernists</a:t>
            </a:r>
          </a:p>
        </p:txBody>
      </p:sp>
      <p:sp>
        <p:nvSpPr>
          <p:cNvPr id="55300" name="Rectangle 8">
            <a:extLst>
              <a:ext uri="{FF2B5EF4-FFF2-40B4-BE49-F238E27FC236}">
                <a16:creationId xmlns:a16="http://schemas.microsoft.com/office/drawing/2014/main" id="{344092A9-1ACA-B38E-0572-309DE9B3FB6F}"/>
              </a:ext>
            </a:extLst>
          </p:cNvPr>
          <p:cNvSpPr>
            <a:spLocks noChangeArrowheads="1"/>
          </p:cNvSpPr>
          <p:nvPr/>
        </p:nvSpPr>
        <p:spPr bwMode="auto">
          <a:xfrm>
            <a:off x="762000" y="1752600"/>
            <a:ext cx="7954963" cy="3081338"/>
          </a:xfrm>
          <a:prstGeom prst="rect">
            <a:avLst/>
          </a:prstGeom>
          <a:solidFill>
            <a:srgbClr val="002060"/>
          </a:solidFill>
          <a:ln>
            <a:noFill/>
          </a:ln>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2800" b="1" i="1" dirty="0"/>
              <a:t>“I hold that it was a mistake to consider me a revolutionary. If one only need break habit in order to be labeled a revolutionary, then every artist who has something to say and who in order to say it steps outside the bounds of established convention could be considered revolutionary.”</a:t>
            </a:r>
          </a:p>
          <a:p>
            <a:pPr eaLnBrk="1" hangingPunct="1"/>
            <a:r>
              <a:rPr lang="en-US" altLang="en-US" sz="2800" b="1" dirty="0"/>
              <a:t>				—Igor Stravinsky</a:t>
            </a:r>
            <a:endParaRPr lang="en-US" altLang="en-US" sz="2800" b="1" i="1"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6224C98F-E525-AD4A-4485-9CDA6C6A5725}"/>
              </a:ext>
            </a:extLst>
          </p:cNvPr>
          <p:cNvSpPr>
            <a:spLocks noGrp="1" noChangeArrowheads="1"/>
          </p:cNvSpPr>
          <p:nvPr>
            <p:ph type="title"/>
          </p:nvPr>
        </p:nvSpPr>
        <p:spPr>
          <a:xfrm>
            <a:off x="228600" y="0"/>
            <a:ext cx="8686800" cy="1295400"/>
          </a:xfrm>
          <a:solidFill>
            <a:srgbClr val="002060">
              <a:alpha val="15000"/>
            </a:srgbClr>
          </a:solidFill>
        </p:spPr>
        <p:txBody>
          <a:bodyPr>
            <a:noAutofit/>
          </a:bodyPr>
          <a:lstStyle/>
          <a:p>
            <a:pPr eaLnBrk="1" hangingPunct="1"/>
            <a:r>
              <a:rPr lang="en-US" altLang="en-US" sz="2400" dirty="0">
                <a:latin typeface="Times New Roman" panose="02020603050405020304" pitchFamily="18" charset="0"/>
                <a:ea typeface="ＭＳ Ｐゴシック" panose="020B0600070205080204" pitchFamily="34" charset="-128"/>
                <a:cs typeface="Times New Roman" panose="02020603050405020304" pitchFamily="18" charset="0"/>
              </a:rPr>
              <a:t> Music of the Early Modernists</a:t>
            </a:r>
            <a:br>
              <a:rPr lang="en-US" altLang="en-US" sz="2400" dirty="0">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2400" dirty="0">
                <a:latin typeface="Times New Roman" panose="02020603050405020304" pitchFamily="18" charset="0"/>
                <a:ea typeface="ＭＳ Ｐゴシック" panose="020B0600070205080204" pitchFamily="34" charset="-128"/>
                <a:cs typeface="Times New Roman" panose="02020603050405020304" pitchFamily="18" charset="0"/>
              </a:rPr>
              <a:t>Stravinsky and the Revitalization of Rhythm</a:t>
            </a:r>
          </a:p>
        </p:txBody>
      </p:sp>
      <p:sp>
        <p:nvSpPr>
          <p:cNvPr id="56323" name="Rectangle 3">
            <a:extLst>
              <a:ext uri="{FF2B5EF4-FFF2-40B4-BE49-F238E27FC236}">
                <a16:creationId xmlns:a16="http://schemas.microsoft.com/office/drawing/2014/main" id="{806259A3-DA17-3DE2-B55A-8F104D2714C0}"/>
              </a:ext>
            </a:extLst>
          </p:cNvPr>
          <p:cNvSpPr>
            <a:spLocks noGrp="1" noChangeArrowheads="1"/>
          </p:cNvSpPr>
          <p:nvPr>
            <p:ph idx="1"/>
          </p:nvPr>
        </p:nvSpPr>
        <p:spPr>
          <a:xfrm>
            <a:off x="381000" y="1524000"/>
            <a:ext cx="5638800" cy="3657600"/>
          </a:xfrm>
          <a:solidFill>
            <a:srgbClr val="002060"/>
          </a:solidFill>
        </p:spPr>
        <p:txBody>
          <a:bodyPr/>
          <a:lstStyle/>
          <a:p>
            <a:pPr marL="466725" indent="-466725" eaLnBrk="1" hangingPunct="1">
              <a:lnSpc>
                <a:spcPct val="50000"/>
              </a:lnSpc>
              <a:buFontTx/>
              <a:buChar char="•"/>
            </a:pPr>
            <a:r>
              <a:rPr lang="en-US" altLang="en-US" sz="2600" dirty="0">
                <a:latin typeface="Times New Roman" panose="02020603050405020304" pitchFamily="18" charset="0"/>
                <a:ea typeface="ＭＳ Ｐゴシック" panose="020B0600070205080204" pitchFamily="34" charset="-128"/>
              </a:rPr>
              <a:t>Igor Stravinsky (1882–1971) </a:t>
            </a:r>
          </a:p>
          <a:p>
            <a:pPr marL="466725" indent="-466725" eaLnBrk="1" hangingPunct="1">
              <a:lnSpc>
                <a:spcPct val="50000"/>
              </a:lnSpc>
              <a:buFontTx/>
              <a:buChar char="•"/>
            </a:pPr>
            <a:r>
              <a:rPr lang="en-US" altLang="en-US" sz="2600" dirty="0">
                <a:latin typeface="Times New Roman" panose="02020603050405020304" pitchFamily="18" charset="0"/>
                <a:ea typeface="ＭＳ Ｐゴシック" panose="020B0600070205080204" pitchFamily="34" charset="-128"/>
              </a:rPr>
              <a:t>Russian composer</a:t>
            </a:r>
          </a:p>
          <a:p>
            <a:pPr marL="466725" indent="-466725" eaLnBrk="1" hangingPunct="1">
              <a:lnSpc>
                <a:spcPct val="70000"/>
              </a:lnSpc>
              <a:buFontTx/>
              <a:buChar char="•"/>
            </a:pPr>
            <a:r>
              <a:rPr lang="en-US" altLang="en-US" sz="2600" dirty="0">
                <a:latin typeface="Times New Roman" panose="02020603050405020304" pitchFamily="18" charset="0"/>
                <a:ea typeface="ＭＳ Ｐゴシック" panose="020B0600070205080204" pitchFamily="34" charset="-128"/>
              </a:rPr>
              <a:t>Embodied the most significant impulses of his time</a:t>
            </a:r>
          </a:p>
          <a:p>
            <a:pPr marL="466725" indent="-466725" eaLnBrk="1" hangingPunct="1">
              <a:lnSpc>
                <a:spcPct val="50000"/>
              </a:lnSpc>
              <a:buFontTx/>
              <a:buChar char="•"/>
            </a:pPr>
            <a:r>
              <a:rPr lang="en-US" altLang="en-US" sz="2600" dirty="0">
                <a:latin typeface="Times New Roman" panose="02020603050405020304" pitchFamily="18" charset="0"/>
                <a:ea typeface="ＭＳ Ｐゴシック" panose="020B0600070205080204" pitchFamily="34" charset="-128"/>
              </a:rPr>
              <a:t>Studied with Rimsky-Korsakov</a:t>
            </a:r>
          </a:p>
          <a:p>
            <a:pPr marL="466725" indent="-466725" eaLnBrk="1" hangingPunct="1">
              <a:lnSpc>
                <a:spcPct val="50000"/>
              </a:lnSpc>
              <a:buFontTx/>
              <a:buChar char="•"/>
            </a:pPr>
            <a:r>
              <a:rPr lang="en-US" altLang="en-US" sz="2600" dirty="0">
                <a:latin typeface="Times New Roman" panose="02020603050405020304" pitchFamily="18" charset="0"/>
                <a:ea typeface="ＭＳ Ｐゴシック" panose="020B0600070205080204" pitchFamily="34" charset="-128"/>
              </a:rPr>
              <a:t>Serge Diaghilev and Russian Ballet</a:t>
            </a:r>
          </a:p>
          <a:p>
            <a:pPr marL="1562100" lvl="1" indent="-533400" eaLnBrk="1" hangingPunct="1">
              <a:lnSpc>
                <a:spcPct val="70000"/>
              </a:lnSpc>
              <a:buFontTx/>
              <a:buNone/>
            </a:pPr>
            <a:r>
              <a:rPr lang="en-US" altLang="en-US" sz="2200" i="1" dirty="0">
                <a:latin typeface="Times New Roman" panose="02020603050405020304" pitchFamily="18" charset="0"/>
                <a:ea typeface="ＭＳ Ｐゴシック" panose="020B0600070205080204" pitchFamily="34" charset="-128"/>
              </a:rPr>
              <a:t>– Firebird </a:t>
            </a:r>
            <a:r>
              <a:rPr lang="en-US" altLang="en-US" sz="2200" dirty="0">
                <a:latin typeface="Times New Roman" panose="02020603050405020304" pitchFamily="18" charset="0"/>
                <a:ea typeface="ＭＳ Ｐゴシック" panose="020B0600070205080204" pitchFamily="34" charset="-128"/>
              </a:rPr>
              <a:t>(1910)</a:t>
            </a:r>
          </a:p>
          <a:p>
            <a:pPr marL="1562100" lvl="1" indent="-533400" eaLnBrk="1" hangingPunct="1">
              <a:lnSpc>
                <a:spcPct val="70000"/>
              </a:lnSpc>
              <a:buFontTx/>
              <a:buNone/>
            </a:pPr>
            <a:r>
              <a:rPr lang="en-US" altLang="en-US" sz="2200" i="1" dirty="0">
                <a:latin typeface="Times New Roman" panose="02020603050405020304" pitchFamily="18" charset="0"/>
                <a:ea typeface="ＭＳ Ｐゴシック" panose="020B0600070205080204" pitchFamily="34" charset="-128"/>
              </a:rPr>
              <a:t>– </a:t>
            </a:r>
            <a:r>
              <a:rPr lang="en-US" altLang="en-US" sz="2200" i="1" dirty="0" err="1">
                <a:latin typeface="Times New Roman" panose="02020603050405020304" pitchFamily="18" charset="0"/>
                <a:ea typeface="ＭＳ Ｐゴシック" panose="020B0600070205080204" pitchFamily="34" charset="-128"/>
              </a:rPr>
              <a:t>Petrushka</a:t>
            </a:r>
            <a:r>
              <a:rPr lang="en-US" altLang="en-US" sz="2200" i="1" dirty="0">
                <a:latin typeface="Times New Roman" panose="02020603050405020304" pitchFamily="18" charset="0"/>
                <a:ea typeface="ＭＳ Ｐゴシック" panose="020B0600070205080204" pitchFamily="34" charset="-128"/>
              </a:rPr>
              <a:t> </a:t>
            </a:r>
            <a:r>
              <a:rPr lang="en-US" altLang="en-US" sz="2200" dirty="0">
                <a:latin typeface="Times New Roman" panose="02020603050405020304" pitchFamily="18" charset="0"/>
                <a:ea typeface="ＭＳ Ｐゴシック" panose="020B0600070205080204" pitchFamily="34" charset="-128"/>
              </a:rPr>
              <a:t>(1911)</a:t>
            </a:r>
          </a:p>
          <a:p>
            <a:pPr marL="1562100" lvl="1" indent="-533400" eaLnBrk="1" hangingPunct="1">
              <a:lnSpc>
                <a:spcPct val="70000"/>
              </a:lnSpc>
              <a:buFontTx/>
              <a:buNone/>
            </a:pPr>
            <a:r>
              <a:rPr lang="en-US" altLang="en-US" sz="2200" i="1" dirty="0">
                <a:latin typeface="Times New Roman" panose="02020603050405020304" pitchFamily="18" charset="0"/>
                <a:ea typeface="ＭＳ Ｐゴシック" panose="020B0600070205080204" pitchFamily="34" charset="-128"/>
              </a:rPr>
              <a:t>– The Rite of Spring </a:t>
            </a:r>
            <a:r>
              <a:rPr lang="en-US" altLang="en-US" sz="2200" dirty="0">
                <a:latin typeface="Times New Roman" panose="02020603050405020304" pitchFamily="18" charset="0"/>
                <a:ea typeface="ＭＳ Ｐゴシック" panose="020B0600070205080204" pitchFamily="34" charset="-128"/>
              </a:rPr>
              <a:t> (1913)</a:t>
            </a:r>
          </a:p>
          <a:p>
            <a:pPr marL="1903413" lvl="2" indent="-533400" eaLnBrk="1" hangingPunct="1">
              <a:lnSpc>
                <a:spcPct val="50000"/>
              </a:lnSpc>
              <a:buFontTx/>
              <a:buChar char="•"/>
            </a:pPr>
            <a:r>
              <a:rPr lang="en-US" altLang="en-US" sz="2200" dirty="0">
                <a:latin typeface="Times New Roman" panose="02020603050405020304" pitchFamily="18" charset="0"/>
                <a:ea typeface="ＭＳ Ｐゴシック" panose="020B0600070205080204" pitchFamily="34" charset="-128"/>
              </a:rPr>
              <a:t>near riot	</a:t>
            </a:r>
          </a:p>
        </p:txBody>
      </p:sp>
      <p:sp>
        <p:nvSpPr>
          <p:cNvPr id="56325" name="Rectangle 7">
            <a:extLst>
              <a:ext uri="{FF2B5EF4-FFF2-40B4-BE49-F238E27FC236}">
                <a16:creationId xmlns:a16="http://schemas.microsoft.com/office/drawing/2014/main" id="{EA28E779-EC29-9BDD-2963-39711635B0C3}"/>
              </a:ext>
            </a:extLst>
          </p:cNvPr>
          <p:cNvSpPr>
            <a:spLocks noChangeArrowheads="1"/>
          </p:cNvSpPr>
          <p:nvPr/>
        </p:nvSpPr>
        <p:spPr bwMode="auto">
          <a:xfrm>
            <a:off x="914400" y="5867400"/>
            <a:ext cx="6972300" cy="366713"/>
          </a:xfrm>
          <a:prstGeom prst="rect">
            <a:avLst/>
          </a:prstGeom>
          <a:solidFill>
            <a:srgbClr val="002060"/>
          </a:solidFill>
          <a:ln>
            <a:noFill/>
          </a:ln>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800" b="1" dirty="0">
                <a:hlinkClick r:id="rId3" action="ppaction://hlinkfile"/>
              </a:rPr>
              <a:t>Stravinsky: </a:t>
            </a:r>
            <a:r>
              <a:rPr lang="en-US" altLang="en-US" sz="1800" b="1" i="1" dirty="0">
                <a:hlinkClick r:id="rId3" action="ppaction://hlinkfile"/>
              </a:rPr>
              <a:t>The Rite of Spring,</a:t>
            </a:r>
            <a:r>
              <a:rPr lang="en-US" altLang="en-US" sz="1800" b="1" dirty="0">
                <a:hlinkClick r:id="rId3" action="ppaction://hlinkfile"/>
              </a:rPr>
              <a:t> “Sacrificial Dance of the Chosen One”</a:t>
            </a:r>
            <a:endParaRPr lang="en-US" altLang="en-US" sz="1800" b="1" dirty="0"/>
          </a:p>
        </p:txBody>
      </p:sp>
      <p:pic>
        <p:nvPicPr>
          <p:cNvPr id="56326" name="Picture 7">
            <a:extLst>
              <a:ext uri="{FF2B5EF4-FFF2-40B4-BE49-F238E27FC236}">
                <a16:creationId xmlns:a16="http://schemas.microsoft.com/office/drawing/2014/main" id="{0D60AE55-2128-7C0F-ECDD-E5D928D7F57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752601"/>
            <a:ext cx="2637692"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6">
            <a:extLst>
              <a:ext uri="{FF2B5EF4-FFF2-40B4-BE49-F238E27FC236}">
                <a16:creationId xmlns:a16="http://schemas.microsoft.com/office/drawing/2014/main" id="{C7260212-437D-49C0-0B47-967CA81845C9}"/>
              </a:ext>
            </a:extLst>
          </p:cNvPr>
          <p:cNvSpPr>
            <a:spLocks noGrp="1" noChangeArrowheads="1"/>
          </p:cNvSpPr>
          <p:nvPr>
            <p:ph type="title"/>
          </p:nvPr>
        </p:nvSpPr>
        <p:spPr>
          <a:xfrm>
            <a:off x="457200" y="76200"/>
            <a:ext cx="8305800" cy="1295400"/>
          </a:xfrm>
          <a:solidFill>
            <a:srgbClr val="002060">
              <a:alpha val="15000"/>
            </a:srgbClr>
          </a:solidFill>
        </p:spPr>
        <p:txBody>
          <a:bodyPr>
            <a:noAutofit/>
          </a:bodyPr>
          <a:lstStyle/>
          <a:p>
            <a:pPr eaLnBrk="1" hangingPunct="1"/>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Music of the Early Modernists</a:t>
            </a:r>
            <a:b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Stravinsky and the Revitalization of Rhythm</a:t>
            </a:r>
          </a:p>
        </p:txBody>
      </p:sp>
      <p:sp>
        <p:nvSpPr>
          <p:cNvPr id="57347" name="Rectangle 7">
            <a:extLst>
              <a:ext uri="{FF2B5EF4-FFF2-40B4-BE49-F238E27FC236}">
                <a16:creationId xmlns:a16="http://schemas.microsoft.com/office/drawing/2014/main" id="{5275B74A-BC47-AE54-0BBC-054E0811B2D5}"/>
              </a:ext>
            </a:extLst>
          </p:cNvPr>
          <p:cNvSpPr>
            <a:spLocks noGrp="1" noChangeArrowheads="1"/>
          </p:cNvSpPr>
          <p:nvPr>
            <p:ph idx="1"/>
          </p:nvPr>
        </p:nvSpPr>
        <p:spPr>
          <a:xfrm>
            <a:off x="228600" y="1828800"/>
            <a:ext cx="3886200" cy="1981200"/>
          </a:xfrm>
          <a:solidFill>
            <a:srgbClr val="002060"/>
          </a:solidFill>
        </p:spPr>
        <p:txBody>
          <a:bodyPr/>
          <a:lstStyle/>
          <a:p>
            <a:pPr eaLnBrk="1" hangingPunct="1">
              <a:buFontTx/>
              <a:buChar char="•"/>
            </a:pPr>
            <a:r>
              <a:rPr lang="en-US" altLang="en-US" dirty="0">
                <a:latin typeface="Times New Roman" panose="02020603050405020304" pitchFamily="18" charset="0"/>
                <a:ea typeface="ＭＳ Ｐゴシック" panose="020B0600070205080204" pitchFamily="34" charset="-128"/>
              </a:rPr>
              <a:t>1920: France</a:t>
            </a:r>
          </a:p>
          <a:p>
            <a:pPr eaLnBrk="1" hangingPunct="1">
              <a:buFontTx/>
              <a:buChar char="•"/>
            </a:pPr>
            <a:r>
              <a:rPr lang="en-US" altLang="en-US" dirty="0">
                <a:latin typeface="Times New Roman" panose="02020603050405020304" pitchFamily="18" charset="0"/>
                <a:ea typeface="ＭＳ Ｐゴシック" panose="020B0600070205080204" pitchFamily="34" charset="-128"/>
              </a:rPr>
              <a:t>1939: U.S.—Los Angeles</a:t>
            </a:r>
          </a:p>
          <a:p>
            <a:pPr eaLnBrk="1" hangingPunct="1">
              <a:buFontTx/>
              <a:buChar char="•"/>
            </a:pPr>
            <a:r>
              <a:rPr lang="en-US" altLang="en-US" dirty="0">
                <a:latin typeface="Times New Roman" panose="02020603050405020304" pitchFamily="18" charset="0"/>
                <a:ea typeface="ＭＳ Ｐゴシック" panose="020B0600070205080204" pitchFamily="34" charset="-128"/>
              </a:rPr>
              <a:t>1945: Became an American citizen</a:t>
            </a:r>
          </a:p>
          <a:p>
            <a:pPr eaLnBrk="1" hangingPunct="1">
              <a:buFontTx/>
              <a:buChar char="•"/>
            </a:pPr>
            <a:r>
              <a:rPr lang="en-US" altLang="en-US" dirty="0">
                <a:latin typeface="Times New Roman" panose="02020603050405020304" pitchFamily="18" charset="0"/>
                <a:ea typeface="ＭＳ Ｐゴシック" panose="020B0600070205080204" pitchFamily="34" charset="-128"/>
              </a:rPr>
              <a:t>Died in 1971 at the age of 89</a:t>
            </a:r>
          </a:p>
        </p:txBody>
      </p:sp>
      <p:sp>
        <p:nvSpPr>
          <p:cNvPr id="57349" name="Rectangle 10">
            <a:extLst>
              <a:ext uri="{FF2B5EF4-FFF2-40B4-BE49-F238E27FC236}">
                <a16:creationId xmlns:a16="http://schemas.microsoft.com/office/drawing/2014/main" id="{BACAE6F8-9C23-C7A3-B88D-123593B78B9C}"/>
              </a:ext>
            </a:extLst>
          </p:cNvPr>
          <p:cNvSpPr>
            <a:spLocks noChangeArrowheads="1"/>
          </p:cNvSpPr>
          <p:nvPr/>
        </p:nvSpPr>
        <p:spPr bwMode="auto">
          <a:xfrm>
            <a:off x="0" y="5486400"/>
            <a:ext cx="5600700" cy="366713"/>
          </a:xfrm>
          <a:prstGeom prst="rect">
            <a:avLst/>
          </a:prstGeom>
          <a:solidFill>
            <a:srgbClr val="002060"/>
          </a:solidFill>
          <a:ln>
            <a:noFill/>
          </a:ln>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800" b="1" dirty="0">
                <a:hlinkClick r:id="rId3" action="ppaction://hlinkfile"/>
              </a:rPr>
              <a:t>Stravinsky: </a:t>
            </a:r>
            <a:r>
              <a:rPr lang="en-US" altLang="en-US" sz="1800" b="1" i="1" dirty="0">
                <a:hlinkClick r:id="rId3" action="ppaction://hlinkfile"/>
              </a:rPr>
              <a:t>The Soldier’s Tale</a:t>
            </a:r>
            <a:r>
              <a:rPr lang="en-US" altLang="en-US" sz="1800" b="1" dirty="0">
                <a:hlinkClick r:id="rId3" action="ppaction://hlinkfile"/>
              </a:rPr>
              <a:t>, I,  “Soldier’s March”</a:t>
            </a:r>
            <a:endParaRPr lang="en-US" altLang="en-US" sz="1800" b="1" dirty="0"/>
          </a:p>
        </p:txBody>
      </p:sp>
      <p:pic>
        <p:nvPicPr>
          <p:cNvPr id="57350" name="Picture 7">
            <a:extLst>
              <a:ext uri="{FF2B5EF4-FFF2-40B4-BE49-F238E27FC236}">
                <a16:creationId xmlns:a16="http://schemas.microsoft.com/office/drawing/2014/main" id="{55AFFBFD-0354-8869-BAB2-27E7B3277A0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676400"/>
            <a:ext cx="3581400" cy="47244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Title 6">
            <a:extLst>
              <a:ext uri="{FF2B5EF4-FFF2-40B4-BE49-F238E27FC236}">
                <a16:creationId xmlns:a16="http://schemas.microsoft.com/office/drawing/2014/main" id="{8DDFAF27-34B2-F5C7-3315-FE6C98FB10B0}"/>
              </a:ext>
            </a:extLst>
          </p:cNvPr>
          <p:cNvSpPr>
            <a:spLocks noGrp="1"/>
          </p:cNvSpPr>
          <p:nvPr>
            <p:ph type="title"/>
          </p:nvPr>
        </p:nvSpPr>
        <p:spPr>
          <a:xfrm>
            <a:off x="533400" y="152400"/>
            <a:ext cx="8001000" cy="1219200"/>
          </a:xfrm>
          <a:solidFill>
            <a:srgbClr val="002060">
              <a:alpha val="15000"/>
            </a:srgbClr>
          </a:solidFill>
        </p:spPr>
        <p:txBody>
          <a:bodyPr/>
          <a:lstStyle/>
          <a:p>
            <a:pPr eaLnBrk="1" hangingPunct="1"/>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en-US" sz="2800" dirty="0">
                <a:latin typeface="Times New Roman" panose="02020603050405020304" pitchFamily="18" charset="0"/>
                <a:ea typeface="ＭＳ Ｐゴシック" panose="020B0600070205080204" pitchFamily="34" charset="-128"/>
                <a:cs typeface="Times New Roman" panose="02020603050405020304" pitchFamily="18" charset="0"/>
              </a:rPr>
              <a:t>Music of the Early Modernists</a:t>
            </a:r>
            <a:br>
              <a:rPr lang="en-US" altLang="en-US" sz="2800" dirty="0">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2800" dirty="0">
                <a:latin typeface="Times New Roman" panose="02020603050405020304" pitchFamily="18" charset="0"/>
                <a:ea typeface="ＭＳ Ｐゴシック" panose="020B0600070205080204" pitchFamily="34" charset="-128"/>
                <a:cs typeface="Times New Roman" panose="02020603050405020304" pitchFamily="18" charset="0"/>
              </a:rPr>
              <a:t>Stravinsky’s Music</a:t>
            </a:r>
          </a:p>
        </p:txBody>
      </p:sp>
      <p:sp>
        <p:nvSpPr>
          <p:cNvPr id="58370" name="Rectangle 3">
            <a:extLst>
              <a:ext uri="{FF2B5EF4-FFF2-40B4-BE49-F238E27FC236}">
                <a16:creationId xmlns:a16="http://schemas.microsoft.com/office/drawing/2014/main" id="{32EACEE0-31EF-41B2-AD9D-37E0D17C89C9}"/>
              </a:ext>
            </a:extLst>
          </p:cNvPr>
          <p:cNvSpPr>
            <a:spLocks noGrp="1" noChangeArrowheads="1"/>
          </p:cNvSpPr>
          <p:nvPr>
            <p:ph idx="1"/>
          </p:nvPr>
        </p:nvSpPr>
        <p:spPr>
          <a:xfrm>
            <a:off x="838200" y="1752600"/>
            <a:ext cx="6324600" cy="3581400"/>
          </a:xfrm>
          <a:solidFill>
            <a:srgbClr val="002060"/>
          </a:solidFill>
        </p:spPr>
        <p:txBody>
          <a:bodyPr/>
          <a:lstStyle/>
          <a:p>
            <a:pPr marL="466725" indent="-466725" eaLnBrk="1" hangingPunct="1">
              <a:lnSpc>
                <a:spcPct val="70000"/>
              </a:lnSpc>
              <a:buFontTx/>
              <a:buChar char="•"/>
            </a:pPr>
            <a:r>
              <a:rPr lang="en-US" altLang="en-US" dirty="0">
                <a:latin typeface="Times New Roman" panose="02020603050405020304" pitchFamily="18" charset="0"/>
                <a:ea typeface="ＭＳ Ｐゴシック" panose="020B0600070205080204" pitchFamily="34" charset="-128"/>
              </a:rPr>
              <a:t>Changing trends</a:t>
            </a:r>
          </a:p>
          <a:p>
            <a:pPr marL="1562100" lvl="1" indent="-533400" eaLnBrk="1" hangingPunct="1">
              <a:lnSpc>
                <a:spcPct val="70000"/>
              </a:lnSpc>
              <a:buFontTx/>
              <a:buNone/>
            </a:pPr>
            <a:r>
              <a:rPr lang="en-US" altLang="en-US" i="1" dirty="0">
                <a:latin typeface="Times New Roman" panose="02020603050405020304" pitchFamily="18" charset="0"/>
                <a:ea typeface="ＭＳ Ｐゴシック" panose="020B0600070205080204" pitchFamily="34" charset="-128"/>
              </a:rPr>
              <a:t>–</a:t>
            </a:r>
            <a:r>
              <a:rPr lang="en-US" altLang="en-US" dirty="0">
                <a:latin typeface="Times New Roman" panose="02020603050405020304" pitchFamily="18" charset="0"/>
                <a:ea typeface="ＭＳ Ｐゴシック" panose="020B0600070205080204" pitchFamily="34" charset="-128"/>
              </a:rPr>
              <a:t> Post-Impressionism</a:t>
            </a:r>
          </a:p>
          <a:p>
            <a:pPr marL="1562100" lvl="1" indent="-533400" eaLnBrk="1" hangingPunct="1">
              <a:lnSpc>
                <a:spcPct val="70000"/>
              </a:lnSpc>
              <a:buFontTx/>
              <a:buNone/>
            </a:pPr>
            <a:r>
              <a:rPr lang="en-US" altLang="en-US" i="1" dirty="0">
                <a:latin typeface="Times New Roman" panose="02020603050405020304" pitchFamily="18" charset="0"/>
                <a:ea typeface="ＭＳ Ｐゴシック" panose="020B0600070205080204" pitchFamily="34" charset="-128"/>
              </a:rPr>
              <a:t>–</a:t>
            </a:r>
            <a:r>
              <a:rPr lang="en-US" altLang="en-US" dirty="0">
                <a:latin typeface="Times New Roman" panose="02020603050405020304" pitchFamily="18" charset="0"/>
                <a:ea typeface="ＭＳ Ｐゴシック" panose="020B0600070205080204" pitchFamily="34" charset="-128"/>
              </a:rPr>
              <a:t> Neoclassicism</a:t>
            </a:r>
          </a:p>
          <a:p>
            <a:pPr marL="1562100" lvl="1" indent="-533400" eaLnBrk="1" hangingPunct="1">
              <a:lnSpc>
                <a:spcPct val="70000"/>
              </a:lnSpc>
              <a:buFontTx/>
              <a:buNone/>
            </a:pPr>
            <a:r>
              <a:rPr lang="en-US" altLang="en-US" i="1" dirty="0">
                <a:latin typeface="Times New Roman" panose="02020603050405020304" pitchFamily="18" charset="0"/>
                <a:ea typeface="ＭＳ Ｐゴシック" panose="020B0600070205080204" pitchFamily="34" charset="-128"/>
              </a:rPr>
              <a:t>–</a:t>
            </a:r>
            <a:r>
              <a:rPr lang="en-US" altLang="en-US" dirty="0">
                <a:latin typeface="Times New Roman" panose="02020603050405020304" pitchFamily="18" charset="0"/>
                <a:ea typeface="ＭＳ Ｐゴシック" panose="020B0600070205080204" pitchFamily="34" charset="-128"/>
              </a:rPr>
              <a:t> Serialism, etc.</a:t>
            </a:r>
          </a:p>
          <a:p>
            <a:pPr marL="466725" indent="-466725" eaLnBrk="1" hangingPunct="1">
              <a:lnSpc>
                <a:spcPct val="70000"/>
              </a:lnSpc>
              <a:buFontTx/>
              <a:buChar char="•"/>
            </a:pPr>
            <a:r>
              <a:rPr lang="en-US" altLang="en-US" dirty="0">
                <a:latin typeface="Times New Roman" panose="02020603050405020304" pitchFamily="18" charset="0"/>
                <a:ea typeface="ＭＳ Ｐゴシック" panose="020B0600070205080204" pitchFamily="34" charset="-128"/>
              </a:rPr>
              <a:t>Revitalization of rhythm</a:t>
            </a:r>
          </a:p>
          <a:p>
            <a:pPr marL="466725" indent="-466725" eaLnBrk="1" hangingPunct="1">
              <a:lnSpc>
                <a:spcPct val="70000"/>
              </a:lnSpc>
              <a:buFontTx/>
              <a:buChar char="•"/>
            </a:pPr>
            <a:r>
              <a:rPr lang="en-US" altLang="en-US" dirty="0">
                <a:latin typeface="Times New Roman" panose="02020603050405020304" pitchFamily="18" charset="0"/>
                <a:ea typeface="ＭＳ Ｐゴシック" panose="020B0600070205080204" pitchFamily="34" charset="-128"/>
              </a:rPr>
              <a:t>Neoclassical period</a:t>
            </a:r>
          </a:p>
          <a:p>
            <a:pPr marL="1562100" lvl="1" indent="-533400" eaLnBrk="1" hangingPunct="1">
              <a:lnSpc>
                <a:spcPct val="70000"/>
              </a:lnSpc>
              <a:buFontTx/>
              <a:buNone/>
            </a:pPr>
            <a:r>
              <a:rPr lang="en-US" altLang="en-US" i="1" dirty="0">
                <a:latin typeface="Times New Roman" panose="02020603050405020304" pitchFamily="18" charset="0"/>
                <a:ea typeface="ＭＳ Ｐゴシック" panose="020B0600070205080204" pitchFamily="34" charset="-128"/>
              </a:rPr>
              <a:t>– Oedipus Rex</a:t>
            </a:r>
          </a:p>
          <a:p>
            <a:pPr marL="1562100" lvl="1" indent="-533400" eaLnBrk="1" hangingPunct="1">
              <a:lnSpc>
                <a:spcPct val="70000"/>
              </a:lnSpc>
              <a:buFontTx/>
              <a:buNone/>
            </a:pPr>
            <a:r>
              <a:rPr lang="en-US" altLang="en-US" i="1" dirty="0">
                <a:latin typeface="Times New Roman" panose="02020603050405020304" pitchFamily="18" charset="0"/>
                <a:ea typeface="ＭＳ Ｐゴシック" panose="020B0600070205080204" pitchFamily="34" charset="-128"/>
              </a:rPr>
              <a:t>– Symphony of Psalms</a:t>
            </a:r>
          </a:p>
          <a:p>
            <a:pPr marL="1562100" lvl="1" indent="-533400" eaLnBrk="1" hangingPunct="1">
              <a:lnSpc>
                <a:spcPct val="70000"/>
              </a:lnSpc>
              <a:buFontTx/>
              <a:buNone/>
            </a:pPr>
            <a:r>
              <a:rPr lang="en-US" altLang="en-US" i="1" dirty="0">
                <a:latin typeface="Times New Roman" panose="02020603050405020304" pitchFamily="18" charset="0"/>
                <a:ea typeface="ＭＳ Ｐゴシック" panose="020B0600070205080204" pitchFamily="34" charset="-128"/>
              </a:rPr>
              <a:t>– The Rake’s Progress </a:t>
            </a:r>
            <a:r>
              <a:rPr lang="en-US" altLang="en-US" dirty="0">
                <a:latin typeface="Times New Roman" panose="02020603050405020304" pitchFamily="18" charset="0"/>
                <a:ea typeface="ＭＳ Ｐゴシック" panose="020B0600070205080204" pitchFamily="34" charset="-128"/>
              </a:rPr>
              <a:t>(Hogarth)</a:t>
            </a:r>
          </a:p>
          <a:p>
            <a:pPr marL="466725" indent="-466725" eaLnBrk="1" hangingPunct="1">
              <a:lnSpc>
                <a:spcPct val="70000"/>
              </a:lnSpc>
              <a:buFontTx/>
              <a:buChar char="•"/>
            </a:pPr>
            <a:r>
              <a:rPr lang="en-US" altLang="en-US" dirty="0">
                <a:latin typeface="Times New Roman" panose="02020603050405020304" pitchFamily="18" charset="0"/>
                <a:ea typeface="ＭＳ Ｐゴシック" panose="020B0600070205080204" pitchFamily="34" charset="-128"/>
              </a:rPr>
              <a:t>Twelve-tone music</a:t>
            </a:r>
          </a:p>
          <a:p>
            <a:pPr marL="1562100" lvl="1" indent="-533400" eaLnBrk="1" hangingPunct="1">
              <a:lnSpc>
                <a:spcPct val="70000"/>
              </a:lnSpc>
              <a:buFontTx/>
              <a:buNone/>
            </a:pPr>
            <a:r>
              <a:rPr lang="en-US" altLang="en-US" i="1" dirty="0">
                <a:latin typeface="Times New Roman" panose="02020603050405020304" pitchFamily="18" charset="0"/>
                <a:ea typeface="ＭＳ Ｐゴシック" panose="020B0600070205080204" pitchFamily="34" charset="-128"/>
              </a:rPr>
              <a:t>– </a:t>
            </a:r>
            <a:r>
              <a:rPr lang="en-US" altLang="en-US" i="1" dirty="0" err="1">
                <a:latin typeface="Times New Roman" panose="02020603050405020304" pitchFamily="18" charset="0"/>
                <a:ea typeface="ＭＳ Ｐゴシック" panose="020B0600070205080204" pitchFamily="34" charset="-128"/>
              </a:rPr>
              <a:t>Threni</a:t>
            </a:r>
            <a:r>
              <a:rPr lang="en-US" altLang="en-US" i="1" dirty="0">
                <a:latin typeface="Times New Roman" panose="02020603050405020304" pitchFamily="18" charset="0"/>
                <a:ea typeface="ＭＳ Ｐゴシック" panose="020B0600070205080204" pitchFamily="34" charset="-128"/>
              </a:rPr>
              <a:t>: Lamentations of the Prophet Jeremiah</a:t>
            </a:r>
            <a:r>
              <a:rPr lang="en-US" altLang="en-US" dirty="0">
                <a:latin typeface="Times New Roman" panose="02020603050405020304" pitchFamily="18" charset="0"/>
                <a:ea typeface="ＭＳ Ｐゴシック" panose="020B0600070205080204" pitchFamily="34" charset="-128"/>
              </a:rPr>
              <a:t>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C0B807D1-B345-F7A7-B0F3-EA412E2A6718}"/>
              </a:ext>
            </a:extLst>
          </p:cNvPr>
          <p:cNvSpPr>
            <a:spLocks noGrp="1" noChangeArrowheads="1"/>
          </p:cNvSpPr>
          <p:nvPr>
            <p:ph type="title"/>
          </p:nvPr>
        </p:nvSpPr>
        <p:spPr>
          <a:xfrm>
            <a:off x="228600" y="228600"/>
            <a:ext cx="8458200" cy="838200"/>
          </a:xfrm>
          <a:solidFill>
            <a:srgbClr val="002060">
              <a:alpha val="15000"/>
            </a:srgbClr>
          </a:solidFill>
        </p:spPr>
        <p:txBody>
          <a:bodyPr>
            <a:noAutofit/>
          </a:bodyPr>
          <a:lstStyle/>
          <a:p>
            <a:pPr eaLnBrk="1" hangingPunct="1"/>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Music of the Early Modernists</a:t>
            </a:r>
            <a:b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Stravinsky: </a:t>
            </a:r>
            <a:r>
              <a:rPr lang="en-US" altLang="en-US" sz="3200" i="1" dirty="0">
                <a:latin typeface="Times New Roman" panose="02020603050405020304" pitchFamily="18" charset="0"/>
                <a:ea typeface="ＭＳ Ｐゴシック" panose="020B0600070205080204" pitchFamily="34" charset="-128"/>
                <a:cs typeface="Times New Roman" panose="02020603050405020304" pitchFamily="18" charset="0"/>
              </a:rPr>
              <a:t>The Rite of Spring</a:t>
            </a:r>
            <a:endPar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59395" name="Rectangle 3">
            <a:extLst>
              <a:ext uri="{FF2B5EF4-FFF2-40B4-BE49-F238E27FC236}">
                <a16:creationId xmlns:a16="http://schemas.microsoft.com/office/drawing/2014/main" id="{6220B031-D95E-A3D6-65B3-27F7D13E1582}"/>
              </a:ext>
            </a:extLst>
          </p:cNvPr>
          <p:cNvSpPr>
            <a:spLocks noGrp="1" noChangeArrowheads="1"/>
          </p:cNvSpPr>
          <p:nvPr>
            <p:ph idx="1"/>
          </p:nvPr>
        </p:nvSpPr>
        <p:spPr>
          <a:xfrm>
            <a:off x="327660" y="1371600"/>
            <a:ext cx="3717925" cy="2266950"/>
          </a:xfrm>
          <a:solidFill>
            <a:srgbClr val="002060"/>
          </a:solidFill>
        </p:spPr>
        <p:txBody>
          <a:bodyPr/>
          <a:lstStyle/>
          <a:p>
            <a:pPr marL="466725" indent="-466725" eaLnBrk="1" hangingPunct="1">
              <a:buFontTx/>
              <a:buChar char="•"/>
            </a:pPr>
            <a:r>
              <a:rPr lang="en-US" altLang="en-US" i="1" dirty="0">
                <a:latin typeface="Times New Roman" panose="02020603050405020304" pitchFamily="18" charset="0"/>
                <a:ea typeface="ＭＳ Ｐゴシック" panose="020B0600070205080204" pitchFamily="34" charset="-128"/>
              </a:rPr>
              <a:t>Scenes of Pagan Russia</a:t>
            </a:r>
            <a:endParaRPr lang="en-US" altLang="en-US" dirty="0">
              <a:latin typeface="Times New Roman" panose="02020603050405020304" pitchFamily="18" charset="0"/>
              <a:ea typeface="ＭＳ Ｐゴシック" panose="020B0600070205080204" pitchFamily="34" charset="-128"/>
            </a:endParaRPr>
          </a:p>
          <a:p>
            <a:pPr marL="466725" indent="-466725" eaLnBrk="1" hangingPunct="1">
              <a:buFontTx/>
              <a:buChar char="•"/>
            </a:pPr>
            <a:r>
              <a:rPr lang="en-US" altLang="en-US" dirty="0">
                <a:latin typeface="Times New Roman" panose="02020603050405020304" pitchFamily="18" charset="0"/>
                <a:ea typeface="ＭＳ Ｐゴシック" panose="020B0600070205080204" pitchFamily="34" charset="-128"/>
              </a:rPr>
              <a:t>Expanded ensemble </a:t>
            </a:r>
          </a:p>
          <a:p>
            <a:pPr marL="466725" indent="-466725" eaLnBrk="1" hangingPunct="1">
              <a:buFontTx/>
              <a:buChar char="•"/>
            </a:pPr>
            <a:r>
              <a:rPr lang="en-US" altLang="en-US" dirty="0">
                <a:latin typeface="Times New Roman" panose="02020603050405020304" pitchFamily="18" charset="0"/>
                <a:ea typeface="ＭＳ Ｐゴシック" panose="020B0600070205080204" pitchFamily="34" charset="-128"/>
              </a:rPr>
              <a:t>Russian folk songs</a:t>
            </a:r>
          </a:p>
          <a:p>
            <a:pPr marL="466725" indent="-466725" eaLnBrk="1" hangingPunct="1">
              <a:buFontTx/>
              <a:buChar char="•"/>
            </a:pPr>
            <a:r>
              <a:rPr lang="en-US" altLang="en-US" dirty="0">
                <a:latin typeface="Times New Roman" panose="02020603050405020304" pitchFamily="18" charset="0"/>
                <a:ea typeface="ＭＳ Ｐゴシック" panose="020B0600070205080204" pitchFamily="34" charset="-128"/>
              </a:rPr>
              <a:t>Primitivistic theme and rhythm</a:t>
            </a:r>
          </a:p>
          <a:p>
            <a:pPr marL="466725" indent="-466725" eaLnBrk="1" hangingPunct="1">
              <a:buFontTx/>
              <a:buChar char="•"/>
            </a:pPr>
            <a:r>
              <a:rPr lang="en-US" altLang="en-US" dirty="0">
                <a:latin typeface="Times New Roman" panose="02020603050405020304" pitchFamily="18" charset="0"/>
                <a:ea typeface="ＭＳ Ｐゴシック" panose="020B0600070205080204" pitchFamily="34" charset="-128"/>
              </a:rPr>
              <a:t>Liberated from metric regularity</a:t>
            </a:r>
          </a:p>
        </p:txBody>
      </p:sp>
      <p:pic>
        <p:nvPicPr>
          <p:cNvPr id="59397" name="Picture 7">
            <a:extLst>
              <a:ext uri="{FF2B5EF4-FFF2-40B4-BE49-F238E27FC236}">
                <a16:creationId xmlns:a16="http://schemas.microsoft.com/office/drawing/2014/main" id="{87E756D6-329C-70BD-EF50-F01054E694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71600"/>
            <a:ext cx="4267200"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38493B7F-5138-2B9E-3EB9-FE199ACE7D8B}"/>
              </a:ext>
            </a:extLst>
          </p:cNvPr>
          <p:cNvSpPr>
            <a:spLocks noGrp="1" noChangeArrowheads="1"/>
          </p:cNvSpPr>
          <p:nvPr>
            <p:ph type="title"/>
          </p:nvPr>
        </p:nvSpPr>
        <p:spPr>
          <a:xfrm>
            <a:off x="266700" y="381000"/>
            <a:ext cx="8610600" cy="990600"/>
          </a:xfrm>
          <a:ln>
            <a:solidFill>
              <a:schemeClr val="bg1"/>
            </a:solidFill>
          </a:ln>
        </p:spPr>
        <p:txBody>
          <a:bodyPr>
            <a:normAutofit fontScale="90000"/>
          </a:bodyPr>
          <a:lstStyle/>
          <a:p>
            <a:pPr eaLnBrk="1" hangingPunct="1"/>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 Music of the Early Modernists</a:t>
            </a:r>
            <a:b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Stravinsky: </a:t>
            </a:r>
            <a:r>
              <a:rPr lang="en-US" altLang="en-US" sz="3200" i="1" dirty="0">
                <a:latin typeface="Times New Roman" panose="02020603050405020304" pitchFamily="18" charset="0"/>
                <a:ea typeface="ＭＳ Ｐゴシック" panose="020B0600070205080204" pitchFamily="34" charset="-128"/>
                <a:cs typeface="Times New Roman" panose="02020603050405020304" pitchFamily="18" charset="0"/>
              </a:rPr>
              <a:t>The Rite of Spring</a:t>
            </a:r>
            <a:endPar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725000" name="Rectangle 8">
            <a:extLst>
              <a:ext uri="{FF2B5EF4-FFF2-40B4-BE49-F238E27FC236}">
                <a16:creationId xmlns:a16="http://schemas.microsoft.com/office/drawing/2014/main" id="{07BCF89D-0AB5-679C-11DA-20851626E9D3}"/>
              </a:ext>
            </a:extLst>
          </p:cNvPr>
          <p:cNvSpPr>
            <a:spLocks noChangeArrowheads="1"/>
          </p:cNvSpPr>
          <p:nvPr/>
        </p:nvSpPr>
        <p:spPr bwMode="auto">
          <a:xfrm>
            <a:off x="457200" y="2286000"/>
            <a:ext cx="8229600" cy="1939925"/>
          </a:xfrm>
          <a:prstGeom prst="rect">
            <a:avLst/>
          </a:prstGeom>
          <a:solidFill>
            <a:srgbClr val="002060"/>
          </a:solidFill>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defRPr/>
            </a:pPr>
            <a:r>
              <a:rPr lang="en-US" sz="2000" b="1" i="1" dirty="0">
                <a:solidFill>
                  <a:srgbClr val="FFFFFF"/>
                </a:solidFill>
                <a:ea typeface="ＭＳ Ｐゴシック" charset="-128"/>
              </a:rPr>
              <a:t>“Mild protests against the music could be heard from the very beginning of the performance. . . . The uproar continued, however, and a few minutes later I left the hall in a rage. . . . I have never again been that angry. The music was so familiar to me; I loved it, and I could not understand why people who had not yet heard it wanted to protest in advance.”</a:t>
            </a:r>
          </a:p>
        </p:txBody>
      </p:sp>
      <p:sp>
        <p:nvSpPr>
          <p:cNvPr id="60421" name="Rectangle 9">
            <a:extLst>
              <a:ext uri="{FF2B5EF4-FFF2-40B4-BE49-F238E27FC236}">
                <a16:creationId xmlns:a16="http://schemas.microsoft.com/office/drawing/2014/main" id="{AFB53DFE-C2BC-2470-3713-1BC3057A02D1}"/>
              </a:ext>
            </a:extLst>
          </p:cNvPr>
          <p:cNvSpPr>
            <a:spLocks noChangeArrowheads="1"/>
          </p:cNvSpPr>
          <p:nvPr/>
        </p:nvSpPr>
        <p:spPr bwMode="auto">
          <a:xfrm>
            <a:off x="1014413" y="5765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a:p>
        </p:txBody>
      </p:sp>
      <p:sp>
        <p:nvSpPr>
          <p:cNvPr id="60422" name="Rectangle 11">
            <a:extLst>
              <a:ext uri="{FF2B5EF4-FFF2-40B4-BE49-F238E27FC236}">
                <a16:creationId xmlns:a16="http://schemas.microsoft.com/office/drawing/2014/main" id="{0260F303-7432-374D-51D9-EF911481BFAC}"/>
              </a:ext>
            </a:extLst>
          </p:cNvPr>
          <p:cNvSpPr>
            <a:spLocks noChangeArrowheads="1"/>
          </p:cNvSpPr>
          <p:nvPr/>
        </p:nvSpPr>
        <p:spPr bwMode="auto">
          <a:xfrm>
            <a:off x="1209675" y="5257800"/>
            <a:ext cx="6756400" cy="366713"/>
          </a:xfrm>
          <a:prstGeom prst="rect">
            <a:avLst/>
          </a:prstGeom>
          <a:solidFill>
            <a:srgbClr val="002060"/>
          </a:solidFill>
          <a:ln>
            <a:noFill/>
          </a:ln>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800" b="1" dirty="0">
                <a:hlinkClick r:id="rId3" action="ppaction://hlinkfile"/>
              </a:rPr>
              <a:t>Stravinsky: </a:t>
            </a:r>
            <a:r>
              <a:rPr lang="en-US" altLang="en-US" sz="1800" b="1" i="1" dirty="0">
                <a:hlinkClick r:id="rId3" action="ppaction://hlinkfile"/>
              </a:rPr>
              <a:t>The Rite of Spring,</a:t>
            </a:r>
            <a:r>
              <a:rPr lang="en-US" altLang="en-US" sz="1800" b="1" dirty="0">
                <a:hlinkClick r:id="rId3" action="ppaction://hlinkfile"/>
              </a:rPr>
              <a:t> “Dance of the Youths and Maidens”</a:t>
            </a:r>
            <a:endParaRPr lang="en-US" altLang="en-US" sz="1800" b="1"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ABCA9C70-2117-3276-9614-A36A12472687}"/>
              </a:ext>
            </a:extLst>
          </p:cNvPr>
          <p:cNvSpPr>
            <a:spLocks noGrp="1" noChangeArrowheads="1"/>
          </p:cNvSpPr>
          <p:nvPr>
            <p:ph type="title"/>
          </p:nvPr>
        </p:nvSpPr>
        <p:spPr>
          <a:xfrm>
            <a:off x="152400" y="152400"/>
            <a:ext cx="8686800" cy="1066800"/>
          </a:xfrm>
          <a:solidFill>
            <a:srgbClr val="002060">
              <a:alpha val="15000"/>
            </a:srgbClr>
          </a:solidFill>
        </p:spPr>
        <p:txBody>
          <a:bodyPr>
            <a:noAutofit/>
          </a:bodyPr>
          <a:lstStyle/>
          <a:p>
            <a:pPr eaLnBrk="1" hangingPunct="1"/>
            <a:r>
              <a:rPr lang="en-US" altLang="en-US" sz="2800" dirty="0">
                <a:latin typeface="Times New Roman" panose="02020603050405020304" pitchFamily="18" charset="0"/>
                <a:ea typeface="ＭＳ Ｐゴシック" panose="020B0600070205080204" pitchFamily="34" charset="-128"/>
                <a:cs typeface="Times New Roman" panose="02020603050405020304" pitchFamily="18" charset="0"/>
              </a:rPr>
              <a:t>Music of the Early Modernists</a:t>
            </a:r>
            <a:br>
              <a:rPr lang="en-US" altLang="en-US" sz="2800" dirty="0">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2800" dirty="0">
                <a:latin typeface="Times New Roman" panose="02020603050405020304" pitchFamily="18" charset="0"/>
                <a:ea typeface="ＭＳ Ｐゴシック" panose="020B0600070205080204" pitchFamily="34" charset="-128"/>
                <a:cs typeface="Times New Roman" panose="02020603050405020304" pitchFamily="18" charset="0"/>
              </a:rPr>
              <a:t>Stravinsky: </a:t>
            </a:r>
            <a:r>
              <a:rPr lang="en-US" altLang="en-US" sz="2800" i="1" dirty="0">
                <a:latin typeface="Times New Roman" panose="02020603050405020304" pitchFamily="18" charset="0"/>
                <a:ea typeface="ＭＳ Ｐゴシック" panose="020B0600070205080204" pitchFamily="34" charset="-128"/>
                <a:cs typeface="Times New Roman" panose="02020603050405020304" pitchFamily="18" charset="0"/>
              </a:rPr>
              <a:t>The Rite of Spring</a:t>
            </a:r>
            <a:endParaRPr lang="en-US" altLang="en-US" sz="2800" dirty="0">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61443" name="Rectangle 3">
            <a:extLst>
              <a:ext uri="{FF2B5EF4-FFF2-40B4-BE49-F238E27FC236}">
                <a16:creationId xmlns:a16="http://schemas.microsoft.com/office/drawing/2014/main" id="{70F3D25E-0B36-DB77-7B4B-C0D420A1397F}"/>
              </a:ext>
            </a:extLst>
          </p:cNvPr>
          <p:cNvSpPr>
            <a:spLocks noGrp="1" noChangeArrowheads="1"/>
          </p:cNvSpPr>
          <p:nvPr>
            <p:ph idx="1"/>
          </p:nvPr>
        </p:nvSpPr>
        <p:spPr>
          <a:xfrm>
            <a:off x="533400" y="2057400"/>
            <a:ext cx="3505200" cy="3657600"/>
          </a:xfrm>
          <a:solidFill>
            <a:srgbClr val="002060"/>
          </a:solidFill>
        </p:spPr>
        <p:txBody>
          <a:bodyPr>
            <a:normAutofit/>
          </a:bodyPr>
          <a:lstStyle/>
          <a:p>
            <a:pPr marL="466725" indent="-466725" eaLnBrk="1" hangingPunct="1">
              <a:lnSpc>
                <a:spcPct val="70000"/>
              </a:lnSpc>
              <a:buFontTx/>
              <a:buChar char="•"/>
            </a:pPr>
            <a:r>
              <a:rPr lang="en-US" altLang="en-US" i="1" dirty="0">
                <a:latin typeface="Times New Roman" panose="02020603050405020304" pitchFamily="18" charset="0"/>
                <a:ea typeface="ＭＳ Ｐゴシック" panose="020B0600070205080204" pitchFamily="34" charset="-128"/>
              </a:rPr>
              <a:t>Adoration of the Earth</a:t>
            </a:r>
          </a:p>
          <a:p>
            <a:pPr marL="1562100" lvl="1" indent="-533400" eaLnBrk="1" hangingPunct="1">
              <a:lnSpc>
                <a:spcPct val="70000"/>
              </a:lnSpc>
              <a:buFontTx/>
              <a:buNone/>
            </a:pPr>
            <a:r>
              <a:rPr lang="en-US" altLang="en-US" i="1" dirty="0">
                <a:latin typeface="Times New Roman" panose="02020603050405020304" pitchFamily="18" charset="0"/>
                <a:ea typeface="ＭＳ Ｐゴシック" panose="020B0600070205080204" pitchFamily="34" charset="-128"/>
              </a:rPr>
              <a:t>–</a:t>
            </a:r>
            <a:r>
              <a:rPr lang="en-US" altLang="en-US" dirty="0">
                <a:latin typeface="Times New Roman" panose="02020603050405020304" pitchFamily="18" charset="0"/>
                <a:ea typeface="ＭＳ Ｐゴシック" panose="020B0600070205080204" pitchFamily="34" charset="-128"/>
              </a:rPr>
              <a:t> Bassoon melody</a:t>
            </a:r>
          </a:p>
          <a:p>
            <a:pPr marL="466725" indent="-466725" eaLnBrk="1" hangingPunct="1">
              <a:lnSpc>
                <a:spcPct val="70000"/>
              </a:lnSpc>
              <a:buFontTx/>
              <a:buChar char="•"/>
            </a:pPr>
            <a:r>
              <a:rPr lang="en-US" altLang="en-US" i="1" dirty="0">
                <a:latin typeface="Times New Roman" panose="02020603050405020304" pitchFamily="18" charset="0"/>
                <a:ea typeface="ＭＳ Ｐゴシック" panose="020B0600070205080204" pitchFamily="34" charset="-128"/>
              </a:rPr>
              <a:t>The Dance of the Youths and Maidens</a:t>
            </a:r>
            <a:endParaRPr lang="en-US" altLang="en-US" dirty="0">
              <a:latin typeface="Times New Roman" panose="02020603050405020304" pitchFamily="18" charset="0"/>
              <a:ea typeface="ＭＳ Ｐゴシック" panose="020B0600070205080204" pitchFamily="34" charset="-128"/>
            </a:endParaRPr>
          </a:p>
          <a:p>
            <a:pPr marL="1562100" lvl="1" indent="-533400" eaLnBrk="1" hangingPunct="1">
              <a:lnSpc>
                <a:spcPct val="70000"/>
              </a:lnSpc>
              <a:buFontTx/>
              <a:buNone/>
            </a:pPr>
            <a:r>
              <a:rPr lang="en-US" altLang="en-US" i="1" dirty="0">
                <a:latin typeface="Times New Roman" panose="02020603050405020304" pitchFamily="18" charset="0"/>
                <a:ea typeface="ＭＳ Ｐゴシック" panose="020B0600070205080204" pitchFamily="34" charset="-128"/>
              </a:rPr>
              <a:t>–</a:t>
            </a:r>
            <a:r>
              <a:rPr lang="en-US" altLang="en-US" dirty="0">
                <a:latin typeface="Times New Roman" panose="02020603050405020304" pitchFamily="18" charset="0"/>
                <a:ea typeface="ＭＳ Ｐゴシック" panose="020B0600070205080204" pitchFamily="34" charset="-128"/>
              </a:rPr>
              <a:t> Dissonant chords, elemental pounding, polytonal harmonies</a:t>
            </a:r>
          </a:p>
          <a:p>
            <a:pPr marL="466725" indent="-466725" eaLnBrk="1" hangingPunct="1">
              <a:lnSpc>
                <a:spcPct val="70000"/>
              </a:lnSpc>
              <a:buFontTx/>
              <a:buChar char="•"/>
            </a:pPr>
            <a:r>
              <a:rPr lang="en-US" altLang="en-US" i="1" dirty="0">
                <a:latin typeface="Times New Roman" panose="02020603050405020304" pitchFamily="18" charset="0"/>
                <a:ea typeface="ＭＳ Ｐゴシック" panose="020B0600070205080204" pitchFamily="34" charset="-128"/>
              </a:rPr>
              <a:t>Game of Abduction</a:t>
            </a:r>
          </a:p>
          <a:p>
            <a:pPr marL="1562100" lvl="1" indent="-533400" eaLnBrk="1" hangingPunct="1">
              <a:lnSpc>
                <a:spcPct val="70000"/>
              </a:lnSpc>
              <a:buFontTx/>
              <a:buNone/>
            </a:pPr>
            <a:r>
              <a:rPr lang="en-US" altLang="en-US" i="1" dirty="0">
                <a:latin typeface="Times New Roman" panose="02020603050405020304" pitchFamily="18" charset="0"/>
                <a:ea typeface="ＭＳ Ｐゴシック" panose="020B0600070205080204" pitchFamily="34" charset="-128"/>
              </a:rPr>
              <a:t>–</a:t>
            </a:r>
            <a:r>
              <a:rPr lang="en-US" altLang="en-US" dirty="0">
                <a:latin typeface="Times New Roman" panose="02020603050405020304" pitchFamily="18" charset="0"/>
                <a:ea typeface="ＭＳ Ｐゴシック" panose="020B0600070205080204" pitchFamily="34" charset="-128"/>
              </a:rPr>
              <a:t> Syncopated accents</a:t>
            </a:r>
          </a:p>
          <a:p>
            <a:pPr marL="1562100" lvl="1" indent="-533400" eaLnBrk="1" hangingPunct="1">
              <a:lnSpc>
                <a:spcPct val="70000"/>
              </a:lnSpc>
              <a:buFontTx/>
              <a:buNone/>
            </a:pPr>
            <a:r>
              <a:rPr lang="en-US" altLang="en-US" i="1" dirty="0">
                <a:latin typeface="Times New Roman" panose="02020603050405020304" pitchFamily="18" charset="0"/>
                <a:ea typeface="ＭＳ Ｐゴシック" panose="020B0600070205080204" pitchFamily="34" charset="-128"/>
              </a:rPr>
              <a:t>–</a:t>
            </a:r>
            <a:r>
              <a:rPr lang="en-US" altLang="en-US" dirty="0">
                <a:latin typeface="Times New Roman" panose="02020603050405020304" pitchFamily="18" charset="0"/>
                <a:ea typeface="ＭＳ Ｐゴシック" panose="020B0600070205080204" pitchFamily="34" charset="-128"/>
              </a:rPr>
              <a:t> Loud chords and sustained trill end the movement</a:t>
            </a:r>
            <a:endParaRPr lang="en-US" altLang="en-US" i="1" dirty="0">
              <a:latin typeface="Times New Roman" panose="02020603050405020304" pitchFamily="18" charset="0"/>
              <a:ea typeface="ＭＳ Ｐゴシック" panose="020B0600070205080204" pitchFamily="34" charset="-128"/>
            </a:endParaRPr>
          </a:p>
          <a:p>
            <a:pPr marL="466725" indent="-466725" eaLnBrk="1" hangingPunct="1">
              <a:lnSpc>
                <a:spcPct val="70000"/>
              </a:lnSpc>
            </a:pPr>
            <a:endParaRPr lang="en-US" altLang="en-US" dirty="0">
              <a:latin typeface="Times New Roman" panose="02020603050405020304" pitchFamily="18" charset="0"/>
              <a:ea typeface="ＭＳ Ｐゴシック" panose="020B0600070205080204" pitchFamily="34" charset="-128"/>
            </a:endParaRPr>
          </a:p>
        </p:txBody>
      </p:sp>
      <p:pic>
        <p:nvPicPr>
          <p:cNvPr id="61445" name="Picture 7">
            <a:extLst>
              <a:ext uri="{FF2B5EF4-FFF2-40B4-BE49-F238E27FC236}">
                <a16:creationId xmlns:a16="http://schemas.microsoft.com/office/drawing/2014/main" id="{0ADF3EE5-45BB-5C51-54E1-E2B1F1B894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93854" y="1828800"/>
            <a:ext cx="4419842" cy="29718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97C3213F-CAE8-BB0E-88F9-F79D44CD3524}"/>
              </a:ext>
            </a:extLst>
          </p:cNvPr>
          <p:cNvSpPr>
            <a:spLocks noGrp="1" noChangeArrowheads="1"/>
          </p:cNvSpPr>
          <p:nvPr>
            <p:ph type="title"/>
          </p:nvPr>
        </p:nvSpPr>
        <p:spPr>
          <a:xfrm>
            <a:off x="381000" y="381000"/>
            <a:ext cx="8382000" cy="1371600"/>
          </a:xfrm>
          <a:solidFill>
            <a:srgbClr val="002060">
              <a:alpha val="15000"/>
            </a:srgbClr>
          </a:solidFill>
          <a:ln>
            <a:solidFill>
              <a:schemeClr val="bg1"/>
            </a:solidFill>
          </a:ln>
        </p:spPr>
        <p:txBody>
          <a:bodyPr>
            <a:noAutofit/>
          </a:bodyPr>
          <a:lstStyle/>
          <a:p>
            <a:pPr eaLnBrk="1" hangingPunct="1"/>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Music of the Early Modernists</a:t>
            </a:r>
            <a:b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Schoenberg and the Second Viennese School</a:t>
            </a:r>
          </a:p>
        </p:txBody>
      </p:sp>
      <p:sp>
        <p:nvSpPr>
          <p:cNvPr id="65539" name="Rectangle 3">
            <a:extLst>
              <a:ext uri="{FF2B5EF4-FFF2-40B4-BE49-F238E27FC236}">
                <a16:creationId xmlns:a16="http://schemas.microsoft.com/office/drawing/2014/main" id="{D78120D9-C595-CCE0-13F4-668A3C0CFFF9}"/>
              </a:ext>
            </a:extLst>
          </p:cNvPr>
          <p:cNvSpPr>
            <a:spLocks noGrp="1" noChangeArrowheads="1"/>
          </p:cNvSpPr>
          <p:nvPr>
            <p:ph idx="1"/>
          </p:nvPr>
        </p:nvSpPr>
        <p:spPr>
          <a:xfrm>
            <a:off x="304799" y="2091690"/>
            <a:ext cx="3733801" cy="3013711"/>
          </a:xfrm>
          <a:solidFill>
            <a:srgbClr val="002060"/>
          </a:solidFill>
        </p:spPr>
        <p:txBody>
          <a:bodyPr>
            <a:normAutofit lnSpcReduction="10000"/>
          </a:bodyPr>
          <a:lstStyle/>
          <a:p>
            <a:pPr marL="466725" indent="-466725" eaLnBrk="1" hangingPunct="1">
              <a:lnSpc>
                <a:spcPct val="90000"/>
              </a:lnSpc>
              <a:buFontTx/>
              <a:buChar char="•"/>
            </a:pPr>
            <a:r>
              <a:rPr lang="en-US" altLang="en-US" sz="2400" i="1" u="sng" dirty="0">
                <a:latin typeface="Times New Roman" panose="02020603050405020304" pitchFamily="18" charset="0"/>
                <a:ea typeface="ＭＳ Ｐゴシック" panose="020B0600070205080204" pitchFamily="34" charset="-128"/>
              </a:rPr>
              <a:t>German Expressionism – </a:t>
            </a:r>
            <a:r>
              <a:rPr lang="en-US" altLang="en-US" sz="2800" dirty="0">
                <a:latin typeface="Times New Roman" panose="02020603050405020304" pitchFamily="18" charset="0"/>
                <a:ea typeface="ＭＳ Ｐゴシック" panose="020B0600070205080204" pitchFamily="34" charset="-128"/>
              </a:rPr>
              <a:t>Arnold Schoenberg and his followers</a:t>
            </a:r>
          </a:p>
          <a:p>
            <a:pPr marL="466725" indent="-466725" eaLnBrk="1" hangingPunct="1">
              <a:lnSpc>
                <a:spcPct val="90000"/>
              </a:lnSpc>
              <a:buFontTx/>
              <a:buChar char="•"/>
            </a:pPr>
            <a:r>
              <a:rPr lang="en-US" altLang="en-US" sz="2400" i="1" u="sng" dirty="0">
                <a:latin typeface="Times New Roman" panose="02020603050405020304" pitchFamily="18" charset="0"/>
                <a:ea typeface="ＭＳ Ｐゴシック" panose="020B0600070205080204" pitchFamily="34" charset="-128"/>
              </a:rPr>
              <a:t>Second Viennese School</a:t>
            </a:r>
            <a:endParaRPr lang="en-US" altLang="en-US" sz="2400" u="sng" dirty="0">
              <a:latin typeface="Times New Roman" panose="02020603050405020304" pitchFamily="18" charset="0"/>
              <a:ea typeface="ＭＳ Ｐゴシック" panose="020B0600070205080204" pitchFamily="34" charset="-128"/>
            </a:endParaRPr>
          </a:p>
          <a:p>
            <a:pPr marL="1562100" lvl="1" indent="-533400" eaLnBrk="1" hangingPunct="1">
              <a:lnSpc>
                <a:spcPct val="90000"/>
              </a:lnSpc>
              <a:buFontTx/>
              <a:buNone/>
            </a:pPr>
            <a:r>
              <a:rPr lang="en-US" altLang="en-US" sz="2800" dirty="0">
                <a:latin typeface="Times New Roman" panose="02020603050405020304" pitchFamily="18" charset="0"/>
                <a:ea typeface="ＭＳ Ｐゴシック" panose="020B0600070205080204" pitchFamily="34" charset="-128"/>
              </a:rPr>
              <a:t>– Schoenberg</a:t>
            </a:r>
          </a:p>
          <a:p>
            <a:pPr marL="1562100" lvl="1" indent="-533400" eaLnBrk="1" hangingPunct="1">
              <a:lnSpc>
                <a:spcPct val="90000"/>
              </a:lnSpc>
              <a:buFontTx/>
              <a:buNone/>
            </a:pPr>
            <a:r>
              <a:rPr lang="en-US" altLang="en-US" sz="2800" dirty="0">
                <a:latin typeface="Times New Roman" panose="02020603050405020304" pitchFamily="18" charset="0"/>
                <a:ea typeface="ＭＳ Ｐゴシック" panose="020B0600070205080204" pitchFamily="34" charset="-128"/>
              </a:rPr>
              <a:t>– Alban Berg</a:t>
            </a:r>
          </a:p>
          <a:p>
            <a:pPr marL="1562100" lvl="1" indent="-533400" eaLnBrk="1" hangingPunct="1">
              <a:lnSpc>
                <a:spcPct val="90000"/>
              </a:lnSpc>
              <a:buFontTx/>
              <a:buNone/>
            </a:pPr>
            <a:r>
              <a:rPr lang="en-US" altLang="en-US" sz="2800" dirty="0">
                <a:latin typeface="Times New Roman" panose="02020603050405020304" pitchFamily="18" charset="0"/>
                <a:ea typeface="ＭＳ Ｐゴシック" panose="020B0600070205080204" pitchFamily="34" charset="-128"/>
              </a:rPr>
              <a:t>– Anton Webern</a:t>
            </a:r>
            <a:r>
              <a:rPr lang="en-US" altLang="en-US" dirty="0">
                <a:ea typeface="ＭＳ Ｐゴシック" panose="020B0600070205080204" pitchFamily="34" charset="-128"/>
              </a:rPr>
              <a:t> </a:t>
            </a:r>
          </a:p>
          <a:p>
            <a:pPr marL="466725" indent="-466725" eaLnBrk="1" hangingPunct="1">
              <a:lnSpc>
                <a:spcPct val="90000"/>
              </a:lnSpc>
            </a:pPr>
            <a:endParaRPr lang="en-US" altLang="en-US" dirty="0">
              <a:ea typeface="ＭＳ Ｐゴシック" panose="020B0600070205080204" pitchFamily="34" charset="-128"/>
            </a:endParaRPr>
          </a:p>
        </p:txBody>
      </p:sp>
      <p:pic>
        <p:nvPicPr>
          <p:cNvPr id="65541" name="Picture 10">
            <a:extLst>
              <a:ext uri="{FF2B5EF4-FFF2-40B4-BE49-F238E27FC236}">
                <a16:creationId xmlns:a16="http://schemas.microsoft.com/office/drawing/2014/main" id="{AD408DD3-3763-8F6A-F026-F3A2EA709FE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95849" y="1872082"/>
            <a:ext cx="3733801" cy="48335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1B0670A2-BDFB-46BF-8224-605766A2E0A0}"/>
              </a:ext>
            </a:extLst>
          </p:cNvPr>
          <p:cNvSpPr>
            <a:spLocks noGrp="1" noChangeArrowheads="1"/>
          </p:cNvSpPr>
          <p:nvPr>
            <p:ph type="title"/>
          </p:nvPr>
        </p:nvSpPr>
        <p:spPr>
          <a:xfrm>
            <a:off x="228600" y="304800"/>
            <a:ext cx="8610600" cy="990600"/>
          </a:xfrm>
          <a:solidFill>
            <a:srgbClr val="002060">
              <a:alpha val="15000"/>
            </a:srgbClr>
          </a:solidFill>
        </p:spPr>
        <p:txBody>
          <a:bodyPr>
            <a:noAutofit/>
          </a:bodyPr>
          <a:lstStyle/>
          <a:p>
            <a:pPr eaLnBrk="1" hangingPunct="1"/>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Music of the Early Modernists</a:t>
            </a:r>
            <a:b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Arnold Schoenberg (1874–1951)</a:t>
            </a:r>
          </a:p>
        </p:txBody>
      </p:sp>
      <p:sp>
        <p:nvSpPr>
          <p:cNvPr id="66563" name="Rectangle 3">
            <a:extLst>
              <a:ext uri="{FF2B5EF4-FFF2-40B4-BE49-F238E27FC236}">
                <a16:creationId xmlns:a16="http://schemas.microsoft.com/office/drawing/2014/main" id="{DA987480-18CD-7D00-A28D-4988573C4A53}"/>
              </a:ext>
            </a:extLst>
          </p:cNvPr>
          <p:cNvSpPr>
            <a:spLocks noGrp="1" noChangeArrowheads="1"/>
          </p:cNvSpPr>
          <p:nvPr>
            <p:ph idx="1"/>
          </p:nvPr>
        </p:nvSpPr>
        <p:spPr>
          <a:xfrm>
            <a:off x="304800" y="1981200"/>
            <a:ext cx="5486400" cy="3810000"/>
          </a:xfrm>
          <a:solidFill>
            <a:srgbClr val="002060"/>
          </a:solidFill>
        </p:spPr>
        <p:txBody>
          <a:bodyPr/>
          <a:lstStyle/>
          <a:p>
            <a:pPr marL="466725" indent="-466725" eaLnBrk="1" hangingPunct="1">
              <a:lnSpc>
                <a:spcPct val="70000"/>
              </a:lnSpc>
              <a:buFontTx/>
              <a:buChar char="•"/>
            </a:pPr>
            <a:r>
              <a:rPr lang="en-US" altLang="en-US" sz="2600" dirty="0">
                <a:latin typeface="Times New Roman" panose="02020603050405020304" pitchFamily="18" charset="0"/>
                <a:ea typeface="ＭＳ Ｐゴシック" panose="020B0600070205080204" pitchFamily="34" charset="-128"/>
              </a:rPr>
              <a:t>Austrian composer, conductor, teacher, artist</a:t>
            </a:r>
          </a:p>
          <a:p>
            <a:pPr marL="466725" indent="-466725" eaLnBrk="1" hangingPunct="1">
              <a:lnSpc>
                <a:spcPct val="70000"/>
              </a:lnSpc>
              <a:buFontTx/>
              <a:buChar char="•"/>
            </a:pPr>
            <a:r>
              <a:rPr lang="en-US" altLang="en-US" sz="2600" dirty="0">
                <a:latin typeface="Times New Roman" panose="02020603050405020304" pitchFamily="18" charset="0"/>
                <a:ea typeface="ＭＳ Ｐゴシック" panose="020B0600070205080204" pitchFamily="34" charset="-128"/>
              </a:rPr>
              <a:t>Largely self-taught</a:t>
            </a:r>
          </a:p>
          <a:p>
            <a:pPr marL="466725" indent="-466725" eaLnBrk="1" hangingPunct="1">
              <a:lnSpc>
                <a:spcPct val="70000"/>
              </a:lnSpc>
              <a:buFontTx/>
              <a:buChar char="•"/>
            </a:pPr>
            <a:r>
              <a:rPr lang="en-US" altLang="en-US" sz="2600" dirty="0">
                <a:latin typeface="Times New Roman" panose="02020603050405020304" pitchFamily="18" charset="0"/>
                <a:ea typeface="ＭＳ Ｐゴシック" panose="020B0600070205080204" pitchFamily="34" charset="-128"/>
              </a:rPr>
              <a:t>Atonality and serial composition</a:t>
            </a:r>
          </a:p>
          <a:p>
            <a:pPr marL="466725" indent="-466725" eaLnBrk="1" hangingPunct="1">
              <a:lnSpc>
                <a:spcPct val="70000"/>
              </a:lnSpc>
              <a:buFontTx/>
              <a:buChar char="•"/>
            </a:pPr>
            <a:r>
              <a:rPr lang="en-US" altLang="en-US" sz="2600" dirty="0">
                <a:latin typeface="Times New Roman" panose="02020603050405020304" pitchFamily="18" charset="0"/>
                <a:ea typeface="ＭＳ Ｐゴシック" panose="020B0600070205080204" pitchFamily="34" charset="-128"/>
              </a:rPr>
              <a:t>Teacher of Alban Berg, Anton Webern</a:t>
            </a:r>
          </a:p>
          <a:p>
            <a:pPr marL="466725" indent="-466725" eaLnBrk="1" hangingPunct="1">
              <a:lnSpc>
                <a:spcPct val="70000"/>
              </a:lnSpc>
              <a:buFontTx/>
              <a:buChar char="•"/>
            </a:pPr>
            <a:r>
              <a:rPr lang="en-US" altLang="en-US" sz="2600" dirty="0">
                <a:latin typeface="Times New Roman" panose="02020603050405020304" pitchFamily="18" charset="0"/>
                <a:ea typeface="ＭＳ Ｐゴシック" panose="020B0600070205080204" pitchFamily="34" charset="-128"/>
              </a:rPr>
              <a:t>Emigration to the United States</a:t>
            </a:r>
          </a:p>
          <a:p>
            <a:pPr marL="466725" indent="-466725" eaLnBrk="1" hangingPunct="1">
              <a:lnSpc>
                <a:spcPct val="70000"/>
              </a:lnSpc>
              <a:buFontTx/>
              <a:buChar char="•"/>
            </a:pPr>
            <a:r>
              <a:rPr lang="en-US" altLang="en-US" sz="2600" dirty="0">
                <a:latin typeface="Times New Roman" panose="02020603050405020304" pitchFamily="18" charset="0"/>
                <a:ea typeface="ＭＳ Ｐゴシック" panose="020B0600070205080204" pitchFamily="34" charset="-128"/>
              </a:rPr>
              <a:t>Los Angeles: USC and UCLA</a:t>
            </a:r>
            <a:r>
              <a:rPr lang="en-US" altLang="en-US" sz="2400" dirty="0">
                <a:ea typeface="ＭＳ Ｐゴシック" panose="020B0600070205080204" pitchFamily="34" charset="-128"/>
              </a:rPr>
              <a:t> </a:t>
            </a:r>
          </a:p>
        </p:txBody>
      </p:sp>
      <p:pic>
        <p:nvPicPr>
          <p:cNvPr id="66565" name="Picture 6">
            <a:extLst>
              <a:ext uri="{FF2B5EF4-FFF2-40B4-BE49-F238E27FC236}">
                <a16:creationId xmlns:a16="http://schemas.microsoft.com/office/drawing/2014/main" id="{9A30E19C-BD93-F8C2-6BF6-5476DCAF38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514600"/>
            <a:ext cx="2882900" cy="34671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1B0670A2-BDFB-46BF-8224-605766A2E0A0}"/>
              </a:ext>
            </a:extLst>
          </p:cNvPr>
          <p:cNvSpPr>
            <a:spLocks noGrp="1" noChangeArrowheads="1"/>
          </p:cNvSpPr>
          <p:nvPr>
            <p:ph type="title"/>
          </p:nvPr>
        </p:nvSpPr>
        <p:spPr>
          <a:xfrm>
            <a:off x="228600" y="304800"/>
            <a:ext cx="8610600" cy="990600"/>
          </a:xfrm>
          <a:solidFill>
            <a:srgbClr val="002060">
              <a:alpha val="15000"/>
            </a:srgbClr>
          </a:solidFill>
        </p:spPr>
        <p:txBody>
          <a:bodyPr>
            <a:noAutofit/>
          </a:bodyPr>
          <a:lstStyle/>
          <a:p>
            <a:pPr eaLnBrk="1" hangingPunct="1"/>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Music of the Early Modernists</a:t>
            </a:r>
            <a:b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Arnold Schoenberg (1874–1951)</a:t>
            </a:r>
          </a:p>
        </p:txBody>
      </p:sp>
      <p:sp>
        <p:nvSpPr>
          <p:cNvPr id="66563" name="Rectangle 3">
            <a:extLst>
              <a:ext uri="{FF2B5EF4-FFF2-40B4-BE49-F238E27FC236}">
                <a16:creationId xmlns:a16="http://schemas.microsoft.com/office/drawing/2014/main" id="{DA987480-18CD-7D00-A28D-4988573C4A53}"/>
              </a:ext>
            </a:extLst>
          </p:cNvPr>
          <p:cNvSpPr>
            <a:spLocks noGrp="1" noChangeArrowheads="1"/>
          </p:cNvSpPr>
          <p:nvPr>
            <p:ph idx="1"/>
          </p:nvPr>
        </p:nvSpPr>
        <p:spPr>
          <a:xfrm>
            <a:off x="304800" y="1981200"/>
            <a:ext cx="5486400" cy="3810000"/>
          </a:xfrm>
          <a:solidFill>
            <a:srgbClr val="002060"/>
          </a:solidFill>
        </p:spPr>
        <p:txBody>
          <a:bodyPr>
            <a:normAutofit fontScale="85000" lnSpcReduction="20000"/>
          </a:bodyPr>
          <a:lstStyle/>
          <a:p>
            <a:pPr algn="just"/>
            <a:r>
              <a:rPr lang="en-US" sz="1900" dirty="0">
                <a:latin typeface="Times" pitchFamily="2" charset="0"/>
              </a:rPr>
              <a:t>Many of the early works of Austrian-born Arnold Schoenberg (1874-1951) exemplified an expressionistic musical style. He is most famous for his experiments with atonality, that is, music without a tonal center. His music was highly dissonant and sounded quite radical when compared to earlier music, which utilized dissonance only to eventually return to the stasis of consonance. However, Schoenberg saw dissonance not to an end, but as the end itself. His music invited the listener to revel in various levels of dissonance, and many listeners were never able to adjust. </a:t>
            </a:r>
          </a:p>
          <a:p>
            <a:pPr marL="0" indent="0" algn="just">
              <a:buNone/>
            </a:pPr>
            <a:r>
              <a:rPr lang="en-US" sz="1900" dirty="0">
                <a:latin typeface="Times" pitchFamily="2" charset="0"/>
              </a:rPr>
              <a:t> </a:t>
            </a:r>
          </a:p>
          <a:p>
            <a:pPr algn="just"/>
            <a:r>
              <a:rPr lang="en-US" sz="1900" dirty="0">
                <a:latin typeface="Times" pitchFamily="2" charset="0"/>
              </a:rPr>
              <a:t>Schoenberg famously developed a system whereby the twelve notes of the chromatic scale were randomly organized into scale units that he called the twelve-tone row. These rows could then be further “serialized” (organized in random fashion) by several different techniques. This idea of assigning values to musical information is called serialism. </a:t>
            </a:r>
          </a:p>
          <a:p>
            <a:pPr marL="466725" indent="-466725" eaLnBrk="1" hangingPunct="1">
              <a:lnSpc>
                <a:spcPct val="70000"/>
              </a:lnSpc>
              <a:buFontTx/>
              <a:buChar char="•"/>
            </a:pPr>
            <a:endParaRPr lang="en-US" altLang="en-US" sz="1600" dirty="0">
              <a:ea typeface="ＭＳ Ｐゴシック" panose="020B0600070205080204" pitchFamily="34" charset="-128"/>
            </a:endParaRPr>
          </a:p>
        </p:txBody>
      </p:sp>
      <p:pic>
        <p:nvPicPr>
          <p:cNvPr id="66565" name="Picture 6">
            <a:extLst>
              <a:ext uri="{FF2B5EF4-FFF2-40B4-BE49-F238E27FC236}">
                <a16:creationId xmlns:a16="http://schemas.microsoft.com/office/drawing/2014/main" id="{9A30E19C-BD93-F8C2-6BF6-5476DCAF38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2514600"/>
            <a:ext cx="2882900" cy="34671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864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7FA4C-0FAA-B347-A10B-33F90A45E711}"/>
              </a:ext>
            </a:extLst>
          </p:cNvPr>
          <p:cNvSpPr>
            <a:spLocks noGrp="1"/>
          </p:cNvSpPr>
          <p:nvPr>
            <p:ph type="title"/>
          </p:nvPr>
        </p:nvSpPr>
        <p:spPr>
          <a:xfrm>
            <a:off x="1752599" y="304800"/>
            <a:ext cx="5791201" cy="1066800"/>
          </a:xfrm>
          <a:ln>
            <a:solidFill>
              <a:srgbClr val="002060"/>
            </a:solidFill>
          </a:ln>
        </p:spPr>
        <p:txBody>
          <a:bodyPr>
            <a:normAutofit fontScale="90000"/>
          </a:bodyPr>
          <a:lstStyle/>
          <a:p>
            <a:r>
              <a:rPr lang="en-US" dirty="0">
                <a:latin typeface="Times" pitchFamily="2" charset="0"/>
              </a:rPr>
              <a:t>MUSIC OF THE 20</a:t>
            </a:r>
            <a:r>
              <a:rPr lang="en-US" baseline="30000" dirty="0">
                <a:latin typeface="Times" pitchFamily="2" charset="0"/>
              </a:rPr>
              <a:t>TH</a:t>
            </a:r>
            <a:r>
              <a:rPr lang="en-US" dirty="0">
                <a:latin typeface="Times" pitchFamily="2" charset="0"/>
              </a:rPr>
              <a:t> CENTURY AND BEYOND</a:t>
            </a:r>
          </a:p>
        </p:txBody>
      </p:sp>
      <p:sp>
        <p:nvSpPr>
          <p:cNvPr id="4" name="TextBox 3">
            <a:extLst>
              <a:ext uri="{FF2B5EF4-FFF2-40B4-BE49-F238E27FC236}">
                <a16:creationId xmlns:a16="http://schemas.microsoft.com/office/drawing/2014/main" id="{DEDFFF2B-45F7-4949-8A3F-F649FE98D3AE}"/>
              </a:ext>
            </a:extLst>
          </p:cNvPr>
          <p:cNvSpPr txBox="1"/>
          <p:nvPr/>
        </p:nvSpPr>
        <p:spPr>
          <a:xfrm>
            <a:off x="381000" y="1524000"/>
            <a:ext cx="8382000" cy="4247317"/>
          </a:xfrm>
          <a:prstGeom prst="rect">
            <a:avLst/>
          </a:prstGeom>
          <a:solidFill>
            <a:srgbClr val="002060"/>
          </a:solidFill>
        </p:spPr>
        <p:txBody>
          <a:bodyPr wrap="square" rtlCol="0">
            <a:spAutoFit/>
          </a:bodyPr>
          <a:lstStyle/>
          <a:p>
            <a:pPr algn="just"/>
            <a:r>
              <a:rPr lang="en-US" sz="1600" dirty="0"/>
              <a:t>Music, like the other arts, does not occur in a vacuum. Changes brought on by advances in science, and inventions resulting from these advances, affected composers, artists, dancers, poets, writers, and many others at the turn of the twentieth century. Inventions from the late Romantic era had a great impact on economic and social life in the twentieth century. These inventions included the light bulb, the telephone, the automobile, and the phonograph. Thomas Edison invented the phonograph in 1877 and patented it in 1878. While researching means to improve the telegraph and telephone, Edison developed a way to record sound on tinfoil-coated cylinders. He would speak into a mouthpiece and the recording needle would indent a groove into the cylinder. The playing needle would then follow the groove, and the audio could be heard through a horn speaker (in the shape of a large cone). Edison improved his invention and formed the Edison Speaking Phonograph Company to market the invention. Edison’s phonograph had an especially great influence on the spread of music to larger audiences; he also advertised the device’s usefulness for dictation and letter writing, recording books for the blind, recording, and archiving family members’ voices, music boxes, toys, and clocks that verbally announce the time with prerecorded voices. In 1917, such audio phonograph devices were purchased by the U.S. Army for $60 each and used to make troops feel closer to home during World War I. </a:t>
            </a:r>
          </a:p>
          <a:p>
            <a:endParaRPr lang="en-US" sz="1400" dirty="0"/>
          </a:p>
        </p:txBody>
      </p:sp>
    </p:spTree>
    <p:extLst>
      <p:ext uri="{BB962C8B-B14F-4D97-AF65-F5344CB8AC3E}">
        <p14:creationId xmlns:p14="http://schemas.microsoft.com/office/powerpoint/2010/main" val="3947954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C117DA-A2B1-524A-88A9-6A96D87E1431}"/>
              </a:ext>
            </a:extLst>
          </p:cNvPr>
          <p:cNvSpPr txBox="1"/>
          <p:nvPr/>
        </p:nvSpPr>
        <p:spPr>
          <a:xfrm>
            <a:off x="228600" y="762001"/>
            <a:ext cx="8686800" cy="5755422"/>
          </a:xfrm>
          <a:prstGeom prst="rect">
            <a:avLst/>
          </a:prstGeom>
          <a:solidFill>
            <a:srgbClr val="002060"/>
          </a:solidFill>
        </p:spPr>
        <p:txBody>
          <a:bodyPr wrap="square" rtlCol="0">
            <a:spAutoFit/>
          </a:bodyPr>
          <a:lstStyle/>
          <a:p>
            <a:pPr algn="just"/>
            <a:r>
              <a:rPr lang="en-US" sz="1600" dirty="0"/>
              <a:t>Schoenberg’s ideas were further developed by his two famous students, Alban Berg, and Anton Webern. Together, the three came to be known as the Second Viennese School, in reference to the first Viennese School, which consisted of Haydn, Mozart, and Beethoven. Born in Vienna, Alban Berg began studying with Schoenberg at the age of 19 and soon became known for his unique compositional style, which fused post-romantic concepts with Schoenberg’s cutting-edge twelve-tone techniques. Heavily influenced by Richard Wagner, Berg held on to techniques such as the leitmotif and sought to couch his harmonic ideas in tried-and-true forms such as the sonata and fugue. Although he composed many famous pieces, such as his Violin Concerto and his unfinished opera Lulu, he initially made his fame with Wozzeck, an opera based on the drama Woyzeck by German playwright Georg Buchner. Berg served during World War I, and much of Wozzeck was composed in 1917, during a period of leave from the Austro-Hungarian Army. The opera consists of three acts, each with five scenes organized around the variations of a musical idea, such as the variations of a theme, a chord, or a rhythmic pattern. Berg himself adapted the libretto from Buchner’s original play.</a:t>
            </a:r>
          </a:p>
          <a:p>
            <a:pPr algn="just"/>
            <a:r>
              <a:rPr lang="en-US" sz="1600" dirty="0"/>
              <a:t> </a:t>
            </a:r>
          </a:p>
          <a:p>
            <a:pPr algn="just"/>
            <a:r>
              <a:rPr lang="en-US" sz="1600" dirty="0"/>
              <a:t>The story of the opera centers on the title character Wozzeck. Like the main character in many romantic operas, he is a tragic figure. However, whereas the operas of the nineteenth century often depicted gods and mythical figures, the story of Wozzeck is couched in a sense of realism and addresses the type of societal problems that Berg may himself have encountered during World War I, problems such as apathy and human cruelty. The character of Wozzeck is that of a pitiful and unremarkable soldier who is tormented by his captain and used for and subjected to medical experiments by a sadistic doctor. Wozzeck, who is often given to hallucinations, eventually goes mad and kills his love interest, Marie, who has been unfaithful. The opera ends after Wozzeck drowns trying to clean the murder weapon in a pond and wading out too far.</a:t>
            </a:r>
          </a:p>
        </p:txBody>
      </p:sp>
    </p:spTree>
    <p:extLst>
      <p:ext uri="{BB962C8B-B14F-4D97-AF65-F5344CB8AC3E}">
        <p14:creationId xmlns:p14="http://schemas.microsoft.com/office/powerpoint/2010/main" val="9786340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10EF4DA2-077F-ED90-A5F9-ECADE6F73D1E}"/>
              </a:ext>
            </a:extLst>
          </p:cNvPr>
          <p:cNvSpPr>
            <a:spLocks noGrp="1" noChangeArrowheads="1"/>
          </p:cNvSpPr>
          <p:nvPr>
            <p:ph type="title"/>
          </p:nvPr>
        </p:nvSpPr>
        <p:spPr>
          <a:xfrm>
            <a:off x="1219200" y="76200"/>
            <a:ext cx="6248400" cy="1295400"/>
          </a:xfrm>
          <a:solidFill>
            <a:srgbClr val="002060">
              <a:alpha val="15000"/>
            </a:srgbClr>
          </a:solidFill>
        </p:spPr>
        <p:txBody>
          <a:bodyPr>
            <a:normAutofit fontScale="90000"/>
          </a:bodyPr>
          <a:lstStyle/>
          <a:p>
            <a:pPr eaLnBrk="1" hangingPunct="1"/>
            <a:r>
              <a:rPr lang="en-US" altLang="en-US" sz="3600" dirty="0">
                <a:latin typeface="Times New Roman" panose="02020603050405020304" pitchFamily="18" charset="0"/>
                <a:ea typeface="ＭＳ Ｐゴシック" panose="020B0600070205080204" pitchFamily="34" charset="-128"/>
                <a:cs typeface="Times New Roman" panose="02020603050405020304" pitchFamily="18" charset="0"/>
              </a:rPr>
              <a:t>Schoenberg: </a:t>
            </a:r>
            <a:r>
              <a:rPr lang="en-US" altLang="en-US" sz="3600" i="1" dirty="0">
                <a:latin typeface="Times New Roman" panose="02020603050405020304" pitchFamily="18" charset="0"/>
                <a:ea typeface="ＭＳ Ｐゴシック" panose="020B0600070205080204" pitchFamily="34" charset="-128"/>
                <a:cs typeface="Times New Roman" panose="02020603050405020304" pitchFamily="18" charset="0"/>
              </a:rPr>
              <a:t>Pierrot </a:t>
            </a:r>
            <a:r>
              <a:rPr lang="en-US" altLang="en-US" sz="3600" i="1" dirty="0" err="1">
                <a:latin typeface="Times New Roman" panose="02020603050405020304" pitchFamily="18" charset="0"/>
                <a:ea typeface="ＭＳ Ｐゴシック" panose="020B0600070205080204" pitchFamily="34" charset="-128"/>
                <a:cs typeface="Times New Roman" panose="02020603050405020304" pitchFamily="18" charset="0"/>
              </a:rPr>
              <a:t>lunaire</a:t>
            </a:r>
            <a:r>
              <a:rPr lang="en-US" altLang="en-US" sz="4400" i="1" dirty="0">
                <a:latin typeface="Times New Roman" panose="02020603050405020304" pitchFamily="18" charset="0"/>
                <a:ea typeface="ＭＳ Ｐゴシック" panose="020B0600070205080204" pitchFamily="34" charset="-128"/>
                <a:cs typeface="Times New Roman" panose="02020603050405020304" pitchFamily="18" charset="0"/>
              </a:rPr>
              <a:t> </a:t>
            </a:r>
            <a:endParaRPr lang="en-US" altLang="en-US" sz="4400" dirty="0">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67587" name="Rectangle 3">
            <a:extLst>
              <a:ext uri="{FF2B5EF4-FFF2-40B4-BE49-F238E27FC236}">
                <a16:creationId xmlns:a16="http://schemas.microsoft.com/office/drawing/2014/main" id="{1C31B2EA-C619-E1BB-01F8-AF64AA86A7C4}"/>
              </a:ext>
            </a:extLst>
          </p:cNvPr>
          <p:cNvSpPr>
            <a:spLocks noGrp="1" noChangeArrowheads="1"/>
          </p:cNvSpPr>
          <p:nvPr>
            <p:ph idx="1"/>
          </p:nvPr>
        </p:nvSpPr>
        <p:spPr>
          <a:xfrm>
            <a:off x="381000" y="1676400"/>
            <a:ext cx="3962400" cy="3352800"/>
          </a:xfrm>
          <a:solidFill>
            <a:srgbClr val="002060"/>
          </a:solidFill>
        </p:spPr>
        <p:txBody>
          <a:bodyPr/>
          <a:lstStyle/>
          <a:p>
            <a:pPr marL="466725" indent="-466725" eaLnBrk="1" hangingPunct="1">
              <a:lnSpc>
                <a:spcPct val="70000"/>
              </a:lnSpc>
              <a:buFontTx/>
              <a:buChar char="•"/>
            </a:pPr>
            <a:r>
              <a:rPr lang="en-US" altLang="en-US" dirty="0">
                <a:latin typeface="Times New Roman" panose="02020603050405020304" pitchFamily="18" charset="0"/>
                <a:ea typeface="ＭＳ Ｐゴシック" panose="020B0600070205080204" pitchFamily="34" charset="-128"/>
              </a:rPr>
              <a:t>Song cycle</a:t>
            </a:r>
          </a:p>
          <a:p>
            <a:pPr marL="466725" indent="-466725" eaLnBrk="1" hangingPunct="1">
              <a:lnSpc>
                <a:spcPct val="70000"/>
              </a:lnSpc>
              <a:buFontTx/>
              <a:buChar char="•"/>
            </a:pPr>
            <a:r>
              <a:rPr lang="en-US" altLang="en-US" dirty="0">
                <a:latin typeface="Times New Roman" panose="02020603050405020304" pitchFamily="18" charset="0"/>
                <a:ea typeface="ＭＳ Ｐゴシック" panose="020B0600070205080204" pitchFamily="34" charset="-128"/>
              </a:rPr>
              <a:t>Albert Giraud (German translation)</a:t>
            </a:r>
          </a:p>
          <a:p>
            <a:pPr marL="466725" indent="-466725" eaLnBrk="1" hangingPunct="1">
              <a:lnSpc>
                <a:spcPct val="70000"/>
              </a:lnSpc>
              <a:buFontTx/>
              <a:buChar char="•"/>
            </a:pPr>
            <a:r>
              <a:rPr lang="en-US" altLang="en-US" dirty="0">
                <a:latin typeface="Times New Roman" panose="02020603050405020304" pitchFamily="18" charset="0"/>
                <a:ea typeface="ＭＳ Ｐゴシック" panose="020B0600070205080204" pitchFamily="34" charset="-128"/>
              </a:rPr>
              <a:t>Sad clown obsessed with the moon</a:t>
            </a:r>
          </a:p>
          <a:p>
            <a:pPr marL="466725" indent="-466725" eaLnBrk="1" hangingPunct="1">
              <a:lnSpc>
                <a:spcPct val="70000"/>
              </a:lnSpc>
              <a:buFontTx/>
              <a:buChar char="•"/>
            </a:pPr>
            <a:r>
              <a:rPr lang="en-US" altLang="en-US" dirty="0">
                <a:latin typeface="Times New Roman" panose="02020603050405020304" pitchFamily="18" charset="0"/>
                <a:ea typeface="ＭＳ Ｐゴシック" panose="020B0600070205080204" pitchFamily="34" charset="-128"/>
              </a:rPr>
              <a:t>Voice and varied chamber ensemble</a:t>
            </a:r>
          </a:p>
          <a:p>
            <a:pPr marL="466725" indent="-466725" eaLnBrk="1" hangingPunct="1">
              <a:lnSpc>
                <a:spcPct val="70000"/>
              </a:lnSpc>
              <a:buFontTx/>
              <a:buChar char="•"/>
            </a:pPr>
            <a:r>
              <a:rPr lang="en-US" altLang="en-US" dirty="0">
                <a:latin typeface="Times New Roman" panose="02020603050405020304" pitchFamily="18" charset="0"/>
                <a:ea typeface="ＭＳ Ｐゴシック" panose="020B0600070205080204" pitchFamily="34" charset="-128"/>
              </a:rPr>
              <a:t>Atonal work</a:t>
            </a:r>
          </a:p>
          <a:p>
            <a:pPr marL="466725" indent="-466725" eaLnBrk="1" hangingPunct="1">
              <a:lnSpc>
                <a:spcPct val="70000"/>
              </a:lnSpc>
              <a:buFontTx/>
              <a:buChar char="•"/>
            </a:pPr>
            <a:r>
              <a:rPr lang="en-US" altLang="en-US" dirty="0">
                <a:latin typeface="Times New Roman" panose="02020603050405020304" pitchFamily="18" charset="0"/>
                <a:ea typeface="ＭＳ Ｐゴシック" panose="020B0600070205080204" pitchFamily="34" charset="-128"/>
              </a:rPr>
              <a:t>No distinction between consonance and dissonance</a:t>
            </a:r>
          </a:p>
          <a:p>
            <a:pPr marL="466725" indent="-466725" eaLnBrk="1" hangingPunct="1">
              <a:lnSpc>
                <a:spcPct val="70000"/>
              </a:lnSpc>
              <a:buFontTx/>
              <a:buChar char="•"/>
            </a:pPr>
            <a:r>
              <a:rPr lang="en-US" altLang="en-US" i="1" dirty="0">
                <a:latin typeface="Times New Roman" panose="02020603050405020304" pitchFamily="18" charset="0"/>
                <a:ea typeface="ＭＳ Ｐゴシック" panose="020B0600070205080204" pitchFamily="34" charset="-128"/>
              </a:rPr>
              <a:t>Sprechstimme</a:t>
            </a:r>
            <a:endParaRPr lang="en-US" altLang="en-US" dirty="0">
              <a:latin typeface="Times New Roman" panose="02020603050405020304" pitchFamily="18" charset="0"/>
              <a:ea typeface="ＭＳ Ｐゴシック" panose="020B0600070205080204" pitchFamily="34" charset="-128"/>
            </a:endParaRPr>
          </a:p>
          <a:p>
            <a:pPr marL="466725" indent="-466725" eaLnBrk="1" hangingPunct="1">
              <a:lnSpc>
                <a:spcPct val="70000"/>
              </a:lnSpc>
              <a:buFontTx/>
              <a:buChar char="•"/>
            </a:pPr>
            <a:r>
              <a:rPr lang="en-US" altLang="en-US" i="1" dirty="0">
                <a:latin typeface="Times New Roman" panose="02020603050405020304" pitchFamily="18" charset="0"/>
                <a:ea typeface="ＭＳ Ｐゴシック" panose="020B0600070205080204" pitchFamily="34" charset="-128"/>
              </a:rPr>
              <a:t>Klangfarbenmelodie</a:t>
            </a:r>
            <a:r>
              <a:rPr lang="en-US" altLang="en-US" sz="2600" dirty="0">
                <a:ea typeface="ＭＳ Ｐゴシック" panose="020B0600070205080204" pitchFamily="34" charset="-128"/>
              </a:rPr>
              <a:t> </a:t>
            </a:r>
          </a:p>
          <a:p>
            <a:pPr marL="466725" indent="-466725" eaLnBrk="1" hangingPunct="1">
              <a:lnSpc>
                <a:spcPct val="70000"/>
              </a:lnSpc>
            </a:pPr>
            <a:endParaRPr lang="en-US" altLang="en-US" sz="2600" dirty="0">
              <a:ea typeface="ＭＳ Ｐゴシック" panose="020B0600070205080204" pitchFamily="34" charset="-128"/>
            </a:endParaRPr>
          </a:p>
        </p:txBody>
      </p:sp>
      <p:pic>
        <p:nvPicPr>
          <p:cNvPr id="67589" name="Picture 6">
            <a:extLst>
              <a:ext uri="{FF2B5EF4-FFF2-40B4-BE49-F238E27FC236}">
                <a16:creationId xmlns:a16="http://schemas.microsoft.com/office/drawing/2014/main" id="{E45A155F-7BA1-78A2-1904-A2B4B07861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706879"/>
            <a:ext cx="3289300" cy="4371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46C40910-F7EA-1D95-0639-58BADB54F401}"/>
              </a:ext>
            </a:extLst>
          </p:cNvPr>
          <p:cNvSpPr>
            <a:spLocks noGrp="1" noChangeArrowheads="1"/>
          </p:cNvSpPr>
          <p:nvPr>
            <p:ph type="title"/>
          </p:nvPr>
        </p:nvSpPr>
        <p:spPr>
          <a:xfrm>
            <a:off x="228600" y="198437"/>
            <a:ext cx="8686800" cy="944563"/>
          </a:xfrm>
          <a:solidFill>
            <a:srgbClr val="002060">
              <a:alpha val="15000"/>
            </a:srgbClr>
          </a:solidFill>
        </p:spPr>
        <p:txBody>
          <a:bodyPr>
            <a:normAutofit fontScale="90000"/>
          </a:bodyPr>
          <a:lstStyle/>
          <a:p>
            <a:pPr eaLnBrk="1" hangingPunct="1"/>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“The Moon-fleck” </a:t>
            </a:r>
            <a:b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br>
            <a:endParaRPr lang="en-US" altLang="en-US" sz="2900" dirty="0">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68611" name="Rectangle 3">
            <a:extLst>
              <a:ext uri="{FF2B5EF4-FFF2-40B4-BE49-F238E27FC236}">
                <a16:creationId xmlns:a16="http://schemas.microsoft.com/office/drawing/2014/main" id="{D70295E2-3DE1-7796-8341-5DD170C9A20A}"/>
              </a:ext>
            </a:extLst>
          </p:cNvPr>
          <p:cNvSpPr>
            <a:spLocks noGrp="1" noChangeArrowheads="1"/>
          </p:cNvSpPr>
          <p:nvPr>
            <p:ph idx="1"/>
          </p:nvPr>
        </p:nvSpPr>
        <p:spPr>
          <a:xfrm>
            <a:off x="304800" y="1828800"/>
            <a:ext cx="5867400" cy="1447800"/>
          </a:xfrm>
          <a:solidFill>
            <a:srgbClr val="002060"/>
          </a:solidFill>
        </p:spPr>
        <p:txBody>
          <a:bodyPr/>
          <a:lstStyle/>
          <a:p>
            <a:pPr marL="466725" indent="-466725" eaLnBrk="1" hangingPunct="1">
              <a:lnSpc>
                <a:spcPct val="70000"/>
              </a:lnSpc>
              <a:buFontTx/>
              <a:buChar char="•"/>
            </a:pPr>
            <a:r>
              <a:rPr lang="en-US" altLang="en-US" sz="2600" dirty="0">
                <a:latin typeface="Times New Roman" panose="02020603050405020304" pitchFamily="18" charset="0"/>
                <a:ea typeface="ＭＳ Ｐゴシック" panose="020B0600070205080204" pitchFamily="34" charset="-128"/>
              </a:rPr>
              <a:t>Voice and five instruments</a:t>
            </a:r>
          </a:p>
          <a:p>
            <a:pPr marL="466725" indent="-466725" eaLnBrk="1" hangingPunct="1">
              <a:lnSpc>
                <a:spcPct val="70000"/>
              </a:lnSpc>
              <a:buFontTx/>
              <a:buChar char="•"/>
            </a:pPr>
            <a:r>
              <a:rPr lang="en-US" altLang="en-US" sz="2600" dirty="0">
                <a:latin typeface="Times New Roman" panose="02020603050405020304" pitchFamily="18" charset="0"/>
                <a:ea typeface="ＭＳ Ｐゴシック" panose="020B0600070205080204" pitchFamily="34" charset="-128"/>
              </a:rPr>
              <a:t>Contrapuntal and dissonant</a:t>
            </a:r>
          </a:p>
          <a:p>
            <a:pPr marL="466725" indent="-466725" eaLnBrk="1" hangingPunct="1">
              <a:lnSpc>
                <a:spcPct val="70000"/>
              </a:lnSpc>
              <a:buFontTx/>
              <a:buChar char="•"/>
            </a:pPr>
            <a:r>
              <a:rPr lang="en-US" altLang="en-US" sz="2600" dirty="0">
                <a:latin typeface="Times New Roman" panose="02020603050405020304" pitchFamily="18" charset="0"/>
                <a:ea typeface="ＭＳ Ｐゴシック" panose="020B0600070205080204" pitchFamily="34" charset="-128"/>
              </a:rPr>
              <a:t>Atonality expresses frustration</a:t>
            </a:r>
            <a:r>
              <a:rPr lang="en-US" altLang="en-US" sz="2600" dirty="0">
                <a:ea typeface="ＭＳ Ｐゴシック" panose="020B0600070205080204" pitchFamily="34" charset="-128"/>
              </a:rPr>
              <a:t> </a:t>
            </a:r>
          </a:p>
        </p:txBody>
      </p:sp>
      <p:grpSp>
        <p:nvGrpSpPr>
          <p:cNvPr id="68614" name="Group 7">
            <a:extLst>
              <a:ext uri="{FF2B5EF4-FFF2-40B4-BE49-F238E27FC236}">
                <a16:creationId xmlns:a16="http://schemas.microsoft.com/office/drawing/2014/main" id="{7102189F-F1EA-BD26-6C89-24A1A9FC6EED}"/>
              </a:ext>
            </a:extLst>
          </p:cNvPr>
          <p:cNvGrpSpPr>
            <a:grpSpLocks/>
          </p:cNvGrpSpPr>
          <p:nvPr/>
        </p:nvGrpSpPr>
        <p:grpSpPr bwMode="auto">
          <a:xfrm>
            <a:off x="533400" y="3657600"/>
            <a:ext cx="8027988" cy="1752600"/>
            <a:chOff x="367" y="2016"/>
            <a:chExt cx="5057" cy="1104"/>
          </a:xfrm>
          <a:solidFill>
            <a:srgbClr val="002060"/>
          </a:solidFill>
        </p:grpSpPr>
        <p:pic>
          <p:nvPicPr>
            <p:cNvPr id="68615" name="Picture 5">
              <a:extLst>
                <a:ext uri="{FF2B5EF4-FFF2-40B4-BE49-F238E27FC236}">
                  <a16:creationId xmlns:a16="http://schemas.microsoft.com/office/drawing/2014/main" id="{A716EE13-C248-65FF-56D1-1FD2A85140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42"/>
            <a:stretch>
              <a:fillRect/>
            </a:stretch>
          </p:blipFill>
          <p:spPr bwMode="auto">
            <a:xfrm>
              <a:off x="372" y="2403"/>
              <a:ext cx="5052" cy="717"/>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68616" name="Rectangle 6">
              <a:extLst>
                <a:ext uri="{FF2B5EF4-FFF2-40B4-BE49-F238E27FC236}">
                  <a16:creationId xmlns:a16="http://schemas.microsoft.com/office/drawing/2014/main" id="{4AA7B7E5-197E-0554-EE72-BD8D1228EC46}"/>
                </a:ext>
              </a:extLst>
            </p:cNvPr>
            <p:cNvSpPr>
              <a:spLocks noChangeArrowheads="1"/>
            </p:cNvSpPr>
            <p:nvPr/>
          </p:nvSpPr>
          <p:spPr bwMode="auto">
            <a:xfrm>
              <a:off x="367" y="2016"/>
              <a:ext cx="1889" cy="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a:t>Sprechstimme notation</a:t>
              </a: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2">
            <a:extLst>
              <a:ext uri="{FF2B5EF4-FFF2-40B4-BE49-F238E27FC236}">
                <a16:creationId xmlns:a16="http://schemas.microsoft.com/office/drawing/2014/main" id="{A38E4558-50AF-E4E0-5FFB-E6E3B565768C}"/>
              </a:ext>
            </a:extLst>
          </p:cNvPr>
          <p:cNvSpPr>
            <a:spLocks noGrp="1" noChangeArrowheads="1"/>
          </p:cNvSpPr>
          <p:nvPr>
            <p:ph type="title"/>
          </p:nvPr>
        </p:nvSpPr>
        <p:spPr>
          <a:xfrm>
            <a:off x="687388" y="228600"/>
            <a:ext cx="7770812" cy="1752600"/>
          </a:xfrm>
          <a:solidFill>
            <a:srgbClr val="002060">
              <a:alpha val="15000"/>
            </a:srgbClr>
          </a:solidFill>
        </p:spPr>
        <p:txBody>
          <a:bodyPr>
            <a:normAutofit/>
          </a:bodyPr>
          <a:lstStyle/>
          <a:p>
            <a:pPr eaLnBrk="1" hangingPunct="1"/>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Music of the Early Modernists</a:t>
            </a:r>
            <a:br>
              <a:rPr lang="en-US" altLang="en-US" sz="3600" dirty="0">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Berg and Early-Twentieth-Century Opera</a:t>
            </a:r>
          </a:p>
        </p:txBody>
      </p:sp>
      <p:sp>
        <p:nvSpPr>
          <p:cNvPr id="71684" name="Rectangle 3">
            <a:extLst>
              <a:ext uri="{FF2B5EF4-FFF2-40B4-BE49-F238E27FC236}">
                <a16:creationId xmlns:a16="http://schemas.microsoft.com/office/drawing/2014/main" id="{E68EB8ED-E30D-886C-2B7A-C9D618422FCE}"/>
              </a:ext>
            </a:extLst>
          </p:cNvPr>
          <p:cNvSpPr>
            <a:spLocks noGrp="1" noChangeArrowheads="1"/>
          </p:cNvSpPr>
          <p:nvPr>
            <p:ph idx="1"/>
          </p:nvPr>
        </p:nvSpPr>
        <p:spPr>
          <a:xfrm>
            <a:off x="228601" y="2362200"/>
            <a:ext cx="5029200" cy="3065463"/>
          </a:xfrm>
          <a:solidFill>
            <a:srgbClr val="002060"/>
          </a:solidFill>
        </p:spPr>
        <p:txBody>
          <a:bodyPr/>
          <a:lstStyle/>
          <a:p>
            <a:pPr marL="457200" indent="-457200" eaLnBrk="1" hangingPunct="1">
              <a:lnSpc>
                <a:spcPct val="80000"/>
              </a:lnSpc>
              <a:buFontTx/>
              <a:buChar char="•"/>
            </a:pPr>
            <a:r>
              <a:rPr lang="en-US" altLang="en-US" dirty="0">
                <a:latin typeface="Times New Roman" panose="02020603050405020304" pitchFamily="18" charset="0"/>
                <a:ea typeface="ＭＳ Ｐゴシック" panose="020B0600070205080204" pitchFamily="34" charset="-128"/>
              </a:rPr>
              <a:t>Berg humanized atonality and serialism</a:t>
            </a:r>
          </a:p>
          <a:p>
            <a:pPr marL="457200" indent="-457200" eaLnBrk="1" hangingPunct="1">
              <a:lnSpc>
                <a:spcPct val="80000"/>
              </a:lnSpc>
              <a:buFontTx/>
              <a:buChar char="•"/>
            </a:pPr>
            <a:r>
              <a:rPr lang="en-US" altLang="en-US" dirty="0">
                <a:latin typeface="Times New Roman" panose="02020603050405020304" pitchFamily="18" charset="0"/>
                <a:ea typeface="ＭＳ Ｐゴシック" panose="020B0600070205080204" pitchFamily="34" charset="-128"/>
              </a:rPr>
              <a:t>Alban Berg (1885–1935)</a:t>
            </a:r>
          </a:p>
          <a:p>
            <a:pPr marL="457200" indent="-457200" eaLnBrk="1" hangingPunct="1">
              <a:lnSpc>
                <a:spcPct val="80000"/>
              </a:lnSpc>
              <a:buFontTx/>
              <a:buChar char="•"/>
            </a:pPr>
            <a:r>
              <a:rPr lang="en-US" altLang="en-US" dirty="0">
                <a:latin typeface="Times New Roman" panose="02020603050405020304" pitchFamily="18" charset="0"/>
                <a:ea typeface="ＭＳ Ｐゴシック" panose="020B0600070205080204" pitchFamily="34" charset="-128"/>
              </a:rPr>
              <a:t>Student of Schoenberg</a:t>
            </a:r>
          </a:p>
          <a:p>
            <a:pPr marL="457200" indent="-457200" eaLnBrk="1" hangingPunct="1">
              <a:lnSpc>
                <a:spcPct val="80000"/>
              </a:lnSpc>
              <a:buFontTx/>
              <a:buChar char="•"/>
            </a:pPr>
            <a:r>
              <a:rPr lang="en-US" altLang="en-US" dirty="0">
                <a:latin typeface="Times New Roman" panose="02020603050405020304" pitchFamily="18" charset="0"/>
                <a:ea typeface="ＭＳ Ｐゴシック" panose="020B0600070205080204" pitchFamily="34" charset="-128"/>
              </a:rPr>
              <a:t>Austrian composer and teacher</a:t>
            </a:r>
          </a:p>
          <a:p>
            <a:pPr marL="457200" indent="-457200" eaLnBrk="1" hangingPunct="1">
              <a:lnSpc>
                <a:spcPct val="80000"/>
              </a:lnSpc>
              <a:buFontTx/>
              <a:buChar char="•"/>
            </a:pPr>
            <a:r>
              <a:rPr lang="en-US" altLang="en-US" dirty="0">
                <a:latin typeface="Times New Roman" panose="02020603050405020304" pitchFamily="18" charset="0"/>
                <a:ea typeface="ＭＳ Ｐゴシック" panose="020B0600070205080204" pitchFamily="34" charset="-128"/>
              </a:rPr>
              <a:t>Served in the military during World War I</a:t>
            </a:r>
          </a:p>
          <a:p>
            <a:pPr marL="457200" indent="-457200" eaLnBrk="1" hangingPunct="1">
              <a:lnSpc>
                <a:spcPct val="80000"/>
              </a:lnSpc>
              <a:buFontTx/>
              <a:buChar char="•"/>
            </a:pPr>
            <a:r>
              <a:rPr lang="en-US" altLang="en-US" dirty="0">
                <a:latin typeface="Times New Roman" panose="02020603050405020304" pitchFamily="18" charset="0"/>
                <a:ea typeface="ＭＳ Ｐゴシック" panose="020B0600070205080204" pitchFamily="34" charset="-128"/>
              </a:rPr>
              <a:t>Second Viennese School</a:t>
            </a:r>
          </a:p>
          <a:p>
            <a:pPr marL="457200" indent="-457200" eaLnBrk="1" hangingPunct="1">
              <a:lnSpc>
                <a:spcPct val="80000"/>
              </a:lnSpc>
              <a:buFontTx/>
              <a:buChar char="•"/>
            </a:pPr>
            <a:r>
              <a:rPr lang="en-US" altLang="en-US" dirty="0">
                <a:latin typeface="Times New Roman" panose="02020603050405020304" pitchFamily="18" charset="0"/>
                <a:ea typeface="ＭＳ Ｐゴシック" panose="020B0600070205080204" pitchFamily="34" charset="-128"/>
              </a:rPr>
              <a:t>Hitler banned the works of 12-tone composers</a:t>
            </a:r>
          </a:p>
          <a:p>
            <a:pPr marL="457200" indent="-457200" eaLnBrk="1" hangingPunct="1">
              <a:lnSpc>
                <a:spcPct val="80000"/>
              </a:lnSpc>
              <a:buFontTx/>
              <a:buChar char="•"/>
            </a:pPr>
            <a:r>
              <a:rPr lang="en-US" altLang="en-US" dirty="0">
                <a:latin typeface="Times New Roman" panose="02020603050405020304" pitchFamily="18" charset="0"/>
                <a:ea typeface="ＭＳ Ｐゴシック" panose="020B0600070205080204" pitchFamily="34" charset="-128"/>
              </a:rPr>
              <a:t>Died at 50 (insect bite)</a:t>
            </a:r>
          </a:p>
        </p:txBody>
      </p:sp>
      <p:pic>
        <p:nvPicPr>
          <p:cNvPr id="71685" name="Picture 5">
            <a:extLst>
              <a:ext uri="{FF2B5EF4-FFF2-40B4-BE49-F238E27FC236}">
                <a16:creationId xmlns:a16="http://schemas.microsoft.com/office/drawing/2014/main" id="{492B4289-B7B9-BFF1-20B2-6E33141751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07706" y="2362200"/>
            <a:ext cx="2652070" cy="33528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a:extLst>
              <a:ext uri="{FF2B5EF4-FFF2-40B4-BE49-F238E27FC236}">
                <a16:creationId xmlns:a16="http://schemas.microsoft.com/office/drawing/2014/main" id="{9409ECC3-8094-9020-758A-A06540469AA1}"/>
              </a:ext>
            </a:extLst>
          </p:cNvPr>
          <p:cNvSpPr>
            <a:spLocks noGrp="1" noChangeArrowheads="1"/>
          </p:cNvSpPr>
          <p:nvPr>
            <p:ph type="title"/>
          </p:nvPr>
        </p:nvSpPr>
        <p:spPr>
          <a:xfrm>
            <a:off x="152400" y="0"/>
            <a:ext cx="8763000" cy="1371600"/>
          </a:xfrm>
          <a:solidFill>
            <a:srgbClr val="002060">
              <a:alpha val="15000"/>
            </a:srgbClr>
          </a:solidFill>
        </p:spPr>
        <p:txBody>
          <a:bodyPr>
            <a:noAutofit/>
          </a:bodyPr>
          <a:lstStyle/>
          <a:p>
            <a:pPr eaLnBrk="1" hangingPunct="1"/>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Music of the Early Modernists</a:t>
            </a:r>
            <a:b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Berg’s Music</a:t>
            </a:r>
          </a:p>
        </p:txBody>
      </p:sp>
      <p:sp>
        <p:nvSpPr>
          <p:cNvPr id="72708" name="Rectangle 3">
            <a:extLst>
              <a:ext uri="{FF2B5EF4-FFF2-40B4-BE49-F238E27FC236}">
                <a16:creationId xmlns:a16="http://schemas.microsoft.com/office/drawing/2014/main" id="{5746EFA3-6C34-1E36-CDA6-062FD933D9A3}"/>
              </a:ext>
            </a:extLst>
          </p:cNvPr>
          <p:cNvSpPr>
            <a:spLocks noGrp="1" noChangeArrowheads="1"/>
          </p:cNvSpPr>
          <p:nvPr>
            <p:ph idx="1"/>
          </p:nvPr>
        </p:nvSpPr>
        <p:spPr>
          <a:xfrm>
            <a:off x="331470" y="2005604"/>
            <a:ext cx="4267200" cy="4056063"/>
          </a:xfrm>
          <a:solidFill>
            <a:srgbClr val="002060"/>
          </a:solidFill>
        </p:spPr>
        <p:txBody>
          <a:bodyPr/>
          <a:lstStyle/>
          <a:p>
            <a:pPr marL="457200" indent="-457200" eaLnBrk="1" hangingPunct="1">
              <a:lnSpc>
                <a:spcPct val="90000"/>
              </a:lnSpc>
              <a:buFontTx/>
              <a:buChar char="•"/>
            </a:pPr>
            <a:r>
              <a:rPr lang="en-US" altLang="en-US" dirty="0">
                <a:latin typeface="Times New Roman" panose="02020603050405020304" pitchFamily="18" charset="0"/>
                <a:ea typeface="ＭＳ Ｐゴシック" panose="020B0600070205080204" pitchFamily="34" charset="-128"/>
              </a:rPr>
              <a:t>German Romanticism</a:t>
            </a:r>
          </a:p>
          <a:p>
            <a:pPr marL="457200" indent="-457200" eaLnBrk="1" hangingPunct="1">
              <a:lnSpc>
                <a:spcPct val="90000"/>
              </a:lnSpc>
              <a:buFontTx/>
              <a:buChar char="•"/>
            </a:pPr>
            <a:r>
              <a:rPr lang="en-US" altLang="en-US" dirty="0">
                <a:latin typeface="Times New Roman" panose="02020603050405020304" pitchFamily="18" charset="0"/>
                <a:ea typeface="ＭＳ Ｐゴシック" panose="020B0600070205080204" pitchFamily="34" charset="-128"/>
              </a:rPr>
              <a:t>Formal patterns of the past</a:t>
            </a:r>
          </a:p>
          <a:p>
            <a:pPr marL="457200" indent="-457200" eaLnBrk="1" hangingPunct="1">
              <a:lnSpc>
                <a:spcPct val="90000"/>
              </a:lnSpc>
              <a:buFontTx/>
              <a:buChar char="•"/>
            </a:pPr>
            <a:r>
              <a:rPr lang="en-US" altLang="en-US" dirty="0">
                <a:latin typeface="Times New Roman" panose="02020603050405020304" pitchFamily="18" charset="0"/>
                <a:ea typeface="ＭＳ Ｐゴシック" panose="020B0600070205080204" pitchFamily="34" charset="-128"/>
              </a:rPr>
              <a:t>Atonality and serialism of Schoenberg</a:t>
            </a:r>
            <a:endParaRPr lang="en-US" altLang="en-US" i="1" dirty="0">
              <a:latin typeface="Times New Roman" panose="02020603050405020304" pitchFamily="18" charset="0"/>
              <a:ea typeface="ＭＳ Ｐゴシック" panose="020B0600070205080204" pitchFamily="34" charset="-128"/>
            </a:endParaRPr>
          </a:p>
          <a:p>
            <a:pPr marL="457200" indent="-457200" eaLnBrk="1" hangingPunct="1">
              <a:lnSpc>
                <a:spcPct val="90000"/>
              </a:lnSpc>
              <a:buFontTx/>
              <a:buChar char="•"/>
            </a:pPr>
            <a:r>
              <a:rPr lang="en-US" altLang="en-US" i="1" dirty="0">
                <a:latin typeface="Times New Roman" panose="02020603050405020304" pitchFamily="18" charset="0"/>
                <a:ea typeface="ＭＳ Ｐゴシック" panose="020B0600070205080204" pitchFamily="34" charset="-128"/>
              </a:rPr>
              <a:t>Lyric Suite</a:t>
            </a:r>
            <a:endParaRPr lang="en-US" altLang="en-US" dirty="0">
              <a:latin typeface="Times New Roman" panose="02020603050405020304" pitchFamily="18" charset="0"/>
              <a:ea typeface="ＭＳ Ｐゴシック" panose="020B0600070205080204" pitchFamily="34" charset="-128"/>
            </a:endParaRPr>
          </a:p>
          <a:p>
            <a:pPr marL="457200" indent="-457200" eaLnBrk="1" hangingPunct="1">
              <a:lnSpc>
                <a:spcPct val="90000"/>
              </a:lnSpc>
              <a:buFontTx/>
              <a:buChar char="•"/>
            </a:pPr>
            <a:r>
              <a:rPr lang="en-US" altLang="en-US" dirty="0">
                <a:latin typeface="Times New Roman" panose="02020603050405020304" pitchFamily="18" charset="0"/>
                <a:ea typeface="ＭＳ Ｐゴシック" panose="020B0600070205080204" pitchFamily="34" charset="-128"/>
              </a:rPr>
              <a:t>Two operas:</a:t>
            </a:r>
            <a:endParaRPr lang="en-US" altLang="en-US" i="1" dirty="0">
              <a:latin typeface="Times New Roman" panose="02020603050405020304" pitchFamily="18" charset="0"/>
              <a:ea typeface="ＭＳ Ｐゴシック" panose="020B0600070205080204" pitchFamily="34" charset="-128"/>
            </a:endParaRPr>
          </a:p>
          <a:p>
            <a:pPr lvl="1" eaLnBrk="1" hangingPunct="1">
              <a:lnSpc>
                <a:spcPct val="90000"/>
              </a:lnSpc>
              <a:buFontTx/>
              <a:buNone/>
            </a:pPr>
            <a:r>
              <a:rPr lang="en-US" altLang="en-US" i="1" dirty="0">
                <a:latin typeface="Times New Roman" panose="02020603050405020304" pitchFamily="18" charset="0"/>
                <a:ea typeface="ＭＳ Ｐゴシック" panose="020B0600070205080204" pitchFamily="34" charset="-128"/>
              </a:rPr>
              <a:t>– Wozzeck</a:t>
            </a:r>
            <a:endParaRPr lang="en-US" altLang="en-US" dirty="0">
              <a:latin typeface="Times New Roman" panose="02020603050405020304" pitchFamily="18" charset="0"/>
              <a:ea typeface="ＭＳ Ｐゴシック" panose="020B0600070205080204" pitchFamily="34" charset="-128"/>
            </a:endParaRPr>
          </a:p>
          <a:p>
            <a:pPr lvl="1" eaLnBrk="1" hangingPunct="1">
              <a:lnSpc>
                <a:spcPct val="90000"/>
              </a:lnSpc>
              <a:buFontTx/>
              <a:buNone/>
            </a:pPr>
            <a:r>
              <a:rPr lang="en-US" altLang="en-US" i="1" dirty="0">
                <a:latin typeface="Times New Roman" panose="02020603050405020304" pitchFamily="18" charset="0"/>
                <a:ea typeface="ＭＳ Ｐゴシック" panose="020B0600070205080204" pitchFamily="34" charset="-128"/>
              </a:rPr>
              <a:t>– Lulu</a:t>
            </a:r>
            <a:endParaRPr lang="en-US" altLang="en-US" dirty="0">
              <a:latin typeface="Times New Roman" panose="02020603050405020304" pitchFamily="18" charset="0"/>
              <a:ea typeface="ＭＳ Ｐゴシック" panose="020B0600070205080204" pitchFamily="34" charset="-128"/>
            </a:endParaRPr>
          </a:p>
        </p:txBody>
      </p:sp>
      <p:sp>
        <p:nvSpPr>
          <p:cNvPr id="7" name="TextBox 6">
            <a:extLst>
              <a:ext uri="{FF2B5EF4-FFF2-40B4-BE49-F238E27FC236}">
                <a16:creationId xmlns:a16="http://schemas.microsoft.com/office/drawing/2014/main" id="{A749AB98-B9BB-69A9-001A-4D2EB764F30E}"/>
              </a:ext>
            </a:extLst>
          </p:cNvPr>
          <p:cNvSpPr txBox="1"/>
          <p:nvPr/>
        </p:nvSpPr>
        <p:spPr>
          <a:xfrm>
            <a:off x="5115570" y="1771374"/>
            <a:ext cx="3641593" cy="3951160"/>
          </a:xfrm>
          <a:prstGeom prst="rect">
            <a:avLst/>
          </a:prstGeom>
          <a:solidFill>
            <a:srgbClr val="002060"/>
          </a:solidFill>
        </p:spPr>
        <p:style>
          <a:lnRef idx="1">
            <a:schemeClr val="accent2"/>
          </a:lnRef>
          <a:fillRef idx="3">
            <a:schemeClr val="accent2"/>
          </a:fillRef>
          <a:effectRef idx="2">
            <a:schemeClr val="accent2"/>
          </a:effectRef>
          <a:fontRef idx="minor">
            <a:schemeClr val="lt1"/>
          </a:fontRef>
        </p:style>
        <p:txBody>
          <a:bodyPr>
            <a:spAutoFit/>
          </a:bodyPr>
          <a:lstStyle/>
          <a:p>
            <a:pPr algn="r">
              <a:defRPr/>
            </a:pPr>
            <a:r>
              <a:rPr lang="en-US" b="1" i="1" dirty="0">
                <a:solidFill>
                  <a:srgbClr val="FFFFFF"/>
                </a:solidFill>
                <a:latin typeface="Times New Roman" charset="0"/>
                <a:ea typeface="ＭＳ Ｐゴシック" charset="-128"/>
                <a:cs typeface="Times New Roman" charset="0"/>
              </a:rPr>
              <a:t>“When I decided to write an opera, my only intentions . . . were to give the theater what belongs to the theater. . . . The music was to be so formed as consciously to fulfill its duty of serving the action at every moment.” </a:t>
            </a:r>
          </a:p>
          <a:p>
            <a:pPr algn="r">
              <a:defRPr/>
            </a:pPr>
            <a:r>
              <a:rPr lang="en-US" b="1" i="1" dirty="0">
                <a:solidFill>
                  <a:srgbClr val="FFFFFF"/>
                </a:solidFill>
                <a:latin typeface="Times New Roman" charset="0"/>
                <a:ea typeface="ＭＳ Ｐゴシック" charset="-128"/>
                <a:cs typeface="Times New Roman" charset="0"/>
              </a:rPr>
              <a:t>—Alban Berg</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2">
            <a:extLst>
              <a:ext uri="{FF2B5EF4-FFF2-40B4-BE49-F238E27FC236}">
                <a16:creationId xmlns:a16="http://schemas.microsoft.com/office/drawing/2014/main" id="{713EA388-96FD-8864-BDC2-8507A4D75A03}"/>
              </a:ext>
            </a:extLst>
          </p:cNvPr>
          <p:cNvSpPr>
            <a:spLocks noGrp="1" noChangeArrowheads="1"/>
          </p:cNvSpPr>
          <p:nvPr>
            <p:ph type="title"/>
          </p:nvPr>
        </p:nvSpPr>
        <p:spPr>
          <a:xfrm>
            <a:off x="685800" y="0"/>
            <a:ext cx="7772400" cy="990600"/>
          </a:xfrm>
          <a:solidFill>
            <a:srgbClr val="002060">
              <a:alpha val="15000"/>
            </a:srgbClr>
          </a:solidFill>
        </p:spPr>
        <p:txBody>
          <a:bodyPr>
            <a:normAutofit/>
          </a:bodyPr>
          <a:lstStyle/>
          <a:p>
            <a:pPr eaLnBrk="1" hangingPunct="1"/>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Berg: </a:t>
            </a:r>
            <a:r>
              <a:rPr lang="en-US" altLang="en-US" sz="3200" i="1" dirty="0">
                <a:latin typeface="Times New Roman" panose="02020603050405020304" pitchFamily="18" charset="0"/>
                <a:ea typeface="ＭＳ Ｐゴシック" panose="020B0600070205080204" pitchFamily="34" charset="-128"/>
                <a:cs typeface="Times New Roman" panose="02020603050405020304" pitchFamily="18" charset="0"/>
              </a:rPr>
              <a:t>Wozzeck</a:t>
            </a:r>
            <a:endPar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73732" name="Rectangle 3">
            <a:extLst>
              <a:ext uri="{FF2B5EF4-FFF2-40B4-BE49-F238E27FC236}">
                <a16:creationId xmlns:a16="http://schemas.microsoft.com/office/drawing/2014/main" id="{FDF7D3FD-FFAF-0D29-7F5A-6C91CFDC2B9F}"/>
              </a:ext>
            </a:extLst>
          </p:cNvPr>
          <p:cNvSpPr>
            <a:spLocks noGrp="1" noChangeArrowheads="1"/>
          </p:cNvSpPr>
          <p:nvPr>
            <p:ph idx="1"/>
          </p:nvPr>
        </p:nvSpPr>
        <p:spPr>
          <a:xfrm>
            <a:off x="4572000" y="1828800"/>
            <a:ext cx="3886200" cy="4572000"/>
          </a:xfrm>
          <a:solidFill>
            <a:srgbClr val="002060"/>
          </a:solidFill>
          <a:ln>
            <a:solidFill>
              <a:srgbClr val="FFFF00"/>
            </a:solidFill>
          </a:ln>
        </p:spPr>
        <p:txBody>
          <a:bodyPr>
            <a:noAutofit/>
          </a:bodyPr>
          <a:lstStyle/>
          <a:p>
            <a:pPr marL="457200" indent="-457200" eaLnBrk="1" hangingPunct="1">
              <a:lnSpc>
                <a:spcPct val="80000"/>
              </a:lnSpc>
              <a:buFontTx/>
              <a:buChar char="•"/>
            </a:pPr>
            <a:r>
              <a:rPr lang="en-US" altLang="en-US" sz="2400" dirty="0">
                <a:latin typeface="Times New Roman" panose="02020603050405020304" pitchFamily="18" charset="0"/>
                <a:ea typeface="ＭＳ Ｐゴシック" panose="020B0600070205080204" pitchFamily="34" charset="-128"/>
              </a:rPr>
              <a:t>Expressionist play by Georg Büchner</a:t>
            </a:r>
          </a:p>
          <a:p>
            <a:pPr marL="457200" indent="-457200" eaLnBrk="1" hangingPunct="1">
              <a:lnSpc>
                <a:spcPct val="80000"/>
              </a:lnSpc>
              <a:buFontTx/>
              <a:buChar char="•"/>
            </a:pPr>
            <a:r>
              <a:rPr lang="en-US" altLang="en-US" sz="2400" dirty="0">
                <a:latin typeface="Times New Roman" panose="02020603050405020304" pitchFamily="18" charset="0"/>
                <a:ea typeface="ＭＳ Ｐゴシック" panose="020B0600070205080204" pitchFamily="34" charset="-128"/>
              </a:rPr>
              <a:t>Berg wrote the libretto</a:t>
            </a:r>
            <a:endParaRPr lang="en-US" altLang="en-US" sz="2400" i="1" dirty="0">
              <a:latin typeface="Times New Roman" panose="02020603050405020304" pitchFamily="18" charset="0"/>
              <a:ea typeface="ＭＳ Ｐゴシック" panose="020B0600070205080204" pitchFamily="34" charset="-128"/>
            </a:endParaRPr>
          </a:p>
          <a:p>
            <a:pPr marL="457200" indent="-457200" eaLnBrk="1" hangingPunct="1">
              <a:lnSpc>
                <a:spcPct val="80000"/>
              </a:lnSpc>
              <a:buFontTx/>
              <a:buChar char="•"/>
            </a:pPr>
            <a:r>
              <a:rPr lang="en-US" altLang="en-US" sz="2400" dirty="0">
                <a:latin typeface="Times New Roman" panose="02020603050405020304" pitchFamily="18" charset="0"/>
                <a:ea typeface="ＭＳ Ｐゴシック" panose="020B0600070205080204" pitchFamily="34" charset="-128"/>
              </a:rPr>
              <a:t>Atonal harmony, leitmotifs, </a:t>
            </a:r>
            <a:r>
              <a:rPr lang="en-US" altLang="en-US" sz="2400" i="1" dirty="0">
                <a:latin typeface="Times New Roman" panose="02020603050405020304" pitchFamily="18" charset="0"/>
                <a:ea typeface="ＭＳ Ｐゴシック" panose="020B0600070205080204" pitchFamily="34" charset="-128"/>
              </a:rPr>
              <a:t>Sprechstimme</a:t>
            </a:r>
          </a:p>
          <a:p>
            <a:pPr marL="457200" indent="-457200" eaLnBrk="1" hangingPunct="1">
              <a:lnSpc>
                <a:spcPct val="80000"/>
              </a:lnSpc>
              <a:buFontTx/>
              <a:buChar char="•"/>
            </a:pPr>
            <a:r>
              <a:rPr lang="en-US" altLang="en-US" sz="2400" dirty="0">
                <a:latin typeface="Times New Roman" panose="02020603050405020304" pitchFamily="18" charset="0"/>
                <a:ea typeface="ＭＳ Ｐゴシック" panose="020B0600070205080204" pitchFamily="34" charset="-128"/>
              </a:rPr>
              <a:t>Scene 4 of Act III</a:t>
            </a:r>
          </a:p>
          <a:p>
            <a:pPr lvl="1" eaLnBrk="1" hangingPunct="1">
              <a:lnSpc>
                <a:spcPct val="80000"/>
              </a:lnSpc>
              <a:buFontTx/>
              <a:buNone/>
            </a:pPr>
            <a:r>
              <a:rPr lang="en-US" altLang="en-US" sz="2400" dirty="0">
                <a:ea typeface="ＭＳ Ｐゴシック" panose="020B0600070205080204" pitchFamily="34" charset="-128"/>
              </a:rPr>
              <a:t>– </a:t>
            </a:r>
            <a:r>
              <a:rPr lang="en-US" altLang="en-US" sz="2400" dirty="0">
                <a:latin typeface="Times New Roman" panose="02020603050405020304" pitchFamily="18" charset="0"/>
                <a:ea typeface="ＭＳ Ｐゴシック" panose="020B0600070205080204" pitchFamily="34" charset="-128"/>
              </a:rPr>
              <a:t>Wozzeck returns to scene of crime, hallucinates, commits suicide</a:t>
            </a:r>
          </a:p>
          <a:p>
            <a:pPr marL="457200" indent="-457200" eaLnBrk="1" hangingPunct="1">
              <a:lnSpc>
                <a:spcPct val="80000"/>
              </a:lnSpc>
            </a:pPr>
            <a:r>
              <a:rPr lang="en-US" altLang="en-US" sz="2400" dirty="0">
                <a:latin typeface="Times New Roman" panose="02020603050405020304" pitchFamily="18" charset="0"/>
                <a:ea typeface="ＭＳ Ｐゴシック" panose="020B0600070205080204" pitchFamily="34" charset="-128"/>
              </a:rPr>
              <a:t>Eerie mood created by unusual instrument combinations</a:t>
            </a:r>
          </a:p>
        </p:txBody>
      </p:sp>
      <p:pic>
        <p:nvPicPr>
          <p:cNvPr id="73733" name="Picture 5">
            <a:extLst>
              <a:ext uri="{FF2B5EF4-FFF2-40B4-BE49-F238E27FC236}">
                <a16:creationId xmlns:a16="http://schemas.microsoft.com/office/drawing/2014/main" id="{1BEEA354-4123-6590-19AF-472510776E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46206"/>
            <a:ext cx="3886200" cy="3565587"/>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2">
            <a:extLst>
              <a:ext uri="{FF2B5EF4-FFF2-40B4-BE49-F238E27FC236}">
                <a16:creationId xmlns:a16="http://schemas.microsoft.com/office/drawing/2014/main" id="{5CFF801E-29F9-E7CD-6DFC-7CF882039CD8}"/>
              </a:ext>
            </a:extLst>
          </p:cNvPr>
          <p:cNvSpPr>
            <a:spLocks noGrp="1" noChangeArrowheads="1"/>
          </p:cNvSpPr>
          <p:nvPr>
            <p:ph type="title"/>
          </p:nvPr>
        </p:nvSpPr>
        <p:spPr>
          <a:xfrm>
            <a:off x="381000" y="304800"/>
            <a:ext cx="8458200" cy="1143000"/>
          </a:xfrm>
          <a:solidFill>
            <a:srgbClr val="002060">
              <a:alpha val="15000"/>
            </a:srgbClr>
          </a:solidFill>
        </p:spPr>
        <p:txBody>
          <a:bodyPr>
            <a:normAutofit/>
          </a:bodyPr>
          <a:lstStyle/>
          <a:p>
            <a:pPr eaLnBrk="1" hangingPunct="1"/>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European National Schools</a:t>
            </a:r>
          </a:p>
        </p:txBody>
      </p:sp>
      <p:sp>
        <p:nvSpPr>
          <p:cNvPr id="741381" name="Rectangle 5">
            <a:extLst>
              <a:ext uri="{FF2B5EF4-FFF2-40B4-BE49-F238E27FC236}">
                <a16:creationId xmlns:a16="http://schemas.microsoft.com/office/drawing/2014/main" id="{24F0FE94-E6D1-B784-0574-7EE0B0CB4DF1}"/>
              </a:ext>
            </a:extLst>
          </p:cNvPr>
          <p:cNvSpPr>
            <a:spLocks noChangeArrowheads="1"/>
          </p:cNvSpPr>
          <p:nvPr/>
        </p:nvSpPr>
        <p:spPr bwMode="auto">
          <a:xfrm>
            <a:off x="4267200" y="1828800"/>
            <a:ext cx="3925888" cy="2673350"/>
          </a:xfrm>
          <a:prstGeom prst="rect">
            <a:avLst/>
          </a:prstGeom>
          <a:solidFill>
            <a:srgbClr val="002060"/>
          </a:solidFill>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defRPr/>
            </a:pPr>
            <a:r>
              <a:rPr lang="en-US" sz="2800" b="1" i="1" dirty="0">
                <a:solidFill>
                  <a:srgbClr val="FFFFFF"/>
                </a:solidFill>
                <a:latin typeface="Times New Roman" charset="0"/>
                <a:ea typeface="ＭＳ Ｐゴシック" charset="-128"/>
                <a:cs typeface="Times New Roman" charset="0"/>
              </a:rPr>
              <a:t>“ Folk songs bind the nation, bind all nations and all people with one spirit, one happiness, one paradise.”</a:t>
            </a:r>
          </a:p>
          <a:p>
            <a:pPr>
              <a:defRPr/>
            </a:pPr>
            <a:r>
              <a:rPr lang="en-US" sz="2800" b="1" dirty="0">
                <a:solidFill>
                  <a:srgbClr val="FFFFFF"/>
                </a:solidFill>
                <a:latin typeface="Times New Roman" charset="0"/>
                <a:ea typeface="ＭＳ Ｐゴシック" charset="-128"/>
                <a:cs typeface="Times New Roman" charset="0"/>
              </a:rPr>
              <a:t>	—</a:t>
            </a:r>
            <a:r>
              <a:rPr lang="en-US" sz="2800" b="1" dirty="0" err="1">
                <a:solidFill>
                  <a:srgbClr val="FFFFFF"/>
                </a:solidFill>
                <a:latin typeface="Times New Roman" charset="0"/>
                <a:ea typeface="ＭＳ Ｐゴシック" charset="-128"/>
                <a:cs typeface="Times New Roman" charset="0"/>
              </a:rPr>
              <a:t>Leoš</a:t>
            </a:r>
            <a:r>
              <a:rPr lang="en-US" sz="2800" b="1" dirty="0">
                <a:solidFill>
                  <a:srgbClr val="FFFFFF"/>
                </a:solidFill>
                <a:latin typeface="Times New Roman" charset="0"/>
                <a:ea typeface="ＭＳ Ｐゴシック" charset="-128"/>
                <a:cs typeface="Times New Roman" charset="0"/>
              </a:rPr>
              <a:t> </a:t>
            </a:r>
            <a:r>
              <a:rPr lang="en-US" sz="2800" b="1" dirty="0" err="1">
                <a:solidFill>
                  <a:srgbClr val="FFFFFF"/>
                </a:solidFill>
                <a:latin typeface="Times New Roman" charset="0"/>
                <a:ea typeface="ＭＳ Ｐゴシック" charset="-128"/>
                <a:cs typeface="Times New Roman" charset="0"/>
              </a:rPr>
              <a:t>Janáček</a:t>
            </a:r>
            <a:endParaRPr lang="en-US" sz="2800" b="1" dirty="0">
              <a:solidFill>
                <a:srgbClr val="FFFFFF"/>
              </a:solidFill>
              <a:latin typeface="Times New Roman" charset="0"/>
              <a:ea typeface="ＭＳ Ｐゴシック" charset="-128"/>
              <a:cs typeface="Times New Roman" charset="0"/>
            </a:endParaRPr>
          </a:p>
        </p:txBody>
      </p:sp>
      <p:sp>
        <p:nvSpPr>
          <p:cNvPr id="78853" name="Rectangle 7">
            <a:extLst>
              <a:ext uri="{FF2B5EF4-FFF2-40B4-BE49-F238E27FC236}">
                <a16:creationId xmlns:a16="http://schemas.microsoft.com/office/drawing/2014/main" id="{0691AA54-58E0-9C4B-BCF1-3DB6197FF0D1}"/>
              </a:ext>
            </a:extLst>
          </p:cNvPr>
          <p:cNvSpPr txBox="1">
            <a:spLocks noChangeArrowheads="1"/>
          </p:cNvSpPr>
          <p:nvPr/>
        </p:nvSpPr>
        <p:spPr bwMode="auto">
          <a:xfrm>
            <a:off x="685800" y="1676400"/>
            <a:ext cx="2743200" cy="4800600"/>
          </a:xfrm>
          <a:prstGeom prst="rect">
            <a:avLst/>
          </a:prstGeom>
          <a:solidFill>
            <a:srgbClr val="002060"/>
          </a:solidFill>
          <a:ln>
            <a:noFill/>
          </a:ln>
        </p:spPr>
        <p:txBody>
          <a:bodyPr/>
          <a:lstStyle>
            <a:lvl1pPr marL="463550" indent="-463550"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ts val="2000"/>
              </a:spcBef>
              <a:buSzPct val="90000"/>
              <a:buFontTx/>
              <a:buChar char="•"/>
            </a:pPr>
            <a:r>
              <a:rPr lang="en-US" altLang="en-US" sz="2800" dirty="0"/>
              <a:t>England</a:t>
            </a:r>
          </a:p>
          <a:p>
            <a:pPr eaLnBrk="1" hangingPunct="1">
              <a:spcBef>
                <a:spcPts val="2000"/>
              </a:spcBef>
              <a:buSzPct val="90000"/>
              <a:buFontTx/>
              <a:buChar char="•"/>
            </a:pPr>
            <a:r>
              <a:rPr lang="en-US" altLang="en-US" sz="2800" dirty="0"/>
              <a:t>Russia</a:t>
            </a:r>
          </a:p>
          <a:p>
            <a:pPr eaLnBrk="1" hangingPunct="1">
              <a:spcBef>
                <a:spcPts val="2000"/>
              </a:spcBef>
              <a:buSzPct val="90000"/>
              <a:buFontTx/>
              <a:buChar char="•"/>
            </a:pPr>
            <a:r>
              <a:rPr lang="en-US" altLang="en-US" sz="2800" dirty="0"/>
              <a:t>France</a:t>
            </a:r>
          </a:p>
          <a:p>
            <a:pPr eaLnBrk="1" hangingPunct="1">
              <a:spcBef>
                <a:spcPts val="2000"/>
              </a:spcBef>
              <a:buSzPct val="90000"/>
              <a:buFontTx/>
              <a:buChar char="•"/>
            </a:pPr>
            <a:r>
              <a:rPr lang="en-US" altLang="en-US" sz="2800" dirty="0"/>
              <a:t>Germany</a:t>
            </a:r>
          </a:p>
          <a:p>
            <a:pPr eaLnBrk="1" hangingPunct="1">
              <a:spcBef>
                <a:spcPts val="2000"/>
              </a:spcBef>
              <a:buSzPct val="90000"/>
              <a:buFontTx/>
              <a:buChar char="•"/>
            </a:pPr>
            <a:r>
              <a:rPr lang="en-US" altLang="en-US" sz="2800" dirty="0"/>
              <a:t>Spain</a:t>
            </a:r>
          </a:p>
          <a:p>
            <a:pPr eaLnBrk="1" hangingPunct="1">
              <a:spcBef>
                <a:spcPts val="2000"/>
              </a:spcBef>
              <a:buSzPct val="90000"/>
              <a:buFontTx/>
              <a:buChar char="•"/>
            </a:pPr>
            <a:r>
              <a:rPr lang="en-US" altLang="en-US" sz="2800" dirty="0"/>
              <a:t>Scandinavia</a:t>
            </a:r>
          </a:p>
          <a:p>
            <a:pPr eaLnBrk="1" hangingPunct="1">
              <a:spcBef>
                <a:spcPts val="2000"/>
              </a:spcBef>
              <a:buSzPct val="90000"/>
              <a:buFontTx/>
              <a:buChar char="•"/>
            </a:pPr>
            <a:r>
              <a:rPr lang="en-US" altLang="en-US" sz="2800" dirty="0"/>
              <a:t>Hungary</a:t>
            </a:r>
          </a:p>
        </p:txBody>
      </p:sp>
      <p:sp>
        <p:nvSpPr>
          <p:cNvPr id="78854" name="TextBox 6">
            <a:extLst>
              <a:ext uri="{FF2B5EF4-FFF2-40B4-BE49-F238E27FC236}">
                <a16:creationId xmlns:a16="http://schemas.microsoft.com/office/drawing/2014/main" id="{00FA978E-BCEA-3A7D-DCC3-B882DEA7078B}"/>
              </a:ext>
            </a:extLst>
          </p:cNvPr>
          <p:cNvSpPr txBox="1">
            <a:spLocks noChangeArrowheads="1"/>
          </p:cNvSpPr>
          <p:nvPr/>
        </p:nvSpPr>
        <p:spPr bwMode="auto">
          <a:xfrm>
            <a:off x="2971800" y="2286000"/>
            <a:ext cx="2438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a:t>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2">
            <a:extLst>
              <a:ext uri="{FF2B5EF4-FFF2-40B4-BE49-F238E27FC236}">
                <a16:creationId xmlns:a16="http://schemas.microsoft.com/office/drawing/2014/main" id="{BA841A57-9C42-1D30-3136-D77F2CF4C2AC}"/>
              </a:ext>
            </a:extLst>
          </p:cNvPr>
          <p:cNvSpPr>
            <a:spLocks noGrp="1" noChangeArrowheads="1"/>
          </p:cNvSpPr>
          <p:nvPr>
            <p:ph type="title"/>
          </p:nvPr>
        </p:nvSpPr>
        <p:spPr>
          <a:xfrm>
            <a:off x="228600" y="228600"/>
            <a:ext cx="8686800" cy="990600"/>
          </a:xfrm>
        </p:spPr>
        <p:txBody>
          <a:bodyPr>
            <a:normAutofit/>
          </a:bodyPr>
          <a:lstStyle/>
          <a:p>
            <a:pPr eaLnBrk="1" hangingPunct="1"/>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European National Schools</a:t>
            </a:r>
          </a:p>
        </p:txBody>
      </p:sp>
      <p:sp>
        <p:nvSpPr>
          <p:cNvPr id="79876" name="Rectangle 3">
            <a:extLst>
              <a:ext uri="{FF2B5EF4-FFF2-40B4-BE49-F238E27FC236}">
                <a16:creationId xmlns:a16="http://schemas.microsoft.com/office/drawing/2014/main" id="{6835DAE4-7EF6-DFD7-CB55-85ED0EFFCA09}"/>
              </a:ext>
            </a:extLst>
          </p:cNvPr>
          <p:cNvSpPr>
            <a:spLocks noGrp="1" noChangeArrowheads="1"/>
          </p:cNvSpPr>
          <p:nvPr>
            <p:ph idx="1"/>
          </p:nvPr>
        </p:nvSpPr>
        <p:spPr>
          <a:xfrm>
            <a:off x="168275" y="1981200"/>
            <a:ext cx="3032125" cy="2209800"/>
          </a:xfrm>
          <a:solidFill>
            <a:srgbClr val="002060"/>
          </a:solidFill>
        </p:spPr>
        <p:txBody>
          <a:bodyPr/>
          <a:lstStyle/>
          <a:p>
            <a:pPr marL="466725" indent="-466725" eaLnBrk="1" hangingPunct="1">
              <a:lnSpc>
                <a:spcPct val="90000"/>
              </a:lnSpc>
              <a:buFontTx/>
              <a:buNone/>
            </a:pPr>
            <a:r>
              <a:rPr lang="en-US" altLang="en-US" dirty="0">
                <a:latin typeface="Times New Roman" panose="02020603050405020304" pitchFamily="18" charset="0"/>
                <a:ea typeface="ＭＳ Ｐゴシック" panose="020B0600070205080204" pitchFamily="34" charset="-128"/>
              </a:rPr>
              <a:t>England: </a:t>
            </a:r>
          </a:p>
          <a:p>
            <a:pPr marL="466725" indent="-466725" eaLnBrk="1" hangingPunct="1">
              <a:lnSpc>
                <a:spcPct val="90000"/>
              </a:lnSpc>
              <a:buFontTx/>
              <a:buChar char="•"/>
            </a:pPr>
            <a:r>
              <a:rPr lang="en-US" altLang="en-US" dirty="0">
                <a:latin typeface="Times New Roman" panose="02020603050405020304" pitchFamily="18" charset="0"/>
                <a:ea typeface="ＭＳ Ｐゴシック" panose="020B0600070205080204" pitchFamily="34" charset="-128"/>
              </a:rPr>
              <a:t>	Elgar</a:t>
            </a:r>
          </a:p>
          <a:p>
            <a:pPr marL="466725" indent="-466725" eaLnBrk="1" hangingPunct="1">
              <a:lnSpc>
                <a:spcPct val="90000"/>
              </a:lnSpc>
              <a:buFontTx/>
              <a:buChar char="•"/>
            </a:pPr>
            <a:r>
              <a:rPr lang="en-US" altLang="en-US" dirty="0">
                <a:latin typeface="Times New Roman" panose="02020603050405020304" pitchFamily="18" charset="0"/>
                <a:ea typeface="ＭＳ Ｐゴシック" panose="020B0600070205080204" pitchFamily="34" charset="-128"/>
              </a:rPr>
              <a:t>	Delius</a:t>
            </a:r>
          </a:p>
          <a:p>
            <a:pPr marL="466725" indent="-466725" eaLnBrk="1" hangingPunct="1">
              <a:lnSpc>
                <a:spcPct val="90000"/>
              </a:lnSpc>
              <a:buFontTx/>
              <a:buChar char="•"/>
            </a:pPr>
            <a:r>
              <a:rPr lang="en-US" altLang="en-US" dirty="0">
                <a:latin typeface="Times New Roman" panose="02020603050405020304" pitchFamily="18" charset="0"/>
                <a:ea typeface="ＭＳ Ｐゴシック" panose="020B0600070205080204" pitchFamily="34" charset="-128"/>
              </a:rPr>
              <a:t>	Vaughan 	Williams</a:t>
            </a:r>
          </a:p>
          <a:p>
            <a:pPr marL="466725" indent="-466725" eaLnBrk="1" hangingPunct="1">
              <a:lnSpc>
                <a:spcPct val="90000"/>
              </a:lnSpc>
              <a:buFontTx/>
              <a:buChar char="•"/>
            </a:pPr>
            <a:r>
              <a:rPr lang="en-US" altLang="en-US" dirty="0">
                <a:latin typeface="Times New Roman" panose="02020603050405020304" pitchFamily="18" charset="0"/>
                <a:ea typeface="ＭＳ Ｐゴシック" panose="020B0600070205080204" pitchFamily="34" charset="-128"/>
              </a:rPr>
              <a:t>	Britten</a:t>
            </a:r>
          </a:p>
        </p:txBody>
      </p:sp>
      <p:pic>
        <p:nvPicPr>
          <p:cNvPr id="79877" name="Picture 4">
            <a:extLst>
              <a:ext uri="{FF2B5EF4-FFF2-40B4-BE49-F238E27FC236}">
                <a16:creationId xmlns:a16="http://schemas.microsoft.com/office/drawing/2014/main" id="{0B056150-20E6-0156-A73A-363D4A05A6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778" t="6026" r="14760" b="5998"/>
          <a:stretch>
            <a:fillRect/>
          </a:stretch>
        </p:blipFill>
        <p:spPr bwMode="auto">
          <a:xfrm>
            <a:off x="3581400" y="1416050"/>
            <a:ext cx="5334000" cy="475615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79878" name="Line 5">
            <a:extLst>
              <a:ext uri="{FF2B5EF4-FFF2-40B4-BE49-F238E27FC236}">
                <a16:creationId xmlns:a16="http://schemas.microsoft.com/office/drawing/2014/main" id="{6687176C-80EE-8224-2C5E-528DD3F184A6}"/>
              </a:ext>
            </a:extLst>
          </p:cNvPr>
          <p:cNvSpPr>
            <a:spLocks noChangeShapeType="1"/>
          </p:cNvSpPr>
          <p:nvPr/>
        </p:nvSpPr>
        <p:spPr bwMode="auto">
          <a:xfrm>
            <a:off x="1981200" y="2286000"/>
            <a:ext cx="3124200" cy="533400"/>
          </a:xfrm>
          <a:prstGeom prst="line">
            <a:avLst/>
          </a:prstGeom>
          <a:noFill/>
          <a:ln w="57150">
            <a:solidFill>
              <a:srgbClr val="800040"/>
            </a:solidFill>
            <a:round/>
            <a:headEnd/>
            <a:tailEnd type="triangle" w="med" len="sm"/>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3" name="Rectangle 2">
            <a:extLst>
              <a:ext uri="{FF2B5EF4-FFF2-40B4-BE49-F238E27FC236}">
                <a16:creationId xmlns:a16="http://schemas.microsoft.com/office/drawing/2014/main" id="{7E9E1ABD-1025-2649-CB0A-D663296BCC3B}"/>
              </a:ext>
            </a:extLst>
          </p:cNvPr>
          <p:cNvSpPr>
            <a:spLocks noGrp="1" noChangeArrowheads="1"/>
          </p:cNvSpPr>
          <p:nvPr>
            <p:ph type="title"/>
          </p:nvPr>
        </p:nvSpPr>
        <p:spPr>
          <a:xfrm>
            <a:off x="224790" y="381000"/>
            <a:ext cx="8686800" cy="990600"/>
          </a:xfrm>
          <a:solidFill>
            <a:srgbClr val="002060">
              <a:alpha val="15000"/>
            </a:srgbClr>
          </a:solidFill>
        </p:spPr>
        <p:txBody>
          <a:bodyPr>
            <a:normAutofit/>
          </a:bodyPr>
          <a:lstStyle/>
          <a:p>
            <a:pPr eaLnBrk="1" hangingPunct="1"/>
            <a:r>
              <a:rPr lang="en-US" altLang="en-US" sz="3200"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European National Schools</a:t>
            </a:r>
          </a:p>
        </p:txBody>
      </p:sp>
      <p:sp>
        <p:nvSpPr>
          <p:cNvPr id="80899" name="Rectangle 3">
            <a:extLst>
              <a:ext uri="{FF2B5EF4-FFF2-40B4-BE49-F238E27FC236}">
                <a16:creationId xmlns:a16="http://schemas.microsoft.com/office/drawing/2014/main" id="{51951DC1-7D10-2A9B-4D42-3878F69F21C8}"/>
              </a:ext>
            </a:extLst>
          </p:cNvPr>
          <p:cNvSpPr>
            <a:spLocks noGrp="1" noChangeArrowheads="1"/>
          </p:cNvSpPr>
          <p:nvPr>
            <p:ph idx="1"/>
          </p:nvPr>
        </p:nvSpPr>
        <p:spPr>
          <a:xfrm>
            <a:off x="304800" y="2133600"/>
            <a:ext cx="2362200" cy="1219200"/>
          </a:xfrm>
          <a:solidFill>
            <a:srgbClr val="002060"/>
          </a:solidFill>
        </p:spPr>
        <p:txBody>
          <a:bodyPr/>
          <a:lstStyle/>
          <a:p>
            <a:pPr marL="466725" indent="-466725" eaLnBrk="1" hangingPunct="1">
              <a:lnSpc>
                <a:spcPct val="90000"/>
              </a:lnSpc>
              <a:buFontTx/>
              <a:buNone/>
            </a:pPr>
            <a:r>
              <a:rPr lang="en-US" altLang="en-US" dirty="0">
                <a:latin typeface="Times New Roman" panose="02020603050405020304" pitchFamily="18" charset="0"/>
                <a:ea typeface="ＭＳ Ｐゴシック" panose="020B0600070205080204" pitchFamily="34" charset="-128"/>
              </a:rPr>
              <a:t>Russia:</a:t>
            </a:r>
          </a:p>
          <a:p>
            <a:pPr marL="466725" indent="-466725" eaLnBrk="1" hangingPunct="1">
              <a:lnSpc>
                <a:spcPct val="90000"/>
              </a:lnSpc>
              <a:buFontTx/>
              <a:buChar char="•"/>
            </a:pPr>
            <a:r>
              <a:rPr lang="en-US" altLang="en-US" dirty="0">
                <a:latin typeface="Times New Roman" panose="02020603050405020304" pitchFamily="18" charset="0"/>
                <a:ea typeface="ＭＳ Ｐゴシック" panose="020B0600070205080204" pitchFamily="34" charset="-128"/>
              </a:rPr>
              <a:t>	Prokofiev</a:t>
            </a:r>
          </a:p>
          <a:p>
            <a:pPr marL="466725" indent="-466725" eaLnBrk="1" hangingPunct="1">
              <a:lnSpc>
                <a:spcPct val="90000"/>
              </a:lnSpc>
              <a:buFontTx/>
              <a:buChar char="•"/>
            </a:pPr>
            <a:r>
              <a:rPr lang="en-US" altLang="en-US" dirty="0">
                <a:latin typeface="Times New Roman" panose="02020603050405020304" pitchFamily="18" charset="0"/>
                <a:ea typeface="ＭＳ Ｐゴシック" panose="020B0600070205080204" pitchFamily="34" charset="-128"/>
              </a:rPr>
              <a:t> 	Shostakovich</a:t>
            </a:r>
          </a:p>
        </p:txBody>
      </p:sp>
      <p:pic>
        <p:nvPicPr>
          <p:cNvPr id="80900" name="Picture 4">
            <a:extLst>
              <a:ext uri="{FF2B5EF4-FFF2-40B4-BE49-F238E27FC236}">
                <a16:creationId xmlns:a16="http://schemas.microsoft.com/office/drawing/2014/main" id="{17F52619-B271-1653-3A5F-B37AD0C5C9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778" t="6026" r="14760" b="5998"/>
          <a:stretch>
            <a:fillRect/>
          </a:stretch>
        </p:blipFill>
        <p:spPr bwMode="auto">
          <a:xfrm>
            <a:off x="3352800" y="1371600"/>
            <a:ext cx="5562600" cy="495935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80901" name="Line 5">
            <a:extLst>
              <a:ext uri="{FF2B5EF4-FFF2-40B4-BE49-F238E27FC236}">
                <a16:creationId xmlns:a16="http://schemas.microsoft.com/office/drawing/2014/main" id="{2168A522-B4DB-7AC3-6365-5FEE26FB6C0B}"/>
              </a:ext>
            </a:extLst>
          </p:cNvPr>
          <p:cNvSpPr>
            <a:spLocks noChangeShapeType="1"/>
          </p:cNvSpPr>
          <p:nvPr/>
        </p:nvSpPr>
        <p:spPr bwMode="auto">
          <a:xfrm rot="-2206272">
            <a:off x="3124200" y="838200"/>
            <a:ext cx="4191000" cy="3276600"/>
          </a:xfrm>
          <a:prstGeom prst="line">
            <a:avLst/>
          </a:prstGeom>
          <a:noFill/>
          <a:ln w="57150">
            <a:solidFill>
              <a:srgbClr val="80004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0902" name="Rectangle 6">
            <a:extLst>
              <a:ext uri="{FF2B5EF4-FFF2-40B4-BE49-F238E27FC236}">
                <a16:creationId xmlns:a16="http://schemas.microsoft.com/office/drawing/2014/main" id="{3FFE977F-0813-A5B7-69B8-6165A2177920}"/>
              </a:ext>
            </a:extLst>
          </p:cNvPr>
          <p:cNvSpPr>
            <a:spLocks noChangeArrowheads="1"/>
          </p:cNvSpPr>
          <p:nvPr/>
        </p:nvSpPr>
        <p:spPr bwMode="auto">
          <a:xfrm>
            <a:off x="425450" y="5562600"/>
            <a:ext cx="2241550" cy="366713"/>
          </a:xfrm>
          <a:prstGeom prst="rect">
            <a:avLst/>
          </a:prstGeom>
          <a:solidFill>
            <a:srgbClr val="002060"/>
          </a:solidFill>
          <a:ln>
            <a:noFill/>
          </a:ln>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800" b="1" dirty="0">
                <a:hlinkClick r:id="rId4" action="ppaction://hlinkfile"/>
              </a:rPr>
              <a:t>Prokofiev: Op 25, III</a:t>
            </a:r>
            <a:endParaRPr lang="en-US" altLang="en-US" sz="1800" b="1" i="1"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2">
            <a:extLst>
              <a:ext uri="{FF2B5EF4-FFF2-40B4-BE49-F238E27FC236}">
                <a16:creationId xmlns:a16="http://schemas.microsoft.com/office/drawing/2014/main" id="{F154531C-0D03-4C4E-E527-95AED840388D}"/>
              </a:ext>
            </a:extLst>
          </p:cNvPr>
          <p:cNvSpPr>
            <a:spLocks noGrp="1" noChangeArrowheads="1"/>
          </p:cNvSpPr>
          <p:nvPr>
            <p:ph type="title"/>
          </p:nvPr>
        </p:nvSpPr>
        <p:spPr>
          <a:xfrm>
            <a:off x="228600" y="152400"/>
            <a:ext cx="8534400" cy="685800"/>
          </a:xfrm>
          <a:ln>
            <a:solidFill>
              <a:schemeClr val="bg1"/>
            </a:solidFill>
          </a:ln>
        </p:spPr>
        <p:txBody>
          <a:bodyPr>
            <a:noAutofit/>
          </a:bodyPr>
          <a:lstStyle/>
          <a:p>
            <a:pPr eaLnBrk="1" hangingPunct="1"/>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European National Schools</a:t>
            </a:r>
          </a:p>
        </p:txBody>
      </p:sp>
      <p:sp>
        <p:nvSpPr>
          <p:cNvPr id="81924" name="Rectangle 3">
            <a:extLst>
              <a:ext uri="{FF2B5EF4-FFF2-40B4-BE49-F238E27FC236}">
                <a16:creationId xmlns:a16="http://schemas.microsoft.com/office/drawing/2014/main" id="{B4E73587-C149-9D7E-47F1-9598126B1249}"/>
              </a:ext>
            </a:extLst>
          </p:cNvPr>
          <p:cNvSpPr>
            <a:spLocks noGrp="1" noChangeArrowheads="1"/>
          </p:cNvSpPr>
          <p:nvPr>
            <p:ph idx="1"/>
          </p:nvPr>
        </p:nvSpPr>
        <p:spPr>
          <a:xfrm>
            <a:off x="152400" y="1447800"/>
            <a:ext cx="2438400" cy="2971800"/>
          </a:xfrm>
          <a:solidFill>
            <a:srgbClr val="002060"/>
          </a:solidFill>
        </p:spPr>
        <p:txBody>
          <a:bodyPr/>
          <a:lstStyle/>
          <a:p>
            <a:pPr marL="466725" indent="-466725" eaLnBrk="1" hangingPunct="1">
              <a:buFontTx/>
              <a:buNone/>
            </a:pPr>
            <a:r>
              <a:rPr lang="en-US" altLang="en-US" dirty="0">
                <a:latin typeface="Times New Roman" panose="02020603050405020304" pitchFamily="18" charset="0"/>
                <a:ea typeface="ＭＳ Ｐゴシック" panose="020B0600070205080204" pitchFamily="34" charset="-128"/>
              </a:rPr>
              <a:t>France: </a:t>
            </a:r>
            <a:r>
              <a:rPr lang="en-US" altLang="en-US" i="1" dirty="0">
                <a:latin typeface="Times New Roman" panose="02020603050405020304" pitchFamily="18" charset="0"/>
                <a:ea typeface="ＭＳ Ｐゴシック" panose="020B0600070205080204" pitchFamily="34" charset="-128"/>
              </a:rPr>
              <a:t>Les Six</a:t>
            </a:r>
          </a:p>
          <a:p>
            <a:pPr marL="466725" indent="-466725" eaLnBrk="1" hangingPunct="1">
              <a:buFontTx/>
              <a:buChar char="•"/>
            </a:pPr>
            <a:r>
              <a:rPr lang="en-US" altLang="en-US" dirty="0">
                <a:latin typeface="Times New Roman" panose="02020603050405020304" pitchFamily="18" charset="0"/>
                <a:ea typeface="ＭＳ Ｐゴシック" panose="020B0600070205080204" pitchFamily="34" charset="-128"/>
              </a:rPr>
              <a:t>	Satie</a:t>
            </a:r>
          </a:p>
          <a:p>
            <a:pPr marL="466725" indent="-466725" eaLnBrk="1" hangingPunct="1">
              <a:buFontTx/>
              <a:buChar char="•"/>
            </a:pPr>
            <a:r>
              <a:rPr lang="en-US" altLang="en-US" dirty="0">
                <a:latin typeface="Times New Roman" panose="02020603050405020304" pitchFamily="18" charset="0"/>
                <a:ea typeface="ＭＳ Ｐゴシック" panose="020B0600070205080204" pitchFamily="34" charset="-128"/>
              </a:rPr>
              <a:t>	Milhaud</a:t>
            </a:r>
          </a:p>
          <a:p>
            <a:pPr marL="466725" indent="-466725" eaLnBrk="1" hangingPunct="1">
              <a:buFontTx/>
              <a:buChar char="•"/>
            </a:pPr>
            <a:r>
              <a:rPr lang="en-US" altLang="en-US" dirty="0">
                <a:latin typeface="Times New Roman" panose="02020603050405020304" pitchFamily="18" charset="0"/>
                <a:ea typeface="ＭＳ Ｐゴシック" panose="020B0600070205080204" pitchFamily="34" charset="-128"/>
              </a:rPr>
              <a:t>	Honegger</a:t>
            </a:r>
          </a:p>
          <a:p>
            <a:pPr marL="466725" indent="-466725" eaLnBrk="1" hangingPunct="1">
              <a:buFontTx/>
              <a:buChar char="•"/>
            </a:pPr>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Tailleferre</a:t>
            </a:r>
            <a:endParaRPr lang="en-US" altLang="en-US" dirty="0">
              <a:latin typeface="Times New Roman" panose="02020603050405020304" pitchFamily="18" charset="0"/>
              <a:ea typeface="ＭＳ Ｐゴシック" panose="020B0600070205080204" pitchFamily="34" charset="-128"/>
            </a:endParaRPr>
          </a:p>
          <a:p>
            <a:pPr marL="466725" indent="-466725" eaLnBrk="1" hangingPunct="1">
              <a:buFontTx/>
              <a:buChar char="•"/>
            </a:pPr>
            <a:r>
              <a:rPr lang="en-US" altLang="en-US" dirty="0">
                <a:latin typeface="Times New Roman" panose="02020603050405020304" pitchFamily="18" charset="0"/>
                <a:ea typeface="ＭＳ Ｐゴシック" panose="020B0600070205080204" pitchFamily="34" charset="-128"/>
              </a:rPr>
              <a:t>	Poulenc</a:t>
            </a:r>
          </a:p>
          <a:p>
            <a:pPr marL="466725" indent="-466725" eaLnBrk="1" hangingPunct="1">
              <a:buFontTx/>
              <a:buChar char="•"/>
            </a:pPr>
            <a:r>
              <a:rPr lang="en-US" altLang="en-US" dirty="0">
                <a:latin typeface="Times New Roman" panose="02020603050405020304" pitchFamily="18" charset="0"/>
                <a:ea typeface="ＭＳ Ｐゴシック" panose="020B0600070205080204" pitchFamily="34" charset="-128"/>
              </a:rPr>
              <a:t>	Auric</a:t>
            </a:r>
          </a:p>
        </p:txBody>
      </p:sp>
      <p:sp>
        <p:nvSpPr>
          <p:cNvPr id="81922" name="Footer Placeholder 4">
            <a:extLst>
              <a:ext uri="{FF2B5EF4-FFF2-40B4-BE49-F238E27FC236}">
                <a16:creationId xmlns:a16="http://schemas.microsoft.com/office/drawing/2014/main" id="{B3BCF8E2-A1D6-01A1-97DB-90901DE826E3}"/>
              </a:ext>
            </a:extLst>
          </p:cNvPr>
          <p:cNvSpPr>
            <a:spLocks noGrp="1"/>
          </p:cNvSpPr>
          <p:nvPr>
            <p:ph type="ftr" sz="quarter" idx="11"/>
          </p:nvPr>
        </p:nvSpPr>
        <p:spPr bwMode="auto">
          <a:xfrm>
            <a:off x="2209800" y="6599238"/>
            <a:ext cx="3717925" cy="258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000"/>
              <a:t>The Enjoyment of Music 11th, Shorter Edition</a:t>
            </a:r>
          </a:p>
        </p:txBody>
      </p:sp>
      <p:pic>
        <p:nvPicPr>
          <p:cNvPr id="81925" name="Picture 4">
            <a:extLst>
              <a:ext uri="{FF2B5EF4-FFF2-40B4-BE49-F238E27FC236}">
                <a16:creationId xmlns:a16="http://schemas.microsoft.com/office/drawing/2014/main" id="{80285B31-339C-C824-1F5B-B582A8157C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778" t="6026" r="14760" b="5998"/>
          <a:stretch>
            <a:fillRect/>
          </a:stretch>
        </p:blipFill>
        <p:spPr bwMode="auto">
          <a:xfrm>
            <a:off x="3048000" y="1143000"/>
            <a:ext cx="5867400" cy="5232400"/>
          </a:xfrm>
          <a:prstGeom prst="rect">
            <a:avLst/>
          </a:prstGeom>
          <a:ln w="88900" cap="sq" cmpd="thickThin">
            <a:solidFill>
              <a:srgbClr val="000000"/>
            </a:solidFill>
            <a:prstDash val="solid"/>
            <a:miter lim="800000"/>
          </a:ln>
          <a:effectLst>
            <a:innerShdw blurRad="76200">
              <a:srgbClr val="000000"/>
            </a:innerShdw>
          </a:effectLst>
        </p:spPr>
      </p:pic>
      <p:sp>
        <p:nvSpPr>
          <p:cNvPr id="81926" name="Line 5">
            <a:extLst>
              <a:ext uri="{FF2B5EF4-FFF2-40B4-BE49-F238E27FC236}">
                <a16:creationId xmlns:a16="http://schemas.microsoft.com/office/drawing/2014/main" id="{44B14DE1-20BD-C0BB-3261-D52C3E6E4C9B}"/>
              </a:ext>
            </a:extLst>
          </p:cNvPr>
          <p:cNvSpPr>
            <a:spLocks noChangeShapeType="1"/>
          </p:cNvSpPr>
          <p:nvPr/>
        </p:nvSpPr>
        <p:spPr bwMode="auto">
          <a:xfrm>
            <a:off x="2590800" y="1828800"/>
            <a:ext cx="2286000" cy="1676400"/>
          </a:xfrm>
          <a:prstGeom prst="line">
            <a:avLst/>
          </a:prstGeom>
          <a:noFill/>
          <a:ln w="57150">
            <a:solidFill>
              <a:srgbClr val="7A0B27"/>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7FA4C-0FAA-B347-A10B-33F90A45E711}"/>
              </a:ext>
            </a:extLst>
          </p:cNvPr>
          <p:cNvSpPr>
            <a:spLocks noGrp="1"/>
          </p:cNvSpPr>
          <p:nvPr>
            <p:ph type="title"/>
          </p:nvPr>
        </p:nvSpPr>
        <p:spPr>
          <a:xfrm>
            <a:off x="1752599" y="304800"/>
            <a:ext cx="5791201" cy="1066800"/>
          </a:xfrm>
          <a:ln>
            <a:solidFill>
              <a:srgbClr val="002060"/>
            </a:solidFill>
          </a:ln>
        </p:spPr>
        <p:txBody>
          <a:bodyPr>
            <a:normAutofit fontScale="90000"/>
          </a:bodyPr>
          <a:lstStyle/>
          <a:p>
            <a:r>
              <a:rPr lang="en-US" dirty="0">
                <a:latin typeface="Times" pitchFamily="2" charset="0"/>
              </a:rPr>
              <a:t>MUSIC OF THE 20</a:t>
            </a:r>
            <a:r>
              <a:rPr lang="en-US" baseline="30000" dirty="0">
                <a:latin typeface="Times" pitchFamily="2" charset="0"/>
              </a:rPr>
              <a:t>TH</a:t>
            </a:r>
            <a:r>
              <a:rPr lang="en-US" dirty="0">
                <a:latin typeface="Times" pitchFamily="2" charset="0"/>
              </a:rPr>
              <a:t> CENTURY AND BEYOND</a:t>
            </a:r>
          </a:p>
        </p:txBody>
      </p:sp>
      <p:sp>
        <p:nvSpPr>
          <p:cNvPr id="4" name="TextBox 3">
            <a:extLst>
              <a:ext uri="{FF2B5EF4-FFF2-40B4-BE49-F238E27FC236}">
                <a16:creationId xmlns:a16="http://schemas.microsoft.com/office/drawing/2014/main" id="{DEDFFF2B-45F7-4949-8A3F-F649FE98D3AE}"/>
              </a:ext>
            </a:extLst>
          </p:cNvPr>
          <p:cNvSpPr txBox="1"/>
          <p:nvPr/>
        </p:nvSpPr>
        <p:spPr>
          <a:xfrm>
            <a:off x="381000" y="1524000"/>
            <a:ext cx="8382000" cy="4247317"/>
          </a:xfrm>
          <a:prstGeom prst="rect">
            <a:avLst/>
          </a:prstGeom>
          <a:solidFill>
            <a:srgbClr val="002060"/>
          </a:solidFill>
        </p:spPr>
        <p:txBody>
          <a:bodyPr wrap="square" rtlCol="0">
            <a:spAutoFit/>
          </a:bodyPr>
          <a:lstStyle/>
          <a:p>
            <a:r>
              <a:rPr lang="en-US" dirty="0"/>
              <a:t>What defines twentieth-century music? Clearly, the twentieth century was a time of great upheaval in general, including in music. The sense of rapid change and innovation in music and art of this period reflects the dramatic changes taking place in the world at large. On a political level, the twentieth century was one of the bloodiest and most turbulent periods in history. While wars are a constant throughout all human history, the global nature of twentieth-century politics resulted in conflicts on a scale never seen; World War II alone is widely regarded as the deadliest conflict in human history in terms of total deaths, partly due to advancements in technology such as machine guns, tanks, and eventually the atom bomb. </a:t>
            </a:r>
          </a:p>
          <a:p>
            <a:r>
              <a:rPr lang="en-US" dirty="0"/>
              <a:t> </a:t>
            </a:r>
          </a:p>
          <a:p>
            <a:r>
              <a:rPr lang="en-US" dirty="0"/>
              <a:t>It’s no surprise that music of this period mirrored the urgency and turmoil in the world at large. For many composers, the raw emotion and sentimentality reflected in the music of the nineteenth century had grown tiresome, and so they began an attempt to push the musical language into new areas. Sometimes, this meant bending long-established musical rules to their very limits, and, in some cases, breaking them altogether. </a:t>
            </a:r>
            <a:endParaRPr lang="en-US" sz="1400" dirty="0"/>
          </a:p>
        </p:txBody>
      </p:sp>
    </p:spTree>
    <p:extLst>
      <p:ext uri="{BB962C8B-B14F-4D97-AF65-F5344CB8AC3E}">
        <p14:creationId xmlns:p14="http://schemas.microsoft.com/office/powerpoint/2010/main" val="5247308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51" name="Rectangle 2">
            <a:extLst>
              <a:ext uri="{FF2B5EF4-FFF2-40B4-BE49-F238E27FC236}">
                <a16:creationId xmlns:a16="http://schemas.microsoft.com/office/drawing/2014/main" id="{CDFE5C27-262C-22F5-9026-37B52045E6EA}"/>
              </a:ext>
            </a:extLst>
          </p:cNvPr>
          <p:cNvSpPr>
            <a:spLocks noGrp="1" noChangeArrowheads="1"/>
          </p:cNvSpPr>
          <p:nvPr>
            <p:ph type="title"/>
          </p:nvPr>
        </p:nvSpPr>
        <p:spPr>
          <a:xfrm>
            <a:off x="228600" y="152400"/>
            <a:ext cx="8686800" cy="685800"/>
          </a:xfrm>
          <a:solidFill>
            <a:srgbClr val="002060">
              <a:alpha val="15000"/>
            </a:srgbClr>
          </a:solidFill>
        </p:spPr>
        <p:txBody>
          <a:bodyPr>
            <a:noAutofit/>
          </a:bodyPr>
          <a:lstStyle/>
          <a:p>
            <a:pPr eaLnBrk="1" hangingPunct="1"/>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European National Schools</a:t>
            </a:r>
          </a:p>
        </p:txBody>
      </p:sp>
      <p:sp>
        <p:nvSpPr>
          <p:cNvPr id="82947" name="Rectangle 3">
            <a:extLst>
              <a:ext uri="{FF2B5EF4-FFF2-40B4-BE49-F238E27FC236}">
                <a16:creationId xmlns:a16="http://schemas.microsoft.com/office/drawing/2014/main" id="{05908EB7-4812-D9AE-AB8D-5A2A567B1326}"/>
              </a:ext>
            </a:extLst>
          </p:cNvPr>
          <p:cNvSpPr>
            <a:spLocks noGrp="1" noChangeArrowheads="1"/>
          </p:cNvSpPr>
          <p:nvPr>
            <p:ph idx="1"/>
          </p:nvPr>
        </p:nvSpPr>
        <p:spPr>
          <a:xfrm>
            <a:off x="457200" y="1828800"/>
            <a:ext cx="2286000" cy="1600200"/>
          </a:xfrm>
          <a:solidFill>
            <a:srgbClr val="002060"/>
          </a:solidFill>
        </p:spPr>
        <p:txBody>
          <a:bodyPr/>
          <a:lstStyle/>
          <a:p>
            <a:pPr marL="466725" indent="-466725" eaLnBrk="1" hangingPunct="1">
              <a:lnSpc>
                <a:spcPct val="90000"/>
              </a:lnSpc>
              <a:buFontTx/>
              <a:buNone/>
            </a:pPr>
            <a:r>
              <a:rPr lang="en-US" altLang="en-US" dirty="0">
                <a:latin typeface="Times New Roman" panose="02020603050405020304" pitchFamily="18" charset="0"/>
                <a:ea typeface="ＭＳ Ｐゴシック" panose="020B0600070205080204" pitchFamily="34" charset="-128"/>
              </a:rPr>
              <a:t>Germany:</a:t>
            </a:r>
          </a:p>
          <a:p>
            <a:pPr marL="466725" indent="-466725" eaLnBrk="1" hangingPunct="1">
              <a:lnSpc>
                <a:spcPct val="90000"/>
              </a:lnSpc>
              <a:buFontTx/>
              <a:buChar char="•"/>
            </a:pPr>
            <a:r>
              <a:rPr lang="en-US" altLang="en-US" dirty="0">
                <a:latin typeface="Times New Roman" panose="02020603050405020304" pitchFamily="18" charset="0"/>
                <a:ea typeface="ＭＳ Ｐゴシック" panose="020B0600070205080204" pitchFamily="34" charset="-128"/>
              </a:rPr>
              <a:t> Hindemith</a:t>
            </a:r>
          </a:p>
          <a:p>
            <a:pPr marL="466725" indent="-466725" eaLnBrk="1" hangingPunct="1">
              <a:lnSpc>
                <a:spcPct val="90000"/>
              </a:lnSpc>
              <a:buFontTx/>
              <a:buChar char="•"/>
            </a:pPr>
            <a:r>
              <a:rPr lang="en-US" altLang="en-US" dirty="0">
                <a:latin typeface="Times New Roman" panose="02020603050405020304" pitchFamily="18" charset="0"/>
                <a:ea typeface="ＭＳ Ｐゴシック" panose="020B0600070205080204" pitchFamily="34" charset="-128"/>
              </a:rPr>
              <a:t>	Orff</a:t>
            </a:r>
          </a:p>
          <a:p>
            <a:pPr marL="466725" indent="-466725" eaLnBrk="1" hangingPunct="1">
              <a:lnSpc>
                <a:spcPct val="90000"/>
              </a:lnSpc>
              <a:buFontTx/>
              <a:buChar char="•"/>
            </a:pPr>
            <a:r>
              <a:rPr lang="en-US" altLang="en-US" dirty="0">
                <a:latin typeface="Times New Roman" panose="02020603050405020304" pitchFamily="18" charset="0"/>
                <a:ea typeface="ＭＳ Ｐゴシック" panose="020B0600070205080204" pitchFamily="34" charset="-128"/>
              </a:rPr>
              <a:t>	Weill</a:t>
            </a:r>
          </a:p>
        </p:txBody>
      </p:sp>
      <p:pic>
        <p:nvPicPr>
          <p:cNvPr id="82948" name="Picture 4">
            <a:extLst>
              <a:ext uri="{FF2B5EF4-FFF2-40B4-BE49-F238E27FC236}">
                <a16:creationId xmlns:a16="http://schemas.microsoft.com/office/drawing/2014/main" id="{8932971D-DE44-1D51-D5A2-3127CD1A7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778" t="6026" r="14760" b="5998"/>
          <a:stretch>
            <a:fillRect/>
          </a:stretch>
        </p:blipFill>
        <p:spPr bwMode="auto">
          <a:xfrm>
            <a:off x="2971800" y="1066800"/>
            <a:ext cx="5867400" cy="52324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82949" name="Line 5">
            <a:extLst>
              <a:ext uri="{FF2B5EF4-FFF2-40B4-BE49-F238E27FC236}">
                <a16:creationId xmlns:a16="http://schemas.microsoft.com/office/drawing/2014/main" id="{D9B52D39-6AB2-243D-606E-0BDC3CE6E8F9}"/>
              </a:ext>
            </a:extLst>
          </p:cNvPr>
          <p:cNvSpPr>
            <a:spLocks noChangeShapeType="1"/>
          </p:cNvSpPr>
          <p:nvPr/>
        </p:nvSpPr>
        <p:spPr bwMode="auto">
          <a:xfrm>
            <a:off x="2133600" y="2133600"/>
            <a:ext cx="3733800" cy="1066800"/>
          </a:xfrm>
          <a:prstGeom prst="line">
            <a:avLst/>
          </a:prstGeom>
          <a:noFill/>
          <a:ln w="57150">
            <a:solidFill>
              <a:srgbClr val="80004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2950" name="Line 6">
            <a:extLst>
              <a:ext uri="{FF2B5EF4-FFF2-40B4-BE49-F238E27FC236}">
                <a16:creationId xmlns:a16="http://schemas.microsoft.com/office/drawing/2014/main" id="{26AA9BF1-543C-657A-7031-07214F972620}"/>
              </a:ext>
            </a:extLst>
          </p:cNvPr>
          <p:cNvSpPr>
            <a:spLocks noChangeShapeType="1"/>
          </p:cNvSpPr>
          <p:nvPr/>
        </p:nvSpPr>
        <p:spPr bwMode="auto">
          <a:xfrm>
            <a:off x="3276600" y="2438400"/>
            <a:ext cx="0" cy="76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a:extLst>
              <a:ext uri="{FF2B5EF4-FFF2-40B4-BE49-F238E27FC236}">
                <a16:creationId xmlns:a16="http://schemas.microsoft.com/office/drawing/2014/main" id="{BC753587-FFFD-E52C-C163-7F0503F7CA12}"/>
              </a:ext>
            </a:extLst>
          </p:cNvPr>
          <p:cNvSpPr>
            <a:spLocks noGrp="1" noChangeArrowheads="1"/>
          </p:cNvSpPr>
          <p:nvPr>
            <p:ph idx="1"/>
          </p:nvPr>
        </p:nvSpPr>
        <p:spPr>
          <a:xfrm>
            <a:off x="381000" y="2057400"/>
            <a:ext cx="1981200" cy="1447800"/>
          </a:xfrm>
          <a:solidFill>
            <a:srgbClr val="002060"/>
          </a:solidFill>
        </p:spPr>
        <p:txBody>
          <a:bodyPr/>
          <a:lstStyle/>
          <a:p>
            <a:pPr marL="466725" indent="-466725" eaLnBrk="1" hangingPunct="1">
              <a:lnSpc>
                <a:spcPct val="90000"/>
              </a:lnSpc>
              <a:buFontTx/>
              <a:buNone/>
            </a:pPr>
            <a:r>
              <a:rPr lang="en-US" altLang="en-US" dirty="0">
                <a:latin typeface="Times New Roman" panose="02020603050405020304" pitchFamily="18" charset="0"/>
                <a:ea typeface="ＭＳ Ｐゴシック" panose="020B0600070205080204" pitchFamily="34" charset="-128"/>
              </a:rPr>
              <a:t>Hungary:</a:t>
            </a:r>
          </a:p>
          <a:p>
            <a:pPr marL="466725" indent="-466725" eaLnBrk="1" hangingPunct="1">
              <a:lnSpc>
                <a:spcPct val="90000"/>
              </a:lnSpc>
              <a:buFontTx/>
              <a:buChar char="•"/>
            </a:pPr>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Bartók</a:t>
            </a:r>
            <a:endParaRPr lang="en-US" altLang="en-US" dirty="0">
              <a:latin typeface="Times New Roman" panose="02020603050405020304" pitchFamily="18" charset="0"/>
              <a:ea typeface="ＭＳ Ｐゴシック" panose="020B0600070205080204" pitchFamily="34" charset="-128"/>
            </a:endParaRPr>
          </a:p>
          <a:p>
            <a:pPr marL="466725" indent="-466725" eaLnBrk="1" hangingPunct="1">
              <a:lnSpc>
                <a:spcPct val="90000"/>
              </a:lnSpc>
              <a:buFontTx/>
              <a:buChar char="•"/>
            </a:pPr>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Kodály</a:t>
            </a:r>
            <a:endParaRPr lang="en-US" altLang="en-US" dirty="0">
              <a:latin typeface="Times New Roman" panose="02020603050405020304" pitchFamily="18" charset="0"/>
              <a:ea typeface="ＭＳ Ｐゴシック" panose="020B0600070205080204" pitchFamily="34" charset="-128"/>
            </a:endParaRPr>
          </a:p>
        </p:txBody>
      </p:sp>
      <p:pic>
        <p:nvPicPr>
          <p:cNvPr id="83972" name="Picture 4">
            <a:extLst>
              <a:ext uri="{FF2B5EF4-FFF2-40B4-BE49-F238E27FC236}">
                <a16:creationId xmlns:a16="http://schemas.microsoft.com/office/drawing/2014/main" id="{3893EFE5-ED0C-7CB0-AF72-DDADFB1911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778" t="6026" r="14760" b="5998"/>
          <a:stretch>
            <a:fillRect/>
          </a:stretch>
        </p:blipFill>
        <p:spPr bwMode="auto">
          <a:xfrm>
            <a:off x="2743200" y="914400"/>
            <a:ext cx="6019800" cy="536892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83973" name="Line 5">
            <a:extLst>
              <a:ext uri="{FF2B5EF4-FFF2-40B4-BE49-F238E27FC236}">
                <a16:creationId xmlns:a16="http://schemas.microsoft.com/office/drawing/2014/main" id="{EF8AB61D-150C-FCD7-C8A6-938346A97464}"/>
              </a:ext>
            </a:extLst>
          </p:cNvPr>
          <p:cNvSpPr>
            <a:spLocks noChangeShapeType="1"/>
          </p:cNvSpPr>
          <p:nvPr/>
        </p:nvSpPr>
        <p:spPr bwMode="auto">
          <a:xfrm>
            <a:off x="2133600" y="2362200"/>
            <a:ext cx="4953000" cy="1066800"/>
          </a:xfrm>
          <a:prstGeom prst="line">
            <a:avLst/>
          </a:prstGeom>
          <a:noFill/>
          <a:ln w="57150">
            <a:solidFill>
              <a:srgbClr val="80004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3974" name="Rectangle 2">
            <a:extLst>
              <a:ext uri="{FF2B5EF4-FFF2-40B4-BE49-F238E27FC236}">
                <a16:creationId xmlns:a16="http://schemas.microsoft.com/office/drawing/2014/main" id="{9AD264DF-2EEB-A403-D007-D7600EF07201}"/>
              </a:ext>
            </a:extLst>
          </p:cNvPr>
          <p:cNvSpPr txBox="1">
            <a:spLocks noChangeArrowheads="1"/>
          </p:cNvSpPr>
          <p:nvPr/>
        </p:nvSpPr>
        <p:spPr bwMode="auto">
          <a:xfrm>
            <a:off x="381000" y="76200"/>
            <a:ext cx="8534400" cy="914400"/>
          </a:xfrm>
          <a:prstGeom prst="rect">
            <a:avLst/>
          </a:prstGeom>
          <a:solidFill>
            <a:srgbClr val="002060"/>
          </a:solidFill>
          <a:ln>
            <a:noFill/>
          </a:ln>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lnSpc>
                <a:spcPct val="80000"/>
              </a:lnSpc>
            </a:pPr>
            <a:r>
              <a:rPr lang="en-US" altLang="en-US" sz="4000" b="1" dirty="0"/>
              <a:t> European National Schools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F85E51-F26D-A948-91C9-E130DFDA4A74}"/>
              </a:ext>
            </a:extLst>
          </p:cNvPr>
          <p:cNvSpPr txBox="1"/>
          <p:nvPr/>
        </p:nvSpPr>
        <p:spPr>
          <a:xfrm>
            <a:off x="304800" y="609600"/>
            <a:ext cx="8382000" cy="5601533"/>
          </a:xfrm>
          <a:prstGeom prst="rect">
            <a:avLst/>
          </a:prstGeom>
          <a:solidFill>
            <a:srgbClr val="002060"/>
          </a:solidFill>
        </p:spPr>
        <p:txBody>
          <a:bodyPr wrap="square" rtlCol="0">
            <a:spAutoFit/>
          </a:bodyPr>
          <a:lstStyle/>
          <a:p>
            <a:pPr algn="just"/>
            <a:r>
              <a:rPr lang="en-US" b="1" dirty="0"/>
              <a:t>PRIMITIVISM IN MUSIC</a:t>
            </a:r>
            <a:endParaRPr lang="en-US" dirty="0"/>
          </a:p>
          <a:p>
            <a:pPr algn="just"/>
            <a:r>
              <a:rPr lang="en-US" sz="1400" dirty="0"/>
              <a:t> </a:t>
            </a:r>
          </a:p>
          <a:p>
            <a:pPr algn="just"/>
            <a:r>
              <a:rPr lang="en-US" sz="1400" dirty="0"/>
              <a:t>The brilliant Igor Stravinsky (1882-1971) was truly a cosmopolitan figure, having lived and composed in Russia, France, Switzerland, and the United States. His music influenced numerous composers, including the famed French composition teacher Nadia Boulanger. Stravinsky caused quite a stir when the ballet entitled The Rite of Spring premiered in Paris in 1913. He composed the music for a ballet that was choreographed by Sergei Diaghilev, and it was so new and different that it nearly caused a riot in the audience. The orchestral version (without the dancing) has become one of the most admired compositions of the twentieth century. Stravinsky’s use of “primitive” sounding rhythms to depict several pagan ritual scenes makes the term “primitivism” seem appropriate. Use the listening guide below to follow Stravinsky’s The Rite of Spring. </a:t>
            </a:r>
          </a:p>
          <a:p>
            <a:pPr algn="just"/>
            <a:r>
              <a:rPr lang="en-US" sz="1400" dirty="0"/>
              <a:t> </a:t>
            </a:r>
          </a:p>
          <a:p>
            <a:pPr algn="just"/>
            <a:r>
              <a:rPr lang="en-US" sz="1400" dirty="0"/>
              <a:t>For audio, go to: </a:t>
            </a:r>
            <a:r>
              <a:rPr lang="en-US" sz="1400" u="sng" dirty="0">
                <a:hlinkClick r:id="rId2"/>
              </a:rPr>
              <a:t>https://www.youtube.com/watch?v=s7pV2cX0qxs</a:t>
            </a:r>
            <a:endParaRPr lang="en-US" sz="1400" dirty="0"/>
          </a:p>
          <a:p>
            <a:pPr algn="just"/>
            <a:r>
              <a:rPr lang="en-US" sz="1400" dirty="0"/>
              <a:t> </a:t>
            </a:r>
          </a:p>
          <a:p>
            <a:pPr algn="just"/>
            <a:r>
              <a:rPr lang="en-US" b="1" dirty="0"/>
              <a:t>NEOCLASSICISM</a:t>
            </a:r>
            <a:endParaRPr lang="en-US" dirty="0"/>
          </a:p>
          <a:p>
            <a:pPr algn="just"/>
            <a:r>
              <a:rPr lang="en-US" sz="1400" dirty="0"/>
              <a:t> </a:t>
            </a:r>
          </a:p>
          <a:p>
            <a:pPr algn="just"/>
            <a:r>
              <a:rPr lang="en-US" sz="1400" dirty="0"/>
              <a:t>In the decades between World War, I and World War II, many composers in the Western world began to write in a style we now call Neoclassicism. When composing in a neoclassic manner, composers attempted to infuse many of the characteristics of the classic period into their music, incorporating concepts like balance (of form and phrase), economy of material, emotional restraint, and clarity in design. They also returned to popular classical forms like the Fugue, the Concerto Grosso, and the Symphony. Numerous well-known composers incorporated neoclassic techniques and philosophy into their compositions. Stravinsky was among them, and his ballet entitled </a:t>
            </a:r>
            <a:r>
              <a:rPr lang="en-US" sz="1400" i="1" dirty="0" err="1"/>
              <a:t>Pulcinella</a:t>
            </a:r>
            <a:r>
              <a:rPr lang="en-US" sz="1400" i="1" dirty="0"/>
              <a:t> (</a:t>
            </a:r>
            <a:r>
              <a:rPr lang="en-US" sz="1400" dirty="0"/>
              <a:t>1920) is an early example of neoclassical style. It was based on music that Stravinsky originally thought was written by the Baroque composer Giovanni Pergolesi. Music historians later deduced that the compositions were written by contemporaries of Pergolesi and not by Pergolesi himself. Stravinsky borrowed specific themes from these earlier works and combined them with more modern harmonies and rhythms.</a:t>
            </a:r>
          </a:p>
        </p:txBody>
      </p:sp>
    </p:spTree>
    <p:extLst>
      <p:ext uri="{BB962C8B-B14F-4D97-AF65-F5344CB8AC3E}">
        <p14:creationId xmlns:p14="http://schemas.microsoft.com/office/powerpoint/2010/main" val="22913358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2">
            <a:extLst>
              <a:ext uri="{FF2B5EF4-FFF2-40B4-BE49-F238E27FC236}">
                <a16:creationId xmlns:a16="http://schemas.microsoft.com/office/drawing/2014/main" id="{62F2F5B3-05DF-7297-C9DF-4CDF1C12D38C}"/>
              </a:ext>
            </a:extLst>
          </p:cNvPr>
          <p:cNvSpPr>
            <a:spLocks noGrp="1" noChangeArrowheads="1"/>
          </p:cNvSpPr>
          <p:nvPr>
            <p:ph type="title"/>
          </p:nvPr>
        </p:nvSpPr>
        <p:spPr>
          <a:xfrm>
            <a:off x="228600" y="228600"/>
            <a:ext cx="8763000" cy="1295400"/>
          </a:xfrm>
          <a:solidFill>
            <a:srgbClr val="002060">
              <a:alpha val="15000"/>
            </a:srgbClr>
          </a:solidFill>
        </p:spPr>
        <p:txBody>
          <a:bodyPr>
            <a:normAutofit fontScale="90000"/>
          </a:bodyPr>
          <a:lstStyle/>
          <a:p>
            <a:pPr eaLnBrk="1" hangingPunct="1"/>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 European National Schools</a:t>
            </a:r>
            <a:r>
              <a:rPr lang="en-US" altLang="en-US" sz="4400" dirty="0">
                <a:solidFill>
                  <a:srgbClr val="18156A"/>
                </a:solidFill>
                <a:latin typeface="Times New Roman" panose="02020603050405020304" pitchFamily="18" charset="0"/>
                <a:ea typeface="ＭＳ Ｐゴシック" panose="020B0600070205080204" pitchFamily="34" charset="-128"/>
                <a:cs typeface="Times New Roman" panose="02020603050405020304" pitchFamily="18" charset="0"/>
              </a:rPr>
              <a:t> </a:t>
            </a:r>
            <a:br>
              <a:rPr lang="en-US" altLang="en-US" sz="4400" dirty="0">
                <a:solidFill>
                  <a:srgbClr val="18156A"/>
                </a:solidFill>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Béla </a:t>
            </a:r>
            <a:r>
              <a:rPr lang="en-US" altLang="en-US" sz="3200" dirty="0" err="1">
                <a:latin typeface="Times New Roman" panose="02020603050405020304" pitchFamily="18" charset="0"/>
                <a:ea typeface="ＭＳ Ｐゴシック" panose="020B0600070205080204" pitchFamily="34" charset="-128"/>
                <a:cs typeface="Times New Roman" panose="02020603050405020304" pitchFamily="18" charset="0"/>
              </a:rPr>
              <a:t>Bartók</a:t>
            </a:r>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 and the Eastern European Tradition</a:t>
            </a:r>
            <a:r>
              <a:rPr lang="en-US" altLang="en-US" dirty="0">
                <a:solidFill>
                  <a:srgbClr val="18156A"/>
                </a:solidFill>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84996" name="Rectangle 3">
            <a:extLst>
              <a:ext uri="{FF2B5EF4-FFF2-40B4-BE49-F238E27FC236}">
                <a16:creationId xmlns:a16="http://schemas.microsoft.com/office/drawing/2014/main" id="{36C47F38-8513-C118-994B-986572668FFA}"/>
              </a:ext>
            </a:extLst>
          </p:cNvPr>
          <p:cNvSpPr>
            <a:spLocks noGrp="1" noChangeArrowheads="1"/>
          </p:cNvSpPr>
          <p:nvPr>
            <p:ph idx="1"/>
          </p:nvPr>
        </p:nvSpPr>
        <p:spPr>
          <a:xfrm>
            <a:off x="266700" y="1874520"/>
            <a:ext cx="4152900" cy="3002280"/>
          </a:xfrm>
          <a:solidFill>
            <a:srgbClr val="002060"/>
          </a:solidFill>
        </p:spPr>
        <p:txBody>
          <a:bodyPr/>
          <a:lstStyle/>
          <a:p>
            <a:pPr marL="466725" indent="-466725" eaLnBrk="1" hangingPunct="1">
              <a:buFontTx/>
              <a:buChar char="•"/>
            </a:pPr>
            <a:r>
              <a:rPr lang="en-US" altLang="en-US" dirty="0">
                <a:ea typeface="ＭＳ Ｐゴシック" panose="020B0600070205080204" pitchFamily="34" charset="-128"/>
              </a:rPr>
              <a:t>Béla </a:t>
            </a:r>
            <a:r>
              <a:rPr lang="en-US" altLang="en-US" dirty="0" err="1">
                <a:ea typeface="ＭＳ Ｐゴシック" panose="020B0600070205080204" pitchFamily="34" charset="-128"/>
              </a:rPr>
              <a:t>Bartók</a:t>
            </a:r>
            <a:r>
              <a:rPr lang="en-US" altLang="en-US" dirty="0">
                <a:ea typeface="ＭＳ Ｐゴシック" panose="020B0600070205080204" pitchFamily="34" charset="-128"/>
              </a:rPr>
              <a:t> (1881-1945)</a:t>
            </a:r>
          </a:p>
          <a:p>
            <a:pPr marL="466725" indent="-466725" eaLnBrk="1" hangingPunct="1">
              <a:buFontTx/>
              <a:buChar char="•"/>
            </a:pPr>
            <a:r>
              <a:rPr lang="en-US" altLang="en-US" dirty="0">
                <a:ea typeface="ＭＳ Ｐゴシック" panose="020B0600070205080204" pitchFamily="34" charset="-128"/>
              </a:rPr>
              <a:t>Hungarian composer</a:t>
            </a:r>
          </a:p>
          <a:p>
            <a:pPr marL="466725" indent="-466725" eaLnBrk="1" hangingPunct="1">
              <a:buFontTx/>
              <a:buChar char="•"/>
            </a:pPr>
            <a:r>
              <a:rPr lang="en-US" altLang="en-US" dirty="0">
                <a:ea typeface="ＭＳ Ｐゴシック" panose="020B0600070205080204" pitchFamily="34" charset="-128"/>
              </a:rPr>
              <a:t>Studied folklore</a:t>
            </a:r>
          </a:p>
          <a:p>
            <a:pPr marL="466725" indent="-466725" eaLnBrk="1" hangingPunct="1">
              <a:buFontTx/>
              <a:buChar char="•"/>
            </a:pPr>
            <a:r>
              <a:rPr lang="en-US" altLang="en-US" dirty="0">
                <a:ea typeface="ＭＳ Ｐゴシック" panose="020B0600070205080204" pitchFamily="34" charset="-128"/>
              </a:rPr>
              <a:t>Emigrated to United States in 1940</a:t>
            </a:r>
          </a:p>
          <a:p>
            <a:pPr marL="466725" indent="-466725" eaLnBrk="1" hangingPunct="1">
              <a:buFontTx/>
              <a:buChar char="•"/>
            </a:pPr>
            <a:r>
              <a:rPr lang="en-US" altLang="en-US" dirty="0">
                <a:ea typeface="ＭＳ Ｐゴシック" panose="020B0600070205080204" pitchFamily="34" charset="-128"/>
              </a:rPr>
              <a:t>Leukemia</a:t>
            </a:r>
          </a:p>
          <a:p>
            <a:pPr marL="466725" indent="-466725" eaLnBrk="1" hangingPunct="1">
              <a:buFontTx/>
              <a:buChar char="•"/>
            </a:pPr>
            <a:r>
              <a:rPr lang="en-US" altLang="en-US" dirty="0">
                <a:ea typeface="ＭＳ Ｐゴシック" panose="020B0600070205080204" pitchFamily="34" charset="-128"/>
              </a:rPr>
              <a:t>ASCAP</a:t>
            </a:r>
          </a:p>
          <a:p>
            <a:pPr marL="466725" indent="-466725" eaLnBrk="1" hangingPunct="1">
              <a:buFontTx/>
              <a:buChar char="•"/>
            </a:pPr>
            <a:r>
              <a:rPr lang="en-US" altLang="en-US" dirty="0">
                <a:ea typeface="ＭＳ Ｐゴシック" panose="020B0600070205080204" pitchFamily="34" charset="-128"/>
              </a:rPr>
              <a:t>Died in New York City at 64 </a:t>
            </a:r>
          </a:p>
        </p:txBody>
      </p:sp>
      <p:pic>
        <p:nvPicPr>
          <p:cNvPr id="84997" name="Picture 6">
            <a:extLst>
              <a:ext uri="{FF2B5EF4-FFF2-40B4-BE49-F238E27FC236}">
                <a16:creationId xmlns:a16="http://schemas.microsoft.com/office/drawing/2014/main" id="{13491B62-195F-E0D3-B379-74368D4D13A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013584"/>
            <a:ext cx="2743200" cy="377761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2">
            <a:extLst>
              <a:ext uri="{FF2B5EF4-FFF2-40B4-BE49-F238E27FC236}">
                <a16:creationId xmlns:a16="http://schemas.microsoft.com/office/drawing/2014/main" id="{52A6691A-461C-B319-D51C-01705114CAB1}"/>
              </a:ext>
            </a:extLst>
          </p:cNvPr>
          <p:cNvSpPr>
            <a:spLocks noGrp="1" noChangeArrowheads="1"/>
          </p:cNvSpPr>
          <p:nvPr>
            <p:ph type="title"/>
          </p:nvPr>
        </p:nvSpPr>
        <p:spPr>
          <a:xfrm>
            <a:off x="2819400" y="228600"/>
            <a:ext cx="3505200" cy="685800"/>
          </a:xfrm>
          <a:solidFill>
            <a:srgbClr val="002060">
              <a:alpha val="15000"/>
            </a:srgbClr>
          </a:solidFill>
        </p:spPr>
        <p:txBody>
          <a:bodyPr>
            <a:normAutofit fontScale="90000"/>
          </a:bodyPr>
          <a:lstStyle/>
          <a:p>
            <a:pPr eaLnBrk="1" hangingPunct="1"/>
            <a:r>
              <a:rPr lang="en-US" altLang="en-US" dirty="0" err="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Bartók’s</a:t>
            </a:r>
            <a:r>
              <a:rPr lang="en-US" altLang="en-US"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 Music</a:t>
            </a:r>
            <a:r>
              <a:rPr lang="en-US" altLang="en-US" sz="4800"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86020" name="Rectangle 3">
            <a:extLst>
              <a:ext uri="{FF2B5EF4-FFF2-40B4-BE49-F238E27FC236}">
                <a16:creationId xmlns:a16="http://schemas.microsoft.com/office/drawing/2014/main" id="{94E5F48B-62B4-596C-C3CF-503EF0B4C3BB}"/>
              </a:ext>
            </a:extLst>
          </p:cNvPr>
          <p:cNvSpPr>
            <a:spLocks noGrp="1" noChangeArrowheads="1"/>
          </p:cNvSpPr>
          <p:nvPr>
            <p:ph idx="1"/>
          </p:nvPr>
        </p:nvSpPr>
        <p:spPr>
          <a:xfrm>
            <a:off x="623886" y="1524000"/>
            <a:ext cx="3338513" cy="4419600"/>
          </a:xfrm>
          <a:solidFill>
            <a:srgbClr val="002060"/>
          </a:solidFill>
        </p:spPr>
        <p:txBody>
          <a:bodyPr/>
          <a:lstStyle/>
          <a:p>
            <a:pPr marL="466725" indent="-466725" eaLnBrk="1" hangingPunct="1">
              <a:lnSpc>
                <a:spcPct val="90000"/>
              </a:lnSpc>
              <a:buFontTx/>
              <a:buChar char="•"/>
            </a:pPr>
            <a:r>
              <a:rPr lang="en-US" altLang="en-US" dirty="0">
                <a:latin typeface="Times New Roman" panose="02020603050405020304" pitchFamily="18" charset="0"/>
                <a:ea typeface="ＭＳ Ｐゴシック" panose="020B0600070205080204" pitchFamily="34" charset="-128"/>
              </a:rPr>
              <a:t>Logic and beauty of Classical form</a:t>
            </a:r>
          </a:p>
          <a:p>
            <a:pPr marL="466725" indent="-466725" eaLnBrk="1" hangingPunct="1">
              <a:lnSpc>
                <a:spcPct val="90000"/>
              </a:lnSpc>
              <a:buFontTx/>
              <a:buChar char="•"/>
            </a:pPr>
            <a:r>
              <a:rPr lang="en-US" altLang="en-US" dirty="0">
                <a:latin typeface="Times New Roman" panose="02020603050405020304" pitchFamily="18" charset="0"/>
                <a:ea typeface="ＭＳ Ｐゴシック" panose="020B0600070205080204" pitchFamily="34" charset="-128"/>
              </a:rPr>
              <a:t>Musical language based on Eastern European traditional music</a:t>
            </a:r>
          </a:p>
          <a:p>
            <a:pPr marL="466725" indent="-466725" eaLnBrk="1" hangingPunct="1">
              <a:lnSpc>
                <a:spcPct val="90000"/>
              </a:lnSpc>
              <a:buFontTx/>
              <a:buChar char="•"/>
            </a:pPr>
            <a:r>
              <a:rPr lang="en-US" altLang="en-US" dirty="0">
                <a:latin typeface="Times New Roman" panose="02020603050405020304" pitchFamily="18" charset="0"/>
                <a:ea typeface="ＭＳ Ｐゴシック" panose="020B0600070205080204" pitchFamily="34" charset="-128"/>
              </a:rPr>
              <a:t>New scales, polytonal harmonic language</a:t>
            </a:r>
          </a:p>
          <a:p>
            <a:pPr marL="466725" indent="-466725" eaLnBrk="1" hangingPunct="1">
              <a:lnSpc>
                <a:spcPct val="90000"/>
              </a:lnSpc>
              <a:buFontTx/>
              <a:buChar char="•"/>
            </a:pPr>
            <a:r>
              <a:rPr lang="en-US" altLang="en-US" dirty="0">
                <a:latin typeface="Times New Roman" panose="02020603050405020304" pitchFamily="18" charset="0"/>
                <a:ea typeface="ＭＳ Ｐゴシック" panose="020B0600070205080204" pitchFamily="34" charset="-128"/>
              </a:rPr>
              <a:t>“Tyrannical rule of the major and minor keys”</a:t>
            </a:r>
          </a:p>
          <a:p>
            <a:pPr marL="466725" indent="-466725" eaLnBrk="1" hangingPunct="1">
              <a:lnSpc>
                <a:spcPct val="90000"/>
              </a:lnSpc>
              <a:buFontTx/>
              <a:buChar char="•"/>
            </a:pPr>
            <a:r>
              <a:rPr lang="en-US" altLang="en-US" dirty="0">
                <a:latin typeface="Times New Roman" panose="02020603050405020304" pitchFamily="18" charset="0"/>
                <a:ea typeface="ＭＳ Ｐゴシック" panose="020B0600070205080204" pitchFamily="34" charset="-128"/>
              </a:rPr>
              <a:t>Rhythmic innovator, changing meters, syncopations </a:t>
            </a:r>
          </a:p>
        </p:txBody>
      </p:sp>
      <p:pic>
        <p:nvPicPr>
          <p:cNvPr id="86021" name="Picture 6">
            <a:extLst>
              <a:ext uri="{FF2B5EF4-FFF2-40B4-BE49-F238E27FC236}">
                <a16:creationId xmlns:a16="http://schemas.microsoft.com/office/drawing/2014/main" id="{8C2CFA60-49F9-D80D-4451-B7E44A1242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87634" y="1600200"/>
            <a:ext cx="4575366" cy="33528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2">
            <a:extLst>
              <a:ext uri="{FF2B5EF4-FFF2-40B4-BE49-F238E27FC236}">
                <a16:creationId xmlns:a16="http://schemas.microsoft.com/office/drawing/2014/main" id="{4EEA4018-0495-7172-1262-F1547C3FA6D6}"/>
              </a:ext>
            </a:extLst>
          </p:cNvPr>
          <p:cNvSpPr>
            <a:spLocks noGrp="1" noChangeArrowheads="1"/>
          </p:cNvSpPr>
          <p:nvPr>
            <p:ph type="title"/>
          </p:nvPr>
        </p:nvSpPr>
        <p:spPr>
          <a:xfrm>
            <a:off x="228600" y="228600"/>
            <a:ext cx="8686800" cy="1143000"/>
          </a:xfrm>
          <a:solidFill>
            <a:srgbClr val="002060">
              <a:alpha val="15000"/>
            </a:srgbClr>
          </a:solidFill>
          <a:ln>
            <a:solidFill>
              <a:schemeClr val="bg1"/>
            </a:solidFill>
          </a:ln>
        </p:spPr>
        <p:txBody>
          <a:bodyPr/>
          <a:lstStyle/>
          <a:p>
            <a:pPr eaLnBrk="1" hangingPunct="1">
              <a:lnSpc>
                <a:spcPct val="75000"/>
              </a:lnSpc>
            </a:pPr>
            <a:r>
              <a:rPr lang="en-US" altLang="en-US" sz="3200" dirty="0" err="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Bartók</a:t>
            </a:r>
            <a:r>
              <a:rPr lang="en-US" altLang="en-US" sz="3200"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en-US" sz="3200" i="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Concerto for Orchestra </a:t>
            </a:r>
            <a:br>
              <a:rPr lang="en-US" altLang="en-US" sz="3200" i="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br>
            <a:endParaRPr lang="en-US" altLang="en-US"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87044" name="Rectangle 3">
            <a:extLst>
              <a:ext uri="{FF2B5EF4-FFF2-40B4-BE49-F238E27FC236}">
                <a16:creationId xmlns:a16="http://schemas.microsoft.com/office/drawing/2014/main" id="{01B809A4-9A7C-B964-1DCF-2D81D6460EC0}"/>
              </a:ext>
            </a:extLst>
          </p:cNvPr>
          <p:cNvSpPr>
            <a:spLocks noGrp="1" noChangeArrowheads="1"/>
          </p:cNvSpPr>
          <p:nvPr>
            <p:ph idx="1"/>
          </p:nvPr>
        </p:nvSpPr>
        <p:spPr>
          <a:xfrm>
            <a:off x="228600" y="1600200"/>
            <a:ext cx="8686800" cy="4724400"/>
          </a:xfrm>
          <a:solidFill>
            <a:srgbClr val="002060"/>
          </a:solidFill>
        </p:spPr>
        <p:txBody>
          <a:bodyPr/>
          <a:lstStyle/>
          <a:p>
            <a:pPr marL="466725" indent="-466725" eaLnBrk="1" hangingPunct="1">
              <a:buFontTx/>
              <a:buChar char="•"/>
            </a:pPr>
            <a:r>
              <a:rPr lang="en-US" altLang="en-US" sz="2800" dirty="0">
                <a:latin typeface="Times New Roman" panose="02020603050405020304" pitchFamily="18" charset="0"/>
                <a:ea typeface="ＭＳ Ｐゴシック" panose="020B0600070205080204" pitchFamily="34" charset="-128"/>
              </a:rPr>
              <a:t>Boston Symphony Orchestra</a:t>
            </a:r>
          </a:p>
          <a:p>
            <a:pPr marL="466725" indent="-466725" eaLnBrk="1" hangingPunct="1">
              <a:buFontTx/>
              <a:buChar char="•"/>
            </a:pPr>
            <a:r>
              <a:rPr lang="en-US" altLang="en-US" sz="2800" dirty="0">
                <a:latin typeface="Times New Roman" panose="02020603050405020304" pitchFamily="18" charset="0"/>
                <a:ea typeface="ＭＳ Ｐゴシック" panose="020B0600070205080204" pitchFamily="34" charset="-128"/>
              </a:rPr>
              <a:t>Five movements</a:t>
            </a:r>
          </a:p>
          <a:p>
            <a:pPr marL="1562100" lvl="1" indent="-533400" eaLnBrk="1" hangingPunct="1">
              <a:buFontTx/>
              <a:buNone/>
            </a:pPr>
            <a:r>
              <a:rPr lang="en-US" altLang="en-US" sz="2800" dirty="0">
                <a:latin typeface="Times New Roman" panose="02020603050405020304" pitchFamily="18" charset="0"/>
                <a:ea typeface="ＭＳ Ｐゴシック" panose="020B0600070205080204" pitchFamily="34" charset="-128"/>
              </a:rPr>
              <a:t>I: Introduction, sonata-allegro, pentatonic scale</a:t>
            </a:r>
          </a:p>
          <a:p>
            <a:pPr marL="1562100" lvl="1" indent="-533400" eaLnBrk="1" hangingPunct="1">
              <a:buFontTx/>
              <a:buNone/>
            </a:pPr>
            <a:r>
              <a:rPr lang="en-US" altLang="en-US" sz="2800" dirty="0">
                <a:latin typeface="Times New Roman" panose="02020603050405020304" pitchFamily="18" charset="0"/>
                <a:ea typeface="ＭＳ Ｐゴシック" panose="020B0600070205080204" pitchFamily="34" charset="-128"/>
              </a:rPr>
              <a:t>II: </a:t>
            </a:r>
            <a:r>
              <a:rPr lang="en-US" altLang="en-US" sz="2800" i="1" dirty="0">
                <a:latin typeface="Times New Roman" panose="02020603050405020304" pitchFamily="18" charset="0"/>
                <a:ea typeface="ＭＳ Ｐゴシック" panose="020B0600070205080204" pitchFamily="34" charset="-128"/>
              </a:rPr>
              <a:t>Game of Pairs</a:t>
            </a:r>
            <a:r>
              <a:rPr lang="en-US" altLang="en-US" sz="2800" dirty="0">
                <a:latin typeface="Times New Roman" panose="02020603050405020304" pitchFamily="18" charset="0"/>
                <a:ea typeface="ＭＳ Ｐゴシック" panose="020B0600070205080204" pitchFamily="34" charset="-128"/>
              </a:rPr>
              <a:t>, pairs of winds</a:t>
            </a:r>
          </a:p>
          <a:p>
            <a:pPr marL="1562100" lvl="1" indent="-533400" eaLnBrk="1" hangingPunct="1">
              <a:buFontTx/>
              <a:buNone/>
            </a:pPr>
            <a:r>
              <a:rPr lang="en-US" altLang="en-US" sz="2800" dirty="0">
                <a:latin typeface="Times New Roman" panose="02020603050405020304" pitchFamily="18" charset="0"/>
                <a:ea typeface="ＭＳ Ｐゴシック" panose="020B0600070205080204" pitchFamily="34" charset="-128"/>
              </a:rPr>
              <a:t>III: </a:t>
            </a:r>
            <a:r>
              <a:rPr lang="en-US" altLang="en-US" sz="2800" i="1" dirty="0" err="1">
                <a:latin typeface="Times New Roman" panose="02020603050405020304" pitchFamily="18" charset="0"/>
                <a:ea typeface="ＭＳ Ｐゴシック" panose="020B0600070205080204" pitchFamily="34" charset="-128"/>
              </a:rPr>
              <a:t>Elegia</a:t>
            </a:r>
            <a:r>
              <a:rPr lang="en-US" altLang="en-US" sz="2800" dirty="0">
                <a:latin typeface="Times New Roman" panose="02020603050405020304" pitchFamily="18" charset="0"/>
                <a:ea typeface="ＭＳ Ｐゴシック" panose="020B0600070205080204" pitchFamily="34" charset="-128"/>
              </a:rPr>
              <a:t>, nocturne</a:t>
            </a:r>
          </a:p>
          <a:p>
            <a:pPr marL="1562100" lvl="1" indent="-533400" eaLnBrk="1" hangingPunct="1">
              <a:buFontTx/>
              <a:buNone/>
            </a:pPr>
            <a:r>
              <a:rPr lang="en-US" altLang="en-US" sz="2800" dirty="0">
                <a:latin typeface="Times New Roman" panose="02020603050405020304" pitchFamily="18" charset="0"/>
                <a:ea typeface="ＭＳ Ｐゴシック" panose="020B0600070205080204" pitchFamily="34" charset="-128"/>
              </a:rPr>
              <a:t>IV: </a:t>
            </a:r>
            <a:r>
              <a:rPr lang="en-US" altLang="en-US" sz="2800" i="1" dirty="0">
                <a:latin typeface="Times New Roman" panose="02020603050405020304" pitchFamily="18" charset="0"/>
                <a:ea typeface="ＭＳ Ｐゴシック" panose="020B0600070205080204" pitchFamily="34" charset="-128"/>
              </a:rPr>
              <a:t>Interrupted Intermezzo</a:t>
            </a:r>
            <a:r>
              <a:rPr lang="en-US" altLang="en-US" sz="2800" dirty="0">
                <a:latin typeface="Times New Roman" panose="02020603050405020304" pitchFamily="18" charset="0"/>
                <a:ea typeface="ＭＳ Ｐゴシック" panose="020B0600070205080204" pitchFamily="34" charset="-128"/>
              </a:rPr>
              <a:t>, theme from Shostakovich’s Symphony No. 7</a:t>
            </a:r>
          </a:p>
          <a:p>
            <a:pPr marL="1562100" lvl="1" indent="-533400" eaLnBrk="1" hangingPunct="1">
              <a:buFontTx/>
              <a:buNone/>
            </a:pPr>
            <a:r>
              <a:rPr lang="en-US" altLang="en-US" sz="2800" dirty="0">
                <a:latin typeface="Times New Roman" panose="02020603050405020304" pitchFamily="18" charset="0"/>
                <a:ea typeface="ＭＳ Ｐゴシック" panose="020B0600070205080204" pitchFamily="34" charset="-128"/>
              </a:rPr>
              <a:t>V: Sonata-allegro form</a:t>
            </a:r>
            <a:r>
              <a:rPr lang="en-US" altLang="en-US" dirty="0">
                <a:ea typeface="ＭＳ Ｐゴシック" panose="020B0600070205080204" pitchFamily="34" charset="-128"/>
              </a:rPr>
              <a:t>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2">
            <a:extLst>
              <a:ext uri="{FF2B5EF4-FFF2-40B4-BE49-F238E27FC236}">
                <a16:creationId xmlns:a16="http://schemas.microsoft.com/office/drawing/2014/main" id="{5AADB403-4215-DACF-88AB-31809F8428CB}"/>
              </a:ext>
            </a:extLst>
          </p:cNvPr>
          <p:cNvSpPr>
            <a:spLocks noGrp="1" noChangeArrowheads="1"/>
          </p:cNvSpPr>
          <p:nvPr>
            <p:ph type="title"/>
          </p:nvPr>
        </p:nvSpPr>
        <p:spPr>
          <a:xfrm>
            <a:off x="152400" y="76200"/>
            <a:ext cx="8839200" cy="1371600"/>
          </a:xfrm>
          <a:solidFill>
            <a:srgbClr val="002060">
              <a:alpha val="15000"/>
            </a:srgbClr>
          </a:solidFill>
          <a:ln>
            <a:solidFill>
              <a:schemeClr val="bg1"/>
            </a:solidFill>
          </a:ln>
        </p:spPr>
        <p:txBody>
          <a:bodyPr>
            <a:normAutofit/>
          </a:bodyPr>
          <a:lstStyle/>
          <a:p>
            <a:pPr eaLnBrk="1" hangingPunct="1"/>
            <a:r>
              <a:rPr lang="en-US" altLang="en-US" sz="2800" dirty="0">
                <a:latin typeface="Times New Roman" panose="02020603050405020304" pitchFamily="18" charset="0"/>
                <a:ea typeface="ＭＳ Ｐゴシック" panose="020B0600070205080204" pitchFamily="34" charset="-128"/>
                <a:cs typeface="Times New Roman" panose="02020603050405020304" pitchFamily="18" charset="0"/>
              </a:rPr>
              <a:t>European National Schools</a:t>
            </a:r>
            <a:r>
              <a:rPr lang="en-US" altLang="en-US" sz="2800" dirty="0">
                <a:solidFill>
                  <a:srgbClr val="18156A"/>
                </a:solidFill>
                <a:latin typeface="Times New Roman" panose="02020603050405020304" pitchFamily="18" charset="0"/>
                <a:ea typeface="ＭＳ Ｐゴシック" panose="020B0600070205080204" pitchFamily="34" charset="-128"/>
                <a:cs typeface="Times New Roman" panose="02020603050405020304" pitchFamily="18" charset="0"/>
              </a:rPr>
              <a:t> </a:t>
            </a:r>
            <a:br>
              <a:rPr lang="en-US" altLang="en-US" sz="2800" dirty="0">
                <a:solidFill>
                  <a:srgbClr val="18156A"/>
                </a:solidFill>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2800" dirty="0">
                <a:latin typeface="Times New Roman" panose="02020603050405020304" pitchFamily="18" charset="0"/>
                <a:ea typeface="ＭＳ Ｐゴシック" panose="020B0600070205080204" pitchFamily="34" charset="-128"/>
                <a:cs typeface="Times New Roman" panose="02020603050405020304" pitchFamily="18" charset="0"/>
              </a:rPr>
              <a:t>The German Composer Carl Orff</a:t>
            </a:r>
          </a:p>
        </p:txBody>
      </p:sp>
      <p:sp>
        <p:nvSpPr>
          <p:cNvPr id="90116" name="Rectangle 3">
            <a:extLst>
              <a:ext uri="{FF2B5EF4-FFF2-40B4-BE49-F238E27FC236}">
                <a16:creationId xmlns:a16="http://schemas.microsoft.com/office/drawing/2014/main" id="{53126515-EC15-FAF6-9E04-C3F78B308A56}"/>
              </a:ext>
            </a:extLst>
          </p:cNvPr>
          <p:cNvSpPr>
            <a:spLocks noGrp="1" noChangeArrowheads="1"/>
          </p:cNvSpPr>
          <p:nvPr>
            <p:ph idx="1"/>
          </p:nvPr>
        </p:nvSpPr>
        <p:spPr>
          <a:xfrm>
            <a:off x="381001" y="2057400"/>
            <a:ext cx="4267200" cy="3962400"/>
          </a:xfrm>
          <a:solidFill>
            <a:srgbClr val="002060"/>
          </a:solidFill>
        </p:spPr>
        <p:txBody>
          <a:bodyPr/>
          <a:lstStyle/>
          <a:p>
            <a:pPr marL="466725" indent="-466725" eaLnBrk="1" hangingPunct="1">
              <a:lnSpc>
                <a:spcPct val="80000"/>
              </a:lnSpc>
              <a:buFontTx/>
              <a:buChar char="•"/>
            </a:pPr>
            <a:r>
              <a:rPr lang="en-US" altLang="en-US" dirty="0">
                <a:latin typeface="Times New Roman" panose="02020603050405020304" pitchFamily="18" charset="0"/>
                <a:ea typeface="ＭＳ Ｐゴシック" panose="020B0600070205080204" pitchFamily="34" charset="-128"/>
              </a:rPr>
              <a:t>Carl Orff (1895–1982)</a:t>
            </a:r>
          </a:p>
          <a:p>
            <a:pPr marL="466725" indent="-466725" eaLnBrk="1" hangingPunct="1">
              <a:lnSpc>
                <a:spcPct val="80000"/>
              </a:lnSpc>
              <a:buFontTx/>
              <a:buChar char="•"/>
            </a:pPr>
            <a:r>
              <a:rPr lang="en-US" altLang="en-US" dirty="0">
                <a:latin typeface="Times New Roman" panose="02020603050405020304" pitchFamily="18" charset="0"/>
                <a:ea typeface="ＭＳ Ｐゴシック" panose="020B0600070205080204" pitchFamily="34" charset="-128"/>
              </a:rPr>
              <a:t>German composer, educator</a:t>
            </a:r>
          </a:p>
          <a:p>
            <a:pPr marL="466725" indent="-466725" eaLnBrk="1" hangingPunct="1">
              <a:lnSpc>
                <a:spcPct val="80000"/>
              </a:lnSpc>
              <a:buFontTx/>
              <a:buChar char="•"/>
            </a:pPr>
            <a:r>
              <a:rPr lang="en-US" altLang="en-US" dirty="0">
                <a:latin typeface="Times New Roman" panose="02020603050405020304" pitchFamily="18" charset="0"/>
                <a:ea typeface="ＭＳ Ｐゴシック" panose="020B0600070205080204" pitchFamily="34" charset="-128"/>
              </a:rPr>
              <a:t>Continued music activity in Nazi Germany</a:t>
            </a:r>
          </a:p>
          <a:p>
            <a:pPr marL="466725" indent="-466725" eaLnBrk="1" hangingPunct="1">
              <a:lnSpc>
                <a:spcPct val="80000"/>
              </a:lnSpc>
              <a:buFontTx/>
              <a:buChar char="•"/>
            </a:pPr>
            <a:r>
              <a:rPr lang="en-US" altLang="en-US" dirty="0">
                <a:latin typeface="Times New Roman" panose="02020603050405020304" pitchFamily="18" charset="0"/>
                <a:ea typeface="ＭＳ Ｐゴシック" panose="020B0600070205080204" pitchFamily="34" charset="-128"/>
              </a:rPr>
              <a:t>Interest in early music, medieval Latin lyrics, German folk song </a:t>
            </a:r>
          </a:p>
          <a:p>
            <a:pPr marL="466725" indent="-466725" eaLnBrk="1" hangingPunct="1">
              <a:lnSpc>
                <a:spcPct val="80000"/>
              </a:lnSpc>
              <a:buFontTx/>
              <a:buChar char="•"/>
            </a:pPr>
            <a:r>
              <a:rPr lang="en-US" altLang="en-US" dirty="0">
                <a:latin typeface="Times New Roman" panose="02020603050405020304" pitchFamily="18" charset="0"/>
                <a:ea typeface="ＭＳ Ｐゴシック" panose="020B0600070205080204" pitchFamily="34" charset="-128"/>
              </a:rPr>
              <a:t>Vigorous rhythmic style, folk-like nature, dissonant but tonal</a:t>
            </a:r>
          </a:p>
          <a:p>
            <a:pPr marL="466725" indent="-466725" eaLnBrk="1" hangingPunct="1">
              <a:lnSpc>
                <a:spcPct val="80000"/>
              </a:lnSpc>
              <a:buFontTx/>
              <a:buChar char="•"/>
            </a:pPr>
            <a:r>
              <a:rPr lang="en-US" altLang="en-US" dirty="0">
                <a:latin typeface="Times New Roman" panose="02020603050405020304" pitchFamily="18" charset="0"/>
                <a:ea typeface="ＭＳ Ｐゴシック" panose="020B0600070205080204" pitchFamily="34" charset="-128"/>
              </a:rPr>
              <a:t>Output: Stage works, trilogy of cantatas, Lieder, orchestral music</a:t>
            </a:r>
          </a:p>
        </p:txBody>
      </p:sp>
      <p:pic>
        <p:nvPicPr>
          <p:cNvPr id="90117" name="Picture 7">
            <a:extLst>
              <a:ext uri="{FF2B5EF4-FFF2-40B4-BE49-F238E27FC236}">
                <a16:creationId xmlns:a16="http://schemas.microsoft.com/office/drawing/2014/main" id="{A05A6308-5045-E2FA-08E5-807FCEA3D5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21045" y="1828800"/>
            <a:ext cx="2840555" cy="40386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2">
            <a:extLst>
              <a:ext uri="{FF2B5EF4-FFF2-40B4-BE49-F238E27FC236}">
                <a16:creationId xmlns:a16="http://schemas.microsoft.com/office/drawing/2014/main" id="{4C33A105-A9DD-728E-2CAA-AF1A4A5687C3}"/>
              </a:ext>
            </a:extLst>
          </p:cNvPr>
          <p:cNvSpPr>
            <a:spLocks noGrp="1" noChangeArrowheads="1"/>
          </p:cNvSpPr>
          <p:nvPr>
            <p:ph type="title"/>
          </p:nvPr>
        </p:nvSpPr>
        <p:spPr>
          <a:xfrm>
            <a:off x="228600" y="0"/>
            <a:ext cx="8686800" cy="1371600"/>
          </a:xfrm>
          <a:solidFill>
            <a:srgbClr val="002060">
              <a:alpha val="15000"/>
            </a:srgbClr>
          </a:solidFill>
        </p:spPr>
        <p:txBody>
          <a:bodyPr>
            <a:noAutofit/>
          </a:bodyPr>
          <a:lstStyle/>
          <a:p>
            <a:pPr eaLnBrk="1" hangingPunct="1"/>
            <a:b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Orff’s </a:t>
            </a:r>
            <a:r>
              <a:rPr lang="en-US" altLang="en-US" sz="3200" i="1" dirty="0">
                <a:latin typeface="Times New Roman" panose="02020603050405020304" pitchFamily="18" charset="0"/>
                <a:ea typeface="ＭＳ Ｐゴシック" panose="020B0600070205080204" pitchFamily="34" charset="-128"/>
                <a:cs typeface="Times New Roman" panose="02020603050405020304" pitchFamily="18" charset="0"/>
              </a:rPr>
              <a:t>O </a:t>
            </a:r>
            <a:r>
              <a:rPr lang="en-US" altLang="en-US" sz="3200" i="1" dirty="0" err="1">
                <a:latin typeface="Times New Roman" panose="02020603050405020304" pitchFamily="18" charset="0"/>
                <a:ea typeface="ＭＳ Ｐゴシック" panose="020B0600070205080204" pitchFamily="34" charset="-128"/>
                <a:cs typeface="Times New Roman" panose="02020603050405020304" pitchFamily="18" charset="0"/>
              </a:rPr>
              <a:t>fortuna</a:t>
            </a:r>
            <a:r>
              <a:rPr lang="en-US" altLang="en-US" sz="3200" i="1"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from </a:t>
            </a:r>
            <a:r>
              <a:rPr lang="en-US" altLang="en-US" sz="3200" i="1" dirty="0">
                <a:latin typeface="Times New Roman" panose="02020603050405020304" pitchFamily="18" charset="0"/>
                <a:ea typeface="ＭＳ Ｐゴシック" panose="020B0600070205080204" pitchFamily="34" charset="-128"/>
                <a:cs typeface="Times New Roman" panose="02020603050405020304" pitchFamily="18" charset="0"/>
              </a:rPr>
              <a:t>Carmina </a:t>
            </a:r>
            <a:r>
              <a:rPr lang="en-US" altLang="en-US" sz="3200" i="1" dirty="0" err="1">
                <a:latin typeface="Times New Roman" panose="02020603050405020304" pitchFamily="18" charset="0"/>
                <a:ea typeface="ＭＳ Ｐゴシック" panose="020B0600070205080204" pitchFamily="34" charset="-128"/>
                <a:cs typeface="Times New Roman" panose="02020603050405020304" pitchFamily="18" charset="0"/>
              </a:rPr>
              <a:t>burana</a:t>
            </a:r>
            <a:r>
              <a:rPr lang="en-US" altLang="en-US" sz="3200" i="1" dirty="0">
                <a:latin typeface="Times New Roman" panose="02020603050405020304" pitchFamily="18" charset="0"/>
                <a:ea typeface="ＭＳ Ｐゴシック" panose="020B0600070205080204" pitchFamily="34" charset="-128"/>
                <a:cs typeface="Times New Roman" panose="02020603050405020304" pitchFamily="18" charset="0"/>
              </a:rPr>
              <a:t> </a:t>
            </a:r>
            <a:br>
              <a:rPr lang="en-US" altLang="en-US" sz="3200" i="1" dirty="0">
                <a:latin typeface="Times New Roman" panose="02020603050405020304" pitchFamily="18" charset="0"/>
                <a:ea typeface="ＭＳ Ｐゴシック" panose="020B0600070205080204" pitchFamily="34" charset="-128"/>
                <a:cs typeface="Times New Roman" panose="02020603050405020304" pitchFamily="18" charset="0"/>
              </a:rPr>
            </a:br>
            <a:endPar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91140" name="Rectangle 3">
            <a:extLst>
              <a:ext uri="{FF2B5EF4-FFF2-40B4-BE49-F238E27FC236}">
                <a16:creationId xmlns:a16="http://schemas.microsoft.com/office/drawing/2014/main" id="{E778AFF4-8561-E972-A40F-033236E3C21A}"/>
              </a:ext>
            </a:extLst>
          </p:cNvPr>
          <p:cNvSpPr>
            <a:spLocks noGrp="1" noChangeArrowheads="1"/>
          </p:cNvSpPr>
          <p:nvPr>
            <p:ph idx="1"/>
          </p:nvPr>
        </p:nvSpPr>
        <p:spPr>
          <a:xfrm>
            <a:off x="228600" y="1600200"/>
            <a:ext cx="4191000" cy="3048000"/>
          </a:xfrm>
          <a:solidFill>
            <a:srgbClr val="002060"/>
          </a:solidFill>
        </p:spPr>
        <p:txBody>
          <a:bodyPr/>
          <a:lstStyle/>
          <a:p>
            <a:pPr eaLnBrk="1" hangingPunct="1">
              <a:lnSpc>
                <a:spcPct val="90000"/>
              </a:lnSpc>
              <a:buFontTx/>
              <a:buChar char="•"/>
            </a:pPr>
            <a:r>
              <a:rPr lang="en-US" altLang="en-US" dirty="0">
                <a:latin typeface="Times New Roman" panose="02020603050405020304" pitchFamily="18" charset="0"/>
                <a:ea typeface="ＭＳ Ｐゴシック" panose="020B0600070205080204" pitchFamily="34" charset="-128"/>
              </a:rPr>
              <a:t>Orff’s </a:t>
            </a:r>
            <a:r>
              <a:rPr lang="en-US" altLang="en-US" i="1" dirty="0">
                <a:latin typeface="Times New Roman" panose="02020603050405020304" pitchFamily="18" charset="0"/>
                <a:ea typeface="ＭＳ Ｐゴシック" panose="020B0600070205080204" pitchFamily="34" charset="-128"/>
              </a:rPr>
              <a:t>Carmina </a:t>
            </a:r>
            <a:r>
              <a:rPr lang="en-US" altLang="en-US" i="1" dirty="0" err="1">
                <a:latin typeface="Times New Roman" panose="02020603050405020304" pitchFamily="18" charset="0"/>
                <a:ea typeface="ＭＳ Ｐゴシック" panose="020B0600070205080204" pitchFamily="34" charset="-128"/>
              </a:rPr>
              <a:t>burana</a:t>
            </a:r>
            <a:r>
              <a:rPr lang="en-US" altLang="en-US" i="1" dirty="0">
                <a:latin typeface="Times New Roman" panose="02020603050405020304" pitchFamily="18" charset="0"/>
                <a:ea typeface="ＭＳ Ｐゴシック" panose="020B0600070205080204" pitchFamily="34" charset="-128"/>
              </a:rPr>
              <a:t> </a:t>
            </a:r>
            <a:r>
              <a:rPr lang="en-US" altLang="en-US" dirty="0">
                <a:latin typeface="Times New Roman" panose="02020603050405020304" pitchFamily="18" charset="0"/>
                <a:ea typeface="ＭＳ Ｐゴシック" panose="020B0600070205080204" pitchFamily="34" charset="-128"/>
              </a:rPr>
              <a:t>(1936)</a:t>
            </a:r>
          </a:p>
          <a:p>
            <a:pPr eaLnBrk="1" hangingPunct="1">
              <a:lnSpc>
                <a:spcPct val="90000"/>
              </a:lnSpc>
              <a:buFontTx/>
              <a:buChar char="•"/>
            </a:pPr>
            <a:r>
              <a:rPr lang="en-US" altLang="en-US" dirty="0">
                <a:latin typeface="Times New Roman" panose="02020603050405020304" pitchFamily="18" charset="0"/>
                <a:ea typeface="ＭＳ Ｐゴシック" panose="020B0600070205080204" pitchFamily="34" charset="-128"/>
              </a:rPr>
              <a:t> secular cantata in 5 scenes</a:t>
            </a:r>
          </a:p>
          <a:p>
            <a:pPr eaLnBrk="1" hangingPunct="1">
              <a:lnSpc>
                <a:spcPct val="90000"/>
              </a:lnSpc>
              <a:buFontTx/>
              <a:buChar char="•"/>
            </a:pPr>
            <a:r>
              <a:rPr lang="en-US" altLang="en-US" dirty="0">
                <a:latin typeface="Times New Roman" panose="02020603050405020304" pitchFamily="18" charset="0"/>
                <a:ea typeface="ＭＳ Ｐゴシック" panose="020B0600070205080204" pitchFamily="34" charset="-128"/>
              </a:rPr>
              <a:t>chorus, soloists, and large orchestra</a:t>
            </a:r>
          </a:p>
          <a:p>
            <a:pPr eaLnBrk="1" hangingPunct="1">
              <a:lnSpc>
                <a:spcPct val="90000"/>
              </a:lnSpc>
              <a:buFontTx/>
              <a:buChar char="•"/>
            </a:pPr>
            <a:r>
              <a:rPr lang="en-US" altLang="en-US" i="1" dirty="0">
                <a:latin typeface="Times New Roman" panose="02020603050405020304" pitchFamily="18" charset="0"/>
                <a:ea typeface="ＭＳ Ｐゴシック" panose="020B0600070205080204" pitchFamily="34" charset="-128"/>
              </a:rPr>
              <a:t>O </a:t>
            </a:r>
            <a:r>
              <a:rPr lang="en-US" altLang="en-US" i="1" dirty="0" err="1">
                <a:latin typeface="Times New Roman" panose="02020603050405020304" pitchFamily="18" charset="0"/>
                <a:ea typeface="ＭＳ Ｐゴシック" panose="020B0600070205080204" pitchFamily="34" charset="-128"/>
              </a:rPr>
              <a:t>fortuna</a:t>
            </a:r>
            <a:r>
              <a:rPr lang="en-US" altLang="en-US" i="1" dirty="0">
                <a:latin typeface="Times New Roman" panose="02020603050405020304" pitchFamily="18" charset="0"/>
                <a:ea typeface="ＭＳ Ｐゴシック" panose="020B0600070205080204" pitchFamily="34" charset="-128"/>
              </a:rPr>
              <a:t>, </a:t>
            </a:r>
            <a:r>
              <a:rPr lang="en-US" altLang="en-US" dirty="0">
                <a:latin typeface="Times New Roman" panose="02020603050405020304" pitchFamily="18" charset="0"/>
                <a:ea typeface="ＭＳ Ｐゴシック" panose="020B0600070205080204" pitchFamily="34" charset="-128"/>
              </a:rPr>
              <a:t>from </a:t>
            </a:r>
            <a:r>
              <a:rPr lang="en-US" altLang="en-US" i="1" dirty="0">
                <a:latin typeface="Times New Roman" panose="02020603050405020304" pitchFamily="18" charset="0"/>
                <a:ea typeface="ＭＳ Ｐゴシック" panose="020B0600070205080204" pitchFamily="34" charset="-128"/>
              </a:rPr>
              <a:t>Carmina </a:t>
            </a:r>
            <a:r>
              <a:rPr lang="en-US" altLang="en-US" i="1" dirty="0" err="1">
                <a:latin typeface="Times New Roman" panose="02020603050405020304" pitchFamily="18" charset="0"/>
                <a:ea typeface="ＭＳ Ｐゴシック" panose="020B0600070205080204" pitchFamily="34" charset="-128"/>
              </a:rPr>
              <a:t>burana</a:t>
            </a:r>
            <a:r>
              <a:rPr lang="en-US" altLang="en-US" i="1" dirty="0">
                <a:latin typeface="Times New Roman" panose="02020603050405020304" pitchFamily="18" charset="0"/>
                <a:ea typeface="ＭＳ Ｐゴシック" panose="020B0600070205080204" pitchFamily="34" charset="-128"/>
              </a:rPr>
              <a:t> </a:t>
            </a:r>
            <a:endParaRPr lang="en-US" altLang="en-US" dirty="0">
              <a:latin typeface="Times New Roman" panose="02020603050405020304" pitchFamily="18" charset="0"/>
              <a:ea typeface="ＭＳ Ｐゴシック" panose="020B0600070205080204" pitchFamily="34" charset="-128"/>
            </a:endParaRPr>
          </a:p>
          <a:p>
            <a:pPr lvl="1" eaLnBrk="1" hangingPunct="1">
              <a:buFontTx/>
              <a:buNone/>
            </a:pPr>
            <a:r>
              <a:rPr lang="en-US" altLang="en-US" dirty="0">
                <a:latin typeface="Times New Roman" panose="02020603050405020304" pitchFamily="18" charset="0"/>
                <a:ea typeface="ＭＳ Ｐゴシック" panose="020B0600070205080204" pitchFamily="34" charset="-128"/>
              </a:rPr>
              <a:t>– three large strophes, highly repetitive</a:t>
            </a:r>
          </a:p>
          <a:p>
            <a:pPr lvl="1" eaLnBrk="1" hangingPunct="1">
              <a:lnSpc>
                <a:spcPct val="90000"/>
              </a:lnSpc>
              <a:buFontTx/>
              <a:buNone/>
            </a:pPr>
            <a:r>
              <a:rPr lang="en-US" altLang="en-US" dirty="0">
                <a:latin typeface="Times New Roman" panose="02020603050405020304" pitchFamily="18" charset="0"/>
                <a:ea typeface="ＭＳ Ｐゴシック" panose="020B0600070205080204" pitchFamily="34" charset="-128"/>
              </a:rPr>
              <a:t>– evokes Fortuna, goddess of luck</a:t>
            </a:r>
          </a:p>
          <a:p>
            <a:pPr lvl="1" eaLnBrk="1" hangingPunct="1">
              <a:lnSpc>
                <a:spcPct val="90000"/>
              </a:lnSpc>
              <a:buFontTx/>
              <a:buNone/>
            </a:pPr>
            <a:r>
              <a:rPr lang="en-US" altLang="en-US" dirty="0">
                <a:latin typeface="Times New Roman" panose="02020603050405020304" pitchFamily="18" charset="0"/>
                <a:ea typeface="ＭＳ Ｐゴシック" panose="020B0600070205080204" pitchFamily="34" charset="-128"/>
              </a:rPr>
              <a:t>– persistent, asymmetrical offset accents</a:t>
            </a:r>
          </a:p>
          <a:p>
            <a:pPr lvl="1" eaLnBrk="1" hangingPunct="1">
              <a:lnSpc>
                <a:spcPct val="90000"/>
              </a:lnSpc>
              <a:buFontTx/>
              <a:buNone/>
            </a:pPr>
            <a:r>
              <a:rPr lang="en-US" altLang="en-US" dirty="0">
                <a:latin typeface="Times New Roman" panose="02020603050405020304" pitchFamily="18" charset="0"/>
                <a:ea typeface="ＭＳ Ｐゴシック" panose="020B0600070205080204" pitchFamily="34" charset="-128"/>
              </a:rPr>
              <a:t>– strong, primeval rhythmic drive throughout</a:t>
            </a:r>
          </a:p>
        </p:txBody>
      </p:sp>
      <p:pic>
        <p:nvPicPr>
          <p:cNvPr id="91141" name="Picture 7">
            <a:extLst>
              <a:ext uri="{FF2B5EF4-FFF2-40B4-BE49-F238E27FC236}">
                <a16:creationId xmlns:a16="http://schemas.microsoft.com/office/drawing/2014/main" id="{CD533A0B-4E17-CE9B-2658-52F70A2F37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895600"/>
            <a:ext cx="4267441" cy="30480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Rectangle 2">
            <a:extLst>
              <a:ext uri="{FF2B5EF4-FFF2-40B4-BE49-F238E27FC236}">
                <a16:creationId xmlns:a16="http://schemas.microsoft.com/office/drawing/2014/main" id="{D8833E60-04B3-E352-C4DA-F4A06FC46A29}"/>
              </a:ext>
            </a:extLst>
          </p:cNvPr>
          <p:cNvSpPr>
            <a:spLocks noGrp="1" noChangeArrowheads="1"/>
          </p:cNvSpPr>
          <p:nvPr>
            <p:ph type="title"/>
          </p:nvPr>
        </p:nvSpPr>
        <p:spPr>
          <a:xfrm>
            <a:off x="228600" y="0"/>
            <a:ext cx="8534400" cy="1143000"/>
          </a:xfrm>
          <a:solidFill>
            <a:srgbClr val="002060">
              <a:alpha val="15000"/>
            </a:srgbClr>
          </a:solidFill>
        </p:spPr>
        <p:txBody>
          <a:bodyPr>
            <a:normAutofit/>
          </a:bodyPr>
          <a:lstStyle/>
          <a:p>
            <a:pPr eaLnBrk="1" hangingPunct="1"/>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American Modernism in Music</a:t>
            </a:r>
          </a:p>
        </p:txBody>
      </p:sp>
      <p:sp>
        <p:nvSpPr>
          <p:cNvPr id="96260" name="Rectangle 4">
            <a:extLst>
              <a:ext uri="{FF2B5EF4-FFF2-40B4-BE49-F238E27FC236}">
                <a16:creationId xmlns:a16="http://schemas.microsoft.com/office/drawing/2014/main" id="{026DC7F4-C584-3D0E-62EC-0674E935E434}"/>
              </a:ext>
            </a:extLst>
          </p:cNvPr>
          <p:cNvSpPr>
            <a:spLocks noGrp="1" noChangeArrowheads="1"/>
          </p:cNvSpPr>
          <p:nvPr>
            <p:ph idx="1"/>
          </p:nvPr>
        </p:nvSpPr>
        <p:spPr>
          <a:xfrm>
            <a:off x="533400" y="1828800"/>
            <a:ext cx="7848600" cy="3048000"/>
          </a:xfrm>
          <a:solidFill>
            <a:srgbClr val="002060"/>
          </a:solidFill>
          <a:ln>
            <a:solidFill>
              <a:schemeClr val="tx1"/>
            </a:solidFill>
          </a:ln>
        </p:spPr>
        <p:txBody>
          <a:bodyPr/>
          <a:lstStyle/>
          <a:p>
            <a:pPr eaLnBrk="1" hangingPunct="1">
              <a:buFontTx/>
              <a:buChar char="•"/>
            </a:pPr>
            <a:r>
              <a:rPr lang="en-US" altLang="en-US" dirty="0">
                <a:latin typeface="Times New Roman" panose="02020603050405020304" pitchFamily="18" charset="0"/>
                <a:ea typeface="ＭＳ Ｐゴシック" panose="020B0600070205080204" pitchFamily="34" charset="-128"/>
              </a:rPr>
              <a:t>Outgrowth of British military band</a:t>
            </a:r>
          </a:p>
          <a:p>
            <a:pPr eaLnBrk="1" hangingPunct="1">
              <a:buFontTx/>
              <a:buChar char="•"/>
            </a:pPr>
            <a:r>
              <a:rPr lang="en-US" altLang="en-US" dirty="0">
                <a:latin typeface="Times New Roman" panose="02020603050405020304" pitchFamily="18" charset="0"/>
                <a:ea typeface="ＭＳ Ｐゴシック" panose="020B0600070205080204" pitchFamily="34" charset="-128"/>
              </a:rPr>
              <a:t>Wind bands: First as Revolutionary War regimental bands </a:t>
            </a:r>
          </a:p>
          <a:p>
            <a:pPr eaLnBrk="1" hangingPunct="1">
              <a:buFontTx/>
              <a:buChar char="•"/>
            </a:pPr>
            <a:r>
              <a:rPr lang="en-US" altLang="en-US" dirty="0">
                <a:latin typeface="Times New Roman" panose="02020603050405020304" pitchFamily="18" charset="0"/>
                <a:ea typeface="ＭＳ Ｐゴシック" panose="020B0600070205080204" pitchFamily="34" charset="-128"/>
              </a:rPr>
              <a:t>U.S. Marine Band, founded in 1798</a:t>
            </a:r>
          </a:p>
          <a:p>
            <a:pPr eaLnBrk="1" hangingPunct="1">
              <a:buFontTx/>
              <a:buChar char="•"/>
            </a:pPr>
            <a:r>
              <a:rPr lang="en-US" altLang="en-US" dirty="0">
                <a:latin typeface="Times New Roman" panose="02020603050405020304" pitchFamily="18" charset="0"/>
                <a:ea typeface="ＭＳ Ｐゴシック" panose="020B0600070205080204" pitchFamily="34" charset="-128"/>
              </a:rPr>
              <a:t>Civil War regiments marched to brass bands </a:t>
            </a:r>
          </a:p>
          <a:p>
            <a:pPr eaLnBrk="1" hangingPunct="1">
              <a:buFontTx/>
              <a:buChar char="•"/>
            </a:pPr>
            <a:r>
              <a:rPr lang="en-US" altLang="en-US" dirty="0">
                <a:latin typeface="Times New Roman" panose="02020603050405020304" pitchFamily="18" charset="0"/>
                <a:ea typeface="ＭＳ Ｐゴシック" panose="020B0600070205080204" pitchFamily="34" charset="-128"/>
              </a:rPr>
              <a:t>John Philip Sousa (1854–1932)</a:t>
            </a:r>
          </a:p>
          <a:p>
            <a:pPr eaLnBrk="1" hangingPunct="1"/>
            <a:endParaRPr lang="en-US" altLang="en-US" dirty="0">
              <a:latin typeface="Times New Roman" panose="02020603050405020304" pitchFamily="18" charset="0"/>
              <a:ea typeface="ＭＳ Ｐゴシック" panose="020B0600070205080204" pitchFamily="34" charset="-128"/>
            </a:endParaRPr>
          </a:p>
        </p:txBody>
      </p:sp>
      <p:sp>
        <p:nvSpPr>
          <p:cNvPr id="755717" name="Rectangle 5">
            <a:extLst>
              <a:ext uri="{FF2B5EF4-FFF2-40B4-BE49-F238E27FC236}">
                <a16:creationId xmlns:a16="http://schemas.microsoft.com/office/drawing/2014/main" id="{F2B53444-BF63-DE32-F51B-7B2F487F3665}"/>
              </a:ext>
            </a:extLst>
          </p:cNvPr>
          <p:cNvSpPr>
            <a:spLocks noChangeArrowheads="1"/>
          </p:cNvSpPr>
          <p:nvPr/>
        </p:nvSpPr>
        <p:spPr bwMode="auto">
          <a:xfrm>
            <a:off x="914400" y="4876894"/>
            <a:ext cx="7258439" cy="1523906"/>
          </a:xfrm>
          <a:prstGeom prst="rect">
            <a:avLst/>
          </a:prstGeom>
          <a:solidFill>
            <a:srgbClr val="002060"/>
          </a:solidFill>
          <a:ln>
            <a:solidFill>
              <a:schemeClr val="tx1"/>
            </a:solidFill>
            <a:headEnd/>
            <a:tailEnd/>
          </a:ln>
        </p:spPr>
        <p:style>
          <a:lnRef idx="1">
            <a:schemeClr val="accent2"/>
          </a:lnRef>
          <a:fillRef idx="3">
            <a:schemeClr val="accent2"/>
          </a:fillRef>
          <a:effectRef idx="2">
            <a:schemeClr val="accent2"/>
          </a:effectRef>
          <a:fontRef idx="minor">
            <a:schemeClr val="lt1"/>
          </a:fontRef>
        </p:style>
        <p:txBody>
          <a:bodyPr>
            <a:spAutoFit/>
          </a:bodyPr>
          <a:lstStyle/>
          <a:p>
            <a:pPr>
              <a:defRPr/>
            </a:pPr>
            <a:r>
              <a:rPr lang="en-US" b="1" i="1" dirty="0">
                <a:solidFill>
                  <a:srgbClr val="FFFFFF"/>
                </a:solidFill>
                <a:latin typeface="Times New Roman" charset="0"/>
                <a:ea typeface="ＭＳ Ｐゴシック" charset="-128"/>
                <a:cs typeface="Times New Roman" charset="0"/>
              </a:rPr>
              <a:t>“Armies of men… have turned to a better life by first hearing the sounds of a Salvation Army Band. The next time you hear a Salvation Army Band, no matter how humble, take off your hat.” 	—</a:t>
            </a:r>
            <a:r>
              <a:rPr lang="en-US" b="1" dirty="0">
                <a:solidFill>
                  <a:srgbClr val="FFFFFF"/>
                </a:solidFill>
                <a:latin typeface="Times New Roman" charset="0"/>
                <a:ea typeface="ＭＳ Ｐゴシック" charset="-128"/>
                <a:cs typeface="Times New Roman" charset="0"/>
              </a:rPr>
              <a:t>John Philip Sousa</a:t>
            </a:r>
            <a:endParaRPr lang="en-US" b="1" i="1" dirty="0">
              <a:solidFill>
                <a:srgbClr val="FFFFFF"/>
              </a:solidFill>
              <a:latin typeface="Times New Roman" charset="0"/>
              <a:ea typeface="ＭＳ Ｐゴシック" charset="-128"/>
              <a:cs typeface="Times New Roman"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2">
            <a:extLst>
              <a:ext uri="{FF2B5EF4-FFF2-40B4-BE49-F238E27FC236}">
                <a16:creationId xmlns:a16="http://schemas.microsoft.com/office/drawing/2014/main" id="{DACD3283-E864-DDC8-FE81-A7443BBA431E}"/>
              </a:ext>
            </a:extLst>
          </p:cNvPr>
          <p:cNvSpPr>
            <a:spLocks noGrp="1" noChangeArrowheads="1"/>
          </p:cNvSpPr>
          <p:nvPr>
            <p:ph type="title"/>
          </p:nvPr>
        </p:nvSpPr>
        <p:spPr>
          <a:xfrm>
            <a:off x="457200" y="46038"/>
            <a:ext cx="8229600" cy="1325562"/>
          </a:xfrm>
          <a:solidFill>
            <a:srgbClr val="002060">
              <a:alpha val="15000"/>
            </a:srgbClr>
          </a:solidFill>
        </p:spPr>
        <p:txBody>
          <a:bodyPr>
            <a:normAutofit/>
          </a:bodyPr>
          <a:lstStyle/>
          <a:p>
            <a:pPr eaLnBrk="1" hangingPunct="1"/>
            <a:r>
              <a:rPr lang="en-US" altLang="en-US" sz="2800" dirty="0">
                <a:latin typeface="Times New Roman" panose="02020603050405020304" pitchFamily="18" charset="0"/>
                <a:ea typeface="ＭＳ Ｐゴシック" panose="020B0600070205080204" pitchFamily="34" charset="-128"/>
                <a:cs typeface="Times New Roman" panose="02020603050405020304" pitchFamily="18" charset="0"/>
              </a:rPr>
              <a:t>American Modernism in Music</a:t>
            </a:r>
            <a:r>
              <a:rPr lang="en-US" altLang="en-US" sz="2800" dirty="0">
                <a:solidFill>
                  <a:srgbClr val="7A0B27"/>
                </a:solidFill>
                <a:latin typeface="Times New Roman" panose="02020603050405020304" pitchFamily="18" charset="0"/>
                <a:ea typeface="ＭＳ Ｐゴシック" panose="020B0600070205080204" pitchFamily="34" charset="-128"/>
                <a:cs typeface="Times New Roman" panose="02020603050405020304" pitchFamily="18" charset="0"/>
              </a:rPr>
              <a:t> </a:t>
            </a:r>
            <a:br>
              <a:rPr lang="en-US" altLang="en-US" sz="2800" dirty="0">
                <a:solidFill>
                  <a:srgbClr val="7A0B27"/>
                </a:solidFill>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2800" dirty="0">
                <a:latin typeface="Times New Roman" panose="02020603050405020304" pitchFamily="18" charset="0"/>
                <a:ea typeface="ＭＳ Ｐゴシック" panose="020B0600070205080204" pitchFamily="34" charset="-128"/>
                <a:cs typeface="Times New Roman" panose="02020603050405020304" pitchFamily="18" charset="0"/>
              </a:rPr>
              <a:t>The Modernist Charles Ives </a:t>
            </a:r>
          </a:p>
        </p:txBody>
      </p:sp>
      <p:sp>
        <p:nvSpPr>
          <p:cNvPr id="97284" name="Rectangle 3">
            <a:extLst>
              <a:ext uri="{FF2B5EF4-FFF2-40B4-BE49-F238E27FC236}">
                <a16:creationId xmlns:a16="http://schemas.microsoft.com/office/drawing/2014/main" id="{5D588094-291F-6475-9656-14CF4BD34BE8}"/>
              </a:ext>
            </a:extLst>
          </p:cNvPr>
          <p:cNvSpPr>
            <a:spLocks noGrp="1" noChangeArrowheads="1"/>
          </p:cNvSpPr>
          <p:nvPr>
            <p:ph idx="1"/>
          </p:nvPr>
        </p:nvSpPr>
        <p:spPr>
          <a:xfrm>
            <a:off x="533400" y="1506538"/>
            <a:ext cx="3200400" cy="3217862"/>
          </a:xfrm>
          <a:solidFill>
            <a:srgbClr val="002060"/>
          </a:solidFill>
        </p:spPr>
        <p:txBody>
          <a:bodyPr/>
          <a:lstStyle/>
          <a:p>
            <a:pPr eaLnBrk="1" hangingPunct="1">
              <a:buFontTx/>
              <a:buChar char="•"/>
            </a:pPr>
            <a:r>
              <a:rPr lang="en-US" altLang="en-US" dirty="0">
                <a:latin typeface="Times New Roman" panose="02020603050405020304" pitchFamily="18" charset="0"/>
                <a:ea typeface="ＭＳ Ｐゴシック" panose="020B0600070205080204" pitchFamily="34" charset="-128"/>
              </a:rPr>
              <a:t>Charles Ives (1874–1954)</a:t>
            </a:r>
          </a:p>
          <a:p>
            <a:pPr eaLnBrk="1" hangingPunct="1">
              <a:buFontTx/>
              <a:buChar char="•"/>
            </a:pPr>
            <a:r>
              <a:rPr lang="en-US" altLang="en-US" dirty="0">
                <a:latin typeface="Times New Roman" panose="02020603050405020304" pitchFamily="18" charset="0"/>
                <a:ea typeface="ＭＳ Ｐゴシック" panose="020B0600070205080204" pitchFamily="34" charset="-128"/>
              </a:rPr>
              <a:t>Connecticut-born composer, businessman </a:t>
            </a:r>
          </a:p>
          <a:p>
            <a:pPr eaLnBrk="1" hangingPunct="1">
              <a:buFontTx/>
              <a:buChar char="•"/>
            </a:pPr>
            <a:r>
              <a:rPr lang="en-US" altLang="en-US" dirty="0">
                <a:latin typeface="Times New Roman" panose="02020603050405020304" pitchFamily="18" charset="0"/>
                <a:ea typeface="ＭＳ Ｐゴシック" panose="020B0600070205080204" pitchFamily="34" charset="-128"/>
              </a:rPr>
              <a:t>Studied composition at Yale</a:t>
            </a:r>
          </a:p>
          <a:p>
            <a:pPr eaLnBrk="1" hangingPunct="1">
              <a:buFontTx/>
              <a:buChar char="•"/>
            </a:pPr>
            <a:r>
              <a:rPr lang="en-US" altLang="en-US" dirty="0">
                <a:latin typeface="Times New Roman" panose="02020603050405020304" pitchFamily="18" charset="0"/>
                <a:ea typeface="ＭＳ Ｐゴシック" panose="020B0600070205080204" pitchFamily="34" charset="-128"/>
              </a:rPr>
              <a:t>Entered insurance business, composed in spare time</a:t>
            </a:r>
          </a:p>
          <a:p>
            <a:pPr eaLnBrk="1" hangingPunct="1">
              <a:buFontTx/>
              <a:buChar char="•"/>
            </a:pPr>
            <a:r>
              <a:rPr lang="en-US" altLang="en-US" dirty="0">
                <a:latin typeface="Times New Roman" panose="02020603050405020304" pitchFamily="18" charset="0"/>
                <a:ea typeface="ＭＳ Ｐゴシック" panose="020B0600070205080204" pitchFamily="34" charset="-128"/>
              </a:rPr>
              <a:t>Delayed recognition, Pulitzer Prize in 1947</a:t>
            </a:r>
          </a:p>
        </p:txBody>
      </p:sp>
      <p:pic>
        <p:nvPicPr>
          <p:cNvPr id="97285" name="Picture 5">
            <a:extLst>
              <a:ext uri="{FF2B5EF4-FFF2-40B4-BE49-F238E27FC236}">
                <a16:creationId xmlns:a16="http://schemas.microsoft.com/office/drawing/2014/main" id="{1E3A246F-9991-42D5-2234-86B6FE80A7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905000"/>
            <a:ext cx="3579446" cy="42672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ACCDB129-E836-6644-F211-A4EC833562C6}"/>
              </a:ext>
            </a:extLst>
          </p:cNvPr>
          <p:cNvSpPr>
            <a:spLocks noGrp="1" noChangeArrowheads="1"/>
          </p:cNvSpPr>
          <p:nvPr>
            <p:ph type="title"/>
          </p:nvPr>
        </p:nvSpPr>
        <p:spPr>
          <a:xfrm>
            <a:off x="152400" y="381000"/>
            <a:ext cx="8839200" cy="685800"/>
          </a:xfrm>
          <a:ln>
            <a:solidFill>
              <a:srgbClr val="002060"/>
            </a:solidFill>
          </a:ln>
        </p:spPr>
        <p:txBody>
          <a:bodyPr>
            <a:noAutofit/>
          </a:bodyPr>
          <a:lstStyle/>
          <a:p>
            <a:pPr eaLnBrk="1" hangingPunct="1"/>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Modernism in the Arts</a:t>
            </a:r>
          </a:p>
        </p:txBody>
      </p:sp>
      <p:sp>
        <p:nvSpPr>
          <p:cNvPr id="24579" name="Content Placeholder 13">
            <a:extLst>
              <a:ext uri="{FF2B5EF4-FFF2-40B4-BE49-F238E27FC236}">
                <a16:creationId xmlns:a16="http://schemas.microsoft.com/office/drawing/2014/main" id="{FA34FE64-C409-C770-BFD9-DDF24129B09D}"/>
              </a:ext>
            </a:extLst>
          </p:cNvPr>
          <p:cNvSpPr>
            <a:spLocks noGrp="1"/>
          </p:cNvSpPr>
          <p:nvPr>
            <p:ph idx="1"/>
          </p:nvPr>
        </p:nvSpPr>
        <p:spPr>
          <a:xfrm>
            <a:off x="838200" y="1600200"/>
            <a:ext cx="2590800" cy="3505200"/>
          </a:xfrm>
          <a:solidFill>
            <a:schemeClr val="accent4">
              <a:lumMod val="75000"/>
            </a:schemeClr>
          </a:solidFill>
          <a:ln>
            <a:solidFill>
              <a:srgbClr val="002060"/>
            </a:solidFill>
          </a:ln>
        </p:spPr>
        <p:txBody>
          <a:bodyPr>
            <a:normAutofit/>
          </a:bodyPr>
          <a:lstStyle/>
          <a:p>
            <a:pPr eaLnBrk="1" hangingPunct="1">
              <a:lnSpc>
                <a:spcPct val="80000"/>
              </a:lnSpc>
              <a:buFontTx/>
              <a:buChar char="•"/>
            </a:pPr>
            <a:r>
              <a:rPr lang="en-US" altLang="en-US" sz="2800" i="1" dirty="0">
                <a:latin typeface="Times New Roman" panose="02020603050405020304" pitchFamily="18" charset="0"/>
                <a:ea typeface="ＭＳ Ｐゴシック" panose="020B0600070205080204" pitchFamily="34" charset="-128"/>
              </a:rPr>
              <a:t>Impressionism</a:t>
            </a:r>
          </a:p>
          <a:p>
            <a:pPr eaLnBrk="1" hangingPunct="1">
              <a:lnSpc>
                <a:spcPct val="80000"/>
              </a:lnSpc>
              <a:buFontTx/>
              <a:buChar char="•"/>
            </a:pPr>
            <a:r>
              <a:rPr lang="en-US" altLang="en-US" sz="2800" i="1" dirty="0">
                <a:latin typeface="Times New Roman" panose="02020603050405020304" pitchFamily="18" charset="0"/>
                <a:ea typeface="ＭＳ Ｐゴシック" panose="020B0600070205080204" pitchFamily="34" charset="-128"/>
              </a:rPr>
              <a:t>Symbolism</a:t>
            </a:r>
          </a:p>
          <a:p>
            <a:pPr eaLnBrk="1" hangingPunct="1">
              <a:lnSpc>
                <a:spcPct val="80000"/>
              </a:lnSpc>
              <a:buFontTx/>
              <a:buChar char="•"/>
            </a:pPr>
            <a:r>
              <a:rPr lang="en-US" altLang="en-US" sz="2800" dirty="0">
                <a:latin typeface="Times New Roman" panose="02020603050405020304" pitchFamily="18" charset="0"/>
                <a:ea typeface="ＭＳ Ｐゴシック" panose="020B0600070205080204" pitchFamily="34" charset="-128"/>
              </a:rPr>
              <a:t>Dadaism</a:t>
            </a:r>
          </a:p>
          <a:p>
            <a:pPr eaLnBrk="1" hangingPunct="1">
              <a:lnSpc>
                <a:spcPct val="80000"/>
              </a:lnSpc>
              <a:buFontTx/>
              <a:buChar char="•"/>
            </a:pPr>
            <a:r>
              <a:rPr lang="en-US" altLang="en-US" sz="2800" dirty="0">
                <a:latin typeface="Times New Roman" panose="02020603050405020304" pitchFamily="18" charset="0"/>
                <a:ea typeface="ＭＳ Ｐゴシック" panose="020B0600070205080204" pitchFamily="34" charset="-128"/>
              </a:rPr>
              <a:t>Cubism</a:t>
            </a:r>
          </a:p>
          <a:p>
            <a:pPr eaLnBrk="1" hangingPunct="1">
              <a:lnSpc>
                <a:spcPct val="80000"/>
              </a:lnSpc>
              <a:buFontTx/>
              <a:buChar char="•"/>
            </a:pPr>
            <a:r>
              <a:rPr lang="en-US" altLang="en-US" sz="2800" dirty="0">
                <a:latin typeface="Times New Roman" panose="02020603050405020304" pitchFamily="18" charset="0"/>
                <a:ea typeface="ＭＳ Ｐゴシック" panose="020B0600070205080204" pitchFamily="34" charset="-128"/>
              </a:rPr>
              <a:t>Surrealism</a:t>
            </a:r>
          </a:p>
          <a:p>
            <a:pPr eaLnBrk="1" hangingPunct="1">
              <a:lnSpc>
                <a:spcPct val="80000"/>
              </a:lnSpc>
              <a:buFontTx/>
              <a:buChar char="•"/>
            </a:pPr>
            <a:r>
              <a:rPr lang="en-US" altLang="en-US" sz="2800" i="1" dirty="0">
                <a:latin typeface="Times New Roman" panose="02020603050405020304" pitchFamily="18" charset="0"/>
                <a:ea typeface="ＭＳ Ｐゴシック" panose="020B0600070205080204" pitchFamily="34" charset="-128"/>
              </a:rPr>
              <a:t>Expressionism</a:t>
            </a:r>
          </a:p>
          <a:p>
            <a:pPr eaLnBrk="1" hangingPunct="1">
              <a:lnSpc>
                <a:spcPct val="80000"/>
              </a:lnSpc>
              <a:buFontTx/>
              <a:buChar char="•"/>
            </a:pPr>
            <a:r>
              <a:rPr lang="en-US" altLang="en-US" sz="2800" dirty="0">
                <a:latin typeface="Times New Roman" panose="02020603050405020304" pitchFamily="18" charset="0"/>
                <a:ea typeface="ＭＳ Ｐゴシック" panose="020B0600070205080204" pitchFamily="34" charset="-128"/>
              </a:rPr>
              <a:t>Neoclassicism</a:t>
            </a:r>
          </a:p>
          <a:p>
            <a:pPr eaLnBrk="1" hangingPunct="1">
              <a:lnSpc>
                <a:spcPct val="80000"/>
              </a:lnSpc>
            </a:pPr>
            <a:endParaRPr lang="en-US" altLang="en-US" dirty="0">
              <a:ea typeface="ＭＳ Ｐゴシック" panose="020B0600070205080204" pitchFamily="34" charset="-128"/>
            </a:endParaRPr>
          </a:p>
        </p:txBody>
      </p:sp>
      <p:pic>
        <p:nvPicPr>
          <p:cNvPr id="24581" name="Picture 7">
            <a:extLst>
              <a:ext uri="{FF2B5EF4-FFF2-40B4-BE49-F238E27FC236}">
                <a16:creationId xmlns:a16="http://schemas.microsoft.com/office/drawing/2014/main" id="{9F16C84C-49AC-55BC-75B3-1A9912B51C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600200"/>
            <a:ext cx="3894138" cy="451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2">
            <a:extLst>
              <a:ext uri="{FF2B5EF4-FFF2-40B4-BE49-F238E27FC236}">
                <a16:creationId xmlns:a16="http://schemas.microsoft.com/office/drawing/2014/main" id="{8E65D044-C084-C6AE-4A0A-20533CE8B9D6}"/>
              </a:ext>
            </a:extLst>
          </p:cNvPr>
          <p:cNvSpPr>
            <a:spLocks noGrp="1" noChangeArrowheads="1"/>
          </p:cNvSpPr>
          <p:nvPr>
            <p:ph type="title"/>
          </p:nvPr>
        </p:nvSpPr>
        <p:spPr>
          <a:xfrm>
            <a:off x="457200" y="0"/>
            <a:ext cx="8229600" cy="1325563"/>
          </a:xfrm>
          <a:solidFill>
            <a:srgbClr val="002060">
              <a:alpha val="15000"/>
            </a:srgbClr>
          </a:solidFill>
        </p:spPr>
        <p:txBody>
          <a:bodyPr>
            <a:normAutofit/>
          </a:bodyPr>
          <a:lstStyle/>
          <a:p>
            <a:pPr eaLnBrk="1" hangingPunct="1"/>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American Modernism in Music</a:t>
            </a:r>
            <a:b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The Modernist Charles Ives</a:t>
            </a:r>
          </a:p>
        </p:txBody>
      </p:sp>
      <p:sp>
        <p:nvSpPr>
          <p:cNvPr id="98308" name="Rectangle 3">
            <a:extLst>
              <a:ext uri="{FF2B5EF4-FFF2-40B4-BE49-F238E27FC236}">
                <a16:creationId xmlns:a16="http://schemas.microsoft.com/office/drawing/2014/main" id="{D2864DFE-B8BB-CB6C-BCE9-417047093FB4}"/>
              </a:ext>
            </a:extLst>
          </p:cNvPr>
          <p:cNvSpPr>
            <a:spLocks noGrp="1" noChangeArrowheads="1"/>
          </p:cNvSpPr>
          <p:nvPr>
            <p:ph idx="1"/>
          </p:nvPr>
        </p:nvSpPr>
        <p:spPr>
          <a:xfrm>
            <a:off x="304800" y="1600200"/>
            <a:ext cx="3048000" cy="4648200"/>
          </a:xfrm>
          <a:solidFill>
            <a:srgbClr val="002060"/>
          </a:solidFill>
        </p:spPr>
        <p:txBody>
          <a:bodyPr/>
          <a:lstStyle/>
          <a:p>
            <a:pPr eaLnBrk="1" hangingPunct="1">
              <a:buFontTx/>
              <a:buChar char="•"/>
            </a:pPr>
            <a:r>
              <a:rPr lang="en-US" altLang="en-US" dirty="0">
                <a:latin typeface="Times New Roman" panose="02020603050405020304" pitchFamily="18" charset="0"/>
                <a:ea typeface="ＭＳ Ｐゴシック" panose="020B0600070205080204" pitchFamily="34" charset="-128"/>
              </a:rPr>
              <a:t>Innovative use of familiar tunes</a:t>
            </a:r>
          </a:p>
          <a:p>
            <a:pPr eaLnBrk="1" hangingPunct="1">
              <a:buFontTx/>
              <a:buChar char="•"/>
            </a:pPr>
            <a:r>
              <a:rPr lang="en-US" altLang="en-US" dirty="0">
                <a:latin typeface="Times New Roman" panose="02020603050405020304" pitchFamily="18" charset="0"/>
                <a:ea typeface="ＭＳ Ｐゴシック" panose="020B0600070205080204" pitchFamily="34" charset="-128"/>
              </a:rPr>
              <a:t>Polytonality, polyharmony, polyrhythm</a:t>
            </a:r>
          </a:p>
          <a:p>
            <a:pPr eaLnBrk="1" hangingPunct="1">
              <a:buFontTx/>
              <a:buChar char="•"/>
            </a:pPr>
            <a:r>
              <a:rPr lang="en-US" altLang="en-US" dirty="0">
                <a:latin typeface="Times New Roman" panose="02020603050405020304" pitchFamily="18" charset="0"/>
                <a:ea typeface="ＭＳ Ｐゴシック" panose="020B0600070205080204" pitchFamily="34" charset="-128"/>
              </a:rPr>
              <a:t>Ideas derived from clashing marching bands</a:t>
            </a:r>
            <a:r>
              <a:rPr lang="en-US" altLang="en-US" i="1" dirty="0">
                <a:solidFill>
                  <a:srgbClr val="580F7F"/>
                </a:solidFill>
                <a:latin typeface="Times New Roman" panose="02020603050405020304" pitchFamily="18" charset="0"/>
                <a:ea typeface="ＭＳ Ｐゴシック" panose="020B0600070205080204" pitchFamily="34" charset="-128"/>
              </a:rPr>
              <a:t> </a:t>
            </a:r>
          </a:p>
          <a:p>
            <a:pPr eaLnBrk="1" hangingPunct="1">
              <a:buFontTx/>
              <a:buChar char="•"/>
            </a:pPr>
            <a:r>
              <a:rPr lang="en-US" altLang="en-US" dirty="0">
                <a:latin typeface="Times New Roman" panose="02020603050405020304" pitchFamily="18" charset="0"/>
                <a:ea typeface="ＭＳ Ｐゴシック" panose="020B0600070205080204" pitchFamily="34" charset="-128"/>
              </a:rPr>
              <a:t>Orchestral music, more than 100 songs, chamber and piano music</a:t>
            </a:r>
          </a:p>
          <a:p>
            <a:pPr eaLnBrk="1" hangingPunct="1"/>
            <a:endParaRPr lang="en-US" altLang="en-US" dirty="0">
              <a:latin typeface="Times New Roman" panose="02020603050405020304" pitchFamily="18" charset="0"/>
              <a:ea typeface="ＭＳ Ｐゴシック" panose="020B0600070205080204" pitchFamily="34" charset="-128"/>
            </a:endParaRPr>
          </a:p>
        </p:txBody>
      </p:sp>
      <p:pic>
        <p:nvPicPr>
          <p:cNvPr id="98309" name="Picture 5">
            <a:extLst>
              <a:ext uri="{FF2B5EF4-FFF2-40B4-BE49-F238E27FC236}">
                <a16:creationId xmlns:a16="http://schemas.microsoft.com/office/drawing/2014/main" id="{E35DB399-B79F-E270-F2A1-419072F4ADC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55083" y="2057400"/>
            <a:ext cx="5384117" cy="35814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2">
            <a:extLst>
              <a:ext uri="{FF2B5EF4-FFF2-40B4-BE49-F238E27FC236}">
                <a16:creationId xmlns:a16="http://schemas.microsoft.com/office/drawing/2014/main" id="{B6B218D4-176A-2C92-CB04-F97F80F84544}"/>
              </a:ext>
            </a:extLst>
          </p:cNvPr>
          <p:cNvSpPr>
            <a:spLocks noGrp="1" noChangeArrowheads="1"/>
          </p:cNvSpPr>
          <p:nvPr>
            <p:ph type="title"/>
          </p:nvPr>
        </p:nvSpPr>
        <p:spPr>
          <a:xfrm>
            <a:off x="457200" y="304800"/>
            <a:ext cx="8229600" cy="1325563"/>
          </a:xfrm>
          <a:solidFill>
            <a:srgbClr val="002060">
              <a:alpha val="15000"/>
            </a:srgbClr>
          </a:solidFill>
        </p:spPr>
        <p:txBody>
          <a:bodyPr>
            <a:normAutofit/>
          </a:bodyPr>
          <a:lstStyle/>
          <a:p>
            <a:pPr eaLnBrk="1" hangingPunct="1"/>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American Modernism in Music</a:t>
            </a:r>
            <a:b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The Modernist Charles Ives</a:t>
            </a:r>
          </a:p>
        </p:txBody>
      </p:sp>
      <p:sp>
        <p:nvSpPr>
          <p:cNvPr id="99332" name="Rectangle 3">
            <a:extLst>
              <a:ext uri="{FF2B5EF4-FFF2-40B4-BE49-F238E27FC236}">
                <a16:creationId xmlns:a16="http://schemas.microsoft.com/office/drawing/2014/main" id="{2A77B8F2-2F94-4B3C-A42C-2DD6F131211F}"/>
              </a:ext>
            </a:extLst>
          </p:cNvPr>
          <p:cNvSpPr>
            <a:spLocks noGrp="1" noChangeArrowheads="1"/>
          </p:cNvSpPr>
          <p:nvPr>
            <p:ph idx="1"/>
          </p:nvPr>
        </p:nvSpPr>
        <p:spPr>
          <a:xfrm>
            <a:off x="609600" y="2057400"/>
            <a:ext cx="4191000" cy="4008438"/>
          </a:xfrm>
          <a:solidFill>
            <a:srgbClr val="002060"/>
          </a:solidFill>
        </p:spPr>
        <p:txBody>
          <a:bodyPr/>
          <a:lstStyle/>
          <a:p>
            <a:pPr eaLnBrk="1" hangingPunct="1">
              <a:buFontTx/>
              <a:buChar char="•"/>
            </a:pPr>
            <a:r>
              <a:rPr lang="en-US" altLang="en-US" dirty="0">
                <a:latin typeface="Times New Roman" panose="02020603050405020304" pitchFamily="18" charset="0"/>
                <a:ea typeface="ＭＳ Ｐゴシック" panose="020B0600070205080204" pitchFamily="34" charset="-128"/>
              </a:rPr>
              <a:t>Ives’s </a:t>
            </a:r>
            <a:r>
              <a:rPr lang="en-US" altLang="en-US" i="1" dirty="0">
                <a:latin typeface="Times New Roman" panose="02020603050405020304" pitchFamily="18" charset="0"/>
                <a:ea typeface="ＭＳ Ｐゴシック" panose="020B0600070205080204" pitchFamily="34" charset="-128"/>
              </a:rPr>
              <a:t>Country Band March</a:t>
            </a:r>
            <a:endParaRPr lang="en-US" altLang="en-US" dirty="0">
              <a:latin typeface="Times New Roman" panose="02020603050405020304" pitchFamily="18" charset="0"/>
              <a:ea typeface="ＭＳ Ｐゴシック" panose="020B0600070205080204" pitchFamily="34" charset="-128"/>
            </a:endParaRPr>
          </a:p>
          <a:p>
            <a:pPr lvl="1" eaLnBrk="1" hangingPunct="1">
              <a:buFontTx/>
              <a:buNone/>
            </a:pPr>
            <a:r>
              <a:rPr lang="en-US" altLang="en-US" sz="2800" dirty="0">
                <a:latin typeface="Times New Roman" panose="02020603050405020304" pitchFamily="18" charset="0"/>
                <a:ea typeface="ＭＳ Ｐゴシック" panose="020B0600070205080204" pitchFamily="34" charset="-128"/>
              </a:rPr>
              <a:t>– Work for large wind ensemble</a:t>
            </a:r>
          </a:p>
          <a:p>
            <a:pPr lvl="1" eaLnBrk="1" hangingPunct="1">
              <a:buFontTx/>
              <a:buNone/>
            </a:pPr>
            <a:r>
              <a:rPr lang="en-US" altLang="en-US" sz="2800" dirty="0">
                <a:latin typeface="Times New Roman" panose="02020603050405020304" pitchFamily="18" charset="0"/>
                <a:ea typeface="ＭＳ Ｐゴシック" panose="020B0600070205080204" pitchFamily="34" charset="-128"/>
              </a:rPr>
              <a:t>– Realism of amateur band</a:t>
            </a:r>
          </a:p>
          <a:p>
            <a:pPr lvl="1" eaLnBrk="1" hangingPunct="1">
              <a:buFontTx/>
              <a:buNone/>
            </a:pPr>
            <a:r>
              <a:rPr lang="en-US" altLang="en-US" sz="2800" dirty="0">
                <a:latin typeface="Times New Roman" panose="02020603050405020304" pitchFamily="18" charset="0"/>
                <a:ea typeface="ＭＳ Ｐゴシック" panose="020B0600070205080204" pitchFamily="34" charset="-128"/>
              </a:rPr>
              <a:t>– Nostalgic American tunes quoted</a:t>
            </a:r>
          </a:p>
          <a:p>
            <a:pPr eaLnBrk="1" hangingPunct="1">
              <a:buFontTx/>
              <a:buNone/>
            </a:pPr>
            <a:endParaRPr lang="en-US" altLang="en-US" dirty="0">
              <a:latin typeface="Times New Roman" panose="02020603050405020304" pitchFamily="18" charset="0"/>
              <a:ea typeface="ＭＳ Ｐゴシック" panose="020B0600070205080204" pitchFamily="34" charset="-128"/>
            </a:endParaRPr>
          </a:p>
        </p:txBody>
      </p:sp>
      <p:pic>
        <p:nvPicPr>
          <p:cNvPr id="99333" name="Picture 6">
            <a:extLst>
              <a:ext uri="{FF2B5EF4-FFF2-40B4-BE49-F238E27FC236}">
                <a16:creationId xmlns:a16="http://schemas.microsoft.com/office/drawing/2014/main" id="{722E132B-5533-F04C-6BF3-C061E2234B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76748" y="2255838"/>
            <a:ext cx="3610052" cy="3581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2">
            <a:extLst>
              <a:ext uri="{FF2B5EF4-FFF2-40B4-BE49-F238E27FC236}">
                <a16:creationId xmlns:a16="http://schemas.microsoft.com/office/drawing/2014/main" id="{C354C1DF-E7F2-C649-2D4E-019F23DD18CB}"/>
              </a:ext>
            </a:extLst>
          </p:cNvPr>
          <p:cNvSpPr>
            <a:spLocks noGrp="1" noChangeArrowheads="1"/>
          </p:cNvSpPr>
          <p:nvPr>
            <p:ph type="title"/>
          </p:nvPr>
        </p:nvSpPr>
        <p:spPr>
          <a:xfrm>
            <a:off x="381000" y="152400"/>
            <a:ext cx="8458200" cy="1676400"/>
          </a:xfrm>
          <a:solidFill>
            <a:srgbClr val="002060">
              <a:alpha val="15000"/>
            </a:srgbClr>
          </a:solidFill>
        </p:spPr>
        <p:txBody>
          <a:bodyPr>
            <a:noAutofit/>
          </a:bodyPr>
          <a:lstStyle/>
          <a:p>
            <a:pPr eaLnBrk="1" hangingPunct="1"/>
            <a:r>
              <a:rPr lang="en-US" altLang="en-US" sz="4000" dirty="0">
                <a:latin typeface="Times New Roman" panose="02020603050405020304" pitchFamily="18" charset="0"/>
                <a:ea typeface="ＭＳ Ｐゴシック" panose="020B0600070205080204" pitchFamily="34" charset="-128"/>
                <a:cs typeface="Times New Roman" panose="02020603050405020304" pitchFamily="18" charset="0"/>
              </a:rPr>
              <a:t>The Modernist Charles Ives</a:t>
            </a:r>
            <a:br>
              <a:rPr lang="en-US" altLang="en-US" sz="4000" dirty="0">
                <a:latin typeface="Times New Roman" panose="02020603050405020304" pitchFamily="18" charset="0"/>
                <a:ea typeface="ＭＳ Ｐゴシック" panose="020B0600070205080204" pitchFamily="34" charset="-128"/>
                <a:cs typeface="Times New Roman" panose="02020603050405020304" pitchFamily="18" charset="0"/>
              </a:rPr>
            </a:br>
            <a:endParaRPr lang="en-US" altLang="en-US" sz="4000" dirty="0">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100356" name="Rectangle 3">
            <a:extLst>
              <a:ext uri="{FF2B5EF4-FFF2-40B4-BE49-F238E27FC236}">
                <a16:creationId xmlns:a16="http://schemas.microsoft.com/office/drawing/2014/main" id="{357CDE83-3E95-6BE6-E791-8DB597A892FB}"/>
              </a:ext>
            </a:extLst>
          </p:cNvPr>
          <p:cNvSpPr>
            <a:spLocks noGrp="1" noChangeArrowheads="1"/>
          </p:cNvSpPr>
          <p:nvPr>
            <p:ph idx="1"/>
          </p:nvPr>
        </p:nvSpPr>
        <p:spPr>
          <a:xfrm>
            <a:off x="533400" y="2057400"/>
            <a:ext cx="3717925" cy="2209800"/>
          </a:xfrm>
          <a:solidFill>
            <a:srgbClr val="002060"/>
          </a:solidFill>
        </p:spPr>
        <p:txBody>
          <a:bodyPr/>
          <a:lstStyle/>
          <a:p>
            <a:pPr eaLnBrk="1" hangingPunct="1">
              <a:buFontTx/>
              <a:buChar char="•"/>
            </a:pPr>
            <a:r>
              <a:rPr lang="en-US" altLang="en-US" dirty="0">
                <a:latin typeface="Times New Roman" panose="02020603050405020304" pitchFamily="18" charset="0"/>
                <a:ea typeface="ＭＳ Ｐゴシック" panose="020B0600070205080204" pitchFamily="34" charset="-128"/>
              </a:rPr>
              <a:t>Ives’s </a:t>
            </a:r>
            <a:r>
              <a:rPr lang="en-US" altLang="en-US" i="1" dirty="0">
                <a:latin typeface="Times New Roman" panose="02020603050405020304" pitchFamily="18" charset="0"/>
                <a:ea typeface="ＭＳ Ｐゴシック" panose="020B0600070205080204" pitchFamily="34" charset="-128"/>
              </a:rPr>
              <a:t>Country Band March </a:t>
            </a:r>
            <a:r>
              <a:rPr lang="en-US" altLang="en-US" dirty="0">
                <a:latin typeface="Times New Roman" panose="02020603050405020304" pitchFamily="18" charset="0"/>
                <a:ea typeface="ＭＳ Ｐゴシック" panose="020B0600070205080204" pitchFamily="34" charset="-128"/>
              </a:rPr>
              <a:t>(1903)</a:t>
            </a:r>
          </a:p>
          <a:p>
            <a:pPr eaLnBrk="1" hangingPunct="1">
              <a:buFontTx/>
              <a:buChar char="•"/>
            </a:pPr>
            <a:r>
              <a:rPr lang="en-US" altLang="en-US" dirty="0">
                <a:latin typeface="Times New Roman" panose="02020603050405020304" pitchFamily="18" charset="0"/>
                <a:ea typeface="ＭＳ Ｐゴシック" panose="020B0600070205080204" pitchFamily="34" charset="-128"/>
              </a:rPr>
              <a:t>Harshly dissonant</a:t>
            </a:r>
          </a:p>
          <a:p>
            <a:pPr eaLnBrk="1" hangingPunct="1">
              <a:buFontTx/>
              <a:buChar char="•"/>
            </a:pPr>
            <a:r>
              <a:rPr lang="en-US" altLang="en-US" dirty="0">
                <a:latin typeface="Times New Roman" panose="02020603050405020304" pitchFamily="18" charset="0"/>
                <a:ea typeface="ＭＳ Ｐゴシック" panose="020B0600070205080204" pitchFamily="34" charset="-128"/>
              </a:rPr>
              <a:t>Polytonal</a:t>
            </a:r>
          </a:p>
          <a:p>
            <a:pPr eaLnBrk="1" hangingPunct="1">
              <a:buFontTx/>
              <a:buChar char="•"/>
            </a:pPr>
            <a:r>
              <a:rPr lang="en-US" altLang="en-US" dirty="0">
                <a:latin typeface="Times New Roman" panose="02020603050405020304" pitchFamily="18" charset="0"/>
                <a:ea typeface="ＭＳ Ｐゴシック" panose="020B0600070205080204" pitchFamily="34" charset="-128"/>
              </a:rPr>
              <a:t>Humorous</a:t>
            </a:r>
            <a:r>
              <a:rPr lang="en-US" altLang="en-US" dirty="0">
                <a:ea typeface="ＭＳ Ｐゴシック" panose="020B0600070205080204" pitchFamily="34" charset="-128"/>
              </a:rPr>
              <a:t>		</a:t>
            </a:r>
          </a:p>
          <a:p>
            <a:pPr eaLnBrk="1" hangingPunct="1"/>
            <a:endParaRPr lang="en-US" altLang="en-US" dirty="0">
              <a:ea typeface="ＭＳ Ｐゴシック" panose="020B0600070205080204" pitchFamily="34" charset="-128"/>
            </a:endParaRPr>
          </a:p>
        </p:txBody>
      </p:sp>
      <p:pic>
        <p:nvPicPr>
          <p:cNvPr id="100357" name="Picture 5">
            <a:extLst>
              <a:ext uri="{FF2B5EF4-FFF2-40B4-BE49-F238E27FC236}">
                <a16:creationId xmlns:a16="http://schemas.microsoft.com/office/drawing/2014/main" id="{DC7733CA-52B1-9937-39A0-1CEA1A0708B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902489"/>
            <a:ext cx="3429000" cy="41373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2">
            <a:extLst>
              <a:ext uri="{FF2B5EF4-FFF2-40B4-BE49-F238E27FC236}">
                <a16:creationId xmlns:a16="http://schemas.microsoft.com/office/drawing/2014/main" id="{A8999661-00B5-3A9F-5699-7B7D7826008A}"/>
              </a:ext>
            </a:extLst>
          </p:cNvPr>
          <p:cNvSpPr>
            <a:spLocks noGrp="1" noChangeArrowheads="1"/>
          </p:cNvSpPr>
          <p:nvPr>
            <p:ph type="title"/>
          </p:nvPr>
        </p:nvSpPr>
        <p:spPr>
          <a:xfrm>
            <a:off x="0" y="0"/>
            <a:ext cx="9144000" cy="1295400"/>
          </a:xfrm>
          <a:solidFill>
            <a:srgbClr val="002060">
              <a:alpha val="15000"/>
            </a:srgbClr>
          </a:solidFill>
        </p:spPr>
        <p:txBody>
          <a:bodyPr>
            <a:noAutofit/>
          </a:bodyPr>
          <a:lstStyle/>
          <a:p>
            <a:pPr eaLnBrk="1" hangingPunct="1"/>
            <a:br>
              <a:rPr lang="en-US" altLang="en-US" sz="4000" dirty="0">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4000" dirty="0">
                <a:latin typeface="Times New Roman" panose="02020603050405020304" pitchFamily="18" charset="0"/>
                <a:ea typeface="ＭＳ Ｐゴシック" panose="020B0600070205080204" pitchFamily="34" charset="-128"/>
                <a:cs typeface="Times New Roman" panose="02020603050405020304" pitchFamily="18" charset="0"/>
              </a:rPr>
              <a:t>Nationalism in the Americas</a:t>
            </a:r>
            <a:br>
              <a:rPr lang="en-US" altLang="en-US" sz="4000" dirty="0">
                <a:latin typeface="Times New Roman" panose="02020603050405020304" pitchFamily="18" charset="0"/>
                <a:ea typeface="ＭＳ Ｐゴシック" panose="020B0600070205080204" pitchFamily="34" charset="-128"/>
                <a:cs typeface="Times New Roman" panose="02020603050405020304" pitchFamily="18" charset="0"/>
              </a:rPr>
            </a:br>
            <a:endParaRPr lang="en-US" altLang="en-US" sz="4000" dirty="0">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105476" name="Rectangle 3">
            <a:extLst>
              <a:ext uri="{FF2B5EF4-FFF2-40B4-BE49-F238E27FC236}">
                <a16:creationId xmlns:a16="http://schemas.microsoft.com/office/drawing/2014/main" id="{BD2F275D-7F8A-BDC5-E23F-D30CCE5816FB}"/>
              </a:ext>
            </a:extLst>
          </p:cNvPr>
          <p:cNvSpPr>
            <a:spLocks noGrp="1" noChangeArrowheads="1"/>
          </p:cNvSpPr>
          <p:nvPr>
            <p:ph idx="1"/>
          </p:nvPr>
        </p:nvSpPr>
        <p:spPr>
          <a:xfrm>
            <a:off x="609600" y="1371600"/>
            <a:ext cx="4572000" cy="1752600"/>
          </a:xfrm>
          <a:solidFill>
            <a:srgbClr val="002060"/>
          </a:solidFill>
          <a:ln>
            <a:solidFill>
              <a:schemeClr val="tx1"/>
            </a:solidFill>
          </a:ln>
        </p:spPr>
        <p:txBody>
          <a:bodyPr/>
          <a:lstStyle/>
          <a:p>
            <a:pPr marL="466725" indent="-466725" eaLnBrk="1" hangingPunct="1">
              <a:lnSpc>
                <a:spcPct val="90000"/>
              </a:lnSpc>
              <a:buFontTx/>
              <a:buChar char="•"/>
            </a:pPr>
            <a:r>
              <a:rPr lang="en-US" altLang="en-US" dirty="0">
                <a:latin typeface="Times New Roman" panose="02020603050405020304" pitchFamily="18" charset="0"/>
                <a:ea typeface="ＭＳ Ｐゴシック" panose="020B0600070205080204" pitchFamily="34" charset="-128"/>
              </a:rPr>
              <a:t>William Grant Still and Harlem Renaissance</a:t>
            </a:r>
          </a:p>
          <a:p>
            <a:pPr marL="466725" indent="-466725" eaLnBrk="1" hangingPunct="1">
              <a:lnSpc>
                <a:spcPct val="90000"/>
              </a:lnSpc>
              <a:buFontTx/>
              <a:buChar char="•"/>
            </a:pPr>
            <a:r>
              <a:rPr lang="en-US" altLang="en-US" dirty="0">
                <a:latin typeface="Times New Roman" panose="02020603050405020304" pitchFamily="18" charset="0"/>
                <a:ea typeface="ＭＳ Ｐゴシック" panose="020B0600070205080204" pitchFamily="34" charset="-128"/>
              </a:rPr>
              <a:t>Aaron Copland—America</a:t>
            </a:r>
          </a:p>
          <a:p>
            <a:pPr marL="466725" indent="-466725" eaLnBrk="1" hangingPunct="1">
              <a:lnSpc>
                <a:spcPct val="90000"/>
              </a:lnSpc>
              <a:buFontTx/>
              <a:buChar char="•"/>
            </a:pPr>
            <a:r>
              <a:rPr lang="en-US" altLang="en-US" dirty="0">
                <a:latin typeface="Times New Roman" panose="02020603050405020304" pitchFamily="18" charset="0"/>
                <a:ea typeface="ＭＳ Ｐゴシック" panose="020B0600070205080204" pitchFamily="34" charset="-128"/>
              </a:rPr>
              <a:t>Silvestre </a:t>
            </a:r>
            <a:r>
              <a:rPr lang="en-US" altLang="en-US" dirty="0" err="1">
                <a:latin typeface="Times New Roman" panose="02020603050405020304" pitchFamily="18" charset="0"/>
                <a:ea typeface="ＭＳ Ｐゴシック" panose="020B0600070205080204" pitchFamily="34" charset="-128"/>
              </a:rPr>
              <a:t>Revueltas</a:t>
            </a:r>
            <a:r>
              <a:rPr lang="en-US" altLang="en-US" dirty="0">
                <a:latin typeface="Times New Roman" panose="02020603050405020304" pitchFamily="18" charset="0"/>
                <a:ea typeface="ＭＳ Ｐゴシック" panose="020B0600070205080204" pitchFamily="34" charset="-128"/>
              </a:rPr>
              <a:t>—Mexico</a:t>
            </a:r>
          </a:p>
          <a:p>
            <a:pPr marL="466725" indent="-466725" eaLnBrk="1" hangingPunct="1">
              <a:lnSpc>
                <a:spcPct val="90000"/>
              </a:lnSpc>
              <a:buFontTx/>
              <a:buChar char="•"/>
            </a:pPr>
            <a:r>
              <a:rPr lang="en-US" altLang="en-US" dirty="0">
                <a:latin typeface="Times New Roman" panose="02020603050405020304" pitchFamily="18" charset="0"/>
                <a:ea typeface="ＭＳ Ｐゴシック" panose="020B0600070205080204" pitchFamily="34" charset="-128"/>
              </a:rPr>
              <a:t>Mexican mariachi ensemble</a:t>
            </a:r>
          </a:p>
        </p:txBody>
      </p:sp>
      <p:sp>
        <p:nvSpPr>
          <p:cNvPr id="105477" name="Rectangle 5">
            <a:extLst>
              <a:ext uri="{FF2B5EF4-FFF2-40B4-BE49-F238E27FC236}">
                <a16:creationId xmlns:a16="http://schemas.microsoft.com/office/drawing/2014/main" id="{32BE9E2C-63A0-B22B-4A98-515B27D00105}"/>
              </a:ext>
            </a:extLst>
          </p:cNvPr>
          <p:cNvSpPr>
            <a:spLocks noChangeArrowheads="1"/>
          </p:cNvSpPr>
          <p:nvPr/>
        </p:nvSpPr>
        <p:spPr bwMode="auto">
          <a:xfrm>
            <a:off x="546100" y="4908550"/>
            <a:ext cx="8140700" cy="1200329"/>
          </a:xfrm>
          <a:prstGeom prst="rect">
            <a:avLst/>
          </a:prstGeom>
          <a:solidFill>
            <a:srgbClr val="002060"/>
          </a:solidFill>
          <a:ln>
            <a:solidFill>
              <a:schemeClr val="tx1"/>
            </a:solidFill>
          </a:ln>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endParaRPr lang="en-US" altLang="en-US" b="1" i="1" dirty="0"/>
          </a:p>
          <a:p>
            <a:pPr eaLnBrk="1" hangingPunct="1"/>
            <a:r>
              <a:rPr lang="en-US" altLang="en-US" b="1" i="1" dirty="0"/>
              <a:t>“A nation creates music</a:t>
            </a:r>
            <a:r>
              <a:rPr lang="en-US" altLang="en-US" b="1" dirty="0"/>
              <a:t>—</a:t>
            </a:r>
            <a:r>
              <a:rPr lang="en-US" altLang="en-US" b="1" i="1" dirty="0"/>
              <a:t>the composer only arranges it.” </a:t>
            </a:r>
          </a:p>
          <a:p>
            <a:pPr eaLnBrk="1" hangingPunct="1"/>
            <a:r>
              <a:rPr lang="en-US" altLang="en-US" b="1" i="1" dirty="0"/>
              <a:t> 						 </a:t>
            </a:r>
            <a:r>
              <a:rPr lang="en-US" altLang="en-US" dirty="0"/>
              <a:t>—</a:t>
            </a:r>
            <a:r>
              <a:rPr lang="en-US" altLang="en-US" b="1" dirty="0"/>
              <a:t>Mikhail Glinka</a:t>
            </a:r>
          </a:p>
        </p:txBody>
      </p:sp>
      <p:pic>
        <p:nvPicPr>
          <p:cNvPr id="7" name="Picture 5">
            <a:extLst>
              <a:ext uri="{FF2B5EF4-FFF2-40B4-BE49-F238E27FC236}">
                <a16:creationId xmlns:a16="http://schemas.microsoft.com/office/drawing/2014/main" id="{98BDD742-5CD0-4DFE-FDFB-CA3A122F40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44176" y="1553911"/>
            <a:ext cx="3090223" cy="317048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2">
            <a:extLst>
              <a:ext uri="{FF2B5EF4-FFF2-40B4-BE49-F238E27FC236}">
                <a16:creationId xmlns:a16="http://schemas.microsoft.com/office/drawing/2014/main" id="{57408DAC-B2E7-D7B3-4CAE-BB73089F11D6}"/>
              </a:ext>
            </a:extLst>
          </p:cNvPr>
          <p:cNvSpPr>
            <a:spLocks noGrp="1" noChangeArrowheads="1"/>
          </p:cNvSpPr>
          <p:nvPr>
            <p:ph type="title"/>
          </p:nvPr>
        </p:nvSpPr>
        <p:spPr>
          <a:xfrm>
            <a:off x="0" y="533400"/>
            <a:ext cx="9144000" cy="792163"/>
          </a:xfrm>
          <a:solidFill>
            <a:srgbClr val="002060">
              <a:alpha val="15000"/>
            </a:srgbClr>
          </a:solidFill>
        </p:spPr>
        <p:txBody>
          <a:bodyPr>
            <a:normAutofit fontScale="90000"/>
          </a:bodyPr>
          <a:lstStyle/>
          <a:p>
            <a:pPr eaLnBrk="1" hangingPunct="1"/>
            <a:r>
              <a:rPr lang="en-US" altLang="en-US" sz="4400" dirty="0">
                <a:latin typeface="Times New Roman" panose="02020603050405020304" pitchFamily="18" charset="0"/>
                <a:ea typeface="ＭＳ Ｐゴシック" panose="020B0600070205080204" pitchFamily="34" charset="-128"/>
                <a:cs typeface="Times New Roman" panose="02020603050405020304" pitchFamily="18" charset="0"/>
              </a:rPr>
              <a:t>Nationalism in the Americas</a:t>
            </a:r>
            <a:b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William Grant Still: African-American Composer</a:t>
            </a:r>
            <a:b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br>
            <a:endPar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106500" name="Rectangle 3">
            <a:extLst>
              <a:ext uri="{FF2B5EF4-FFF2-40B4-BE49-F238E27FC236}">
                <a16:creationId xmlns:a16="http://schemas.microsoft.com/office/drawing/2014/main" id="{4A36E975-D1F8-0E06-AD31-F3A2F720CBF5}"/>
              </a:ext>
            </a:extLst>
          </p:cNvPr>
          <p:cNvSpPr>
            <a:spLocks noGrp="1" noChangeArrowheads="1"/>
          </p:cNvSpPr>
          <p:nvPr>
            <p:ph idx="1"/>
          </p:nvPr>
        </p:nvSpPr>
        <p:spPr>
          <a:xfrm>
            <a:off x="609600" y="2368551"/>
            <a:ext cx="5334000" cy="2203450"/>
          </a:xfrm>
          <a:solidFill>
            <a:srgbClr val="002060"/>
          </a:solidFill>
        </p:spPr>
        <p:txBody>
          <a:bodyPr/>
          <a:lstStyle/>
          <a:p>
            <a:pPr eaLnBrk="1" hangingPunct="1">
              <a:lnSpc>
                <a:spcPct val="80000"/>
              </a:lnSpc>
              <a:buFontTx/>
              <a:buChar char="•"/>
            </a:pPr>
            <a:r>
              <a:rPr lang="en-US" altLang="en-US" dirty="0">
                <a:latin typeface="Times New Roman" panose="02020603050405020304" pitchFamily="18" charset="0"/>
                <a:ea typeface="ＭＳ Ｐゴシック" panose="020B0600070205080204" pitchFamily="34" charset="-128"/>
              </a:rPr>
              <a:t>William Grant Still (1895–1978)</a:t>
            </a:r>
          </a:p>
          <a:p>
            <a:pPr eaLnBrk="1" hangingPunct="1">
              <a:lnSpc>
                <a:spcPct val="80000"/>
              </a:lnSpc>
              <a:buFontTx/>
              <a:buChar char="•"/>
            </a:pPr>
            <a:r>
              <a:rPr lang="en-US" altLang="en-US" dirty="0">
                <a:latin typeface="Times New Roman" panose="02020603050405020304" pitchFamily="18" charset="0"/>
                <a:ea typeface="ＭＳ Ｐゴシック" panose="020B0600070205080204" pitchFamily="34" charset="-128"/>
              </a:rPr>
              <a:t>African-American composer, violinist</a:t>
            </a:r>
          </a:p>
          <a:p>
            <a:pPr eaLnBrk="1" hangingPunct="1">
              <a:lnSpc>
                <a:spcPct val="80000"/>
              </a:lnSpc>
              <a:buFontTx/>
              <a:buChar char="•"/>
            </a:pPr>
            <a:r>
              <a:rPr lang="en-US" altLang="en-US" dirty="0">
                <a:latin typeface="Times New Roman" panose="02020603050405020304" pitchFamily="18" charset="0"/>
                <a:ea typeface="ＭＳ Ｐゴシック" panose="020B0600070205080204" pitchFamily="34" charset="-128"/>
              </a:rPr>
              <a:t>Studied composition with Edgar Varèse</a:t>
            </a:r>
          </a:p>
          <a:p>
            <a:pPr eaLnBrk="1" hangingPunct="1">
              <a:lnSpc>
                <a:spcPct val="80000"/>
              </a:lnSpc>
              <a:buFontTx/>
              <a:buChar char="•"/>
            </a:pPr>
            <a:r>
              <a:rPr lang="en-US" altLang="en-US" dirty="0">
                <a:latin typeface="Times New Roman" panose="02020603050405020304" pitchFamily="18" charset="0"/>
                <a:ea typeface="ＭＳ Ｐゴシック" panose="020B0600070205080204" pitchFamily="34" charset="-128"/>
              </a:rPr>
              <a:t>Most important musical voice of Harlem Renaissance</a:t>
            </a:r>
          </a:p>
          <a:p>
            <a:pPr eaLnBrk="1" hangingPunct="1">
              <a:lnSpc>
                <a:spcPct val="80000"/>
              </a:lnSpc>
              <a:buFontTx/>
              <a:buChar char="•"/>
            </a:pPr>
            <a:r>
              <a:rPr lang="en-US" altLang="en-US" i="1" dirty="0">
                <a:latin typeface="Times New Roman" panose="02020603050405020304" pitchFamily="18" charset="0"/>
                <a:ea typeface="ＭＳ Ｐゴシック" panose="020B0600070205080204" pitchFamily="34" charset="-128"/>
              </a:rPr>
              <a:t>Afro-American</a:t>
            </a:r>
            <a:r>
              <a:rPr lang="en-US" altLang="en-US" dirty="0">
                <a:latin typeface="Times New Roman" panose="02020603050405020304" pitchFamily="18" charset="0"/>
                <a:ea typeface="ＭＳ Ｐゴシック" panose="020B0600070205080204" pitchFamily="34" charset="-128"/>
              </a:rPr>
              <a:t> symphony (1930)</a:t>
            </a:r>
          </a:p>
          <a:p>
            <a:pPr eaLnBrk="1" hangingPunct="1">
              <a:lnSpc>
                <a:spcPct val="80000"/>
              </a:lnSpc>
              <a:buFontTx/>
              <a:buChar char="•"/>
            </a:pPr>
            <a:r>
              <a:rPr lang="en-US" altLang="en-US" dirty="0">
                <a:latin typeface="Times New Roman" panose="02020603050405020304" pitchFamily="18" charset="0"/>
                <a:ea typeface="ＭＳ Ｐゴシック" panose="020B0600070205080204" pitchFamily="34" charset="-128"/>
              </a:rPr>
              <a:t>150 compositions span most genres</a:t>
            </a:r>
          </a:p>
        </p:txBody>
      </p:sp>
      <p:pic>
        <p:nvPicPr>
          <p:cNvPr id="106501" name="Picture 5">
            <a:extLst>
              <a:ext uri="{FF2B5EF4-FFF2-40B4-BE49-F238E27FC236}">
                <a16:creationId xmlns:a16="http://schemas.microsoft.com/office/drawing/2014/main" id="{606C6D23-F0D1-4187-0345-CCCD2F1688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827810"/>
            <a:ext cx="2971800" cy="304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2">
            <a:extLst>
              <a:ext uri="{FF2B5EF4-FFF2-40B4-BE49-F238E27FC236}">
                <a16:creationId xmlns:a16="http://schemas.microsoft.com/office/drawing/2014/main" id="{83254EE3-75A4-9E09-1952-0C0B5C3BB8DD}"/>
              </a:ext>
            </a:extLst>
          </p:cNvPr>
          <p:cNvSpPr>
            <a:spLocks noGrp="1" noChangeArrowheads="1"/>
          </p:cNvSpPr>
          <p:nvPr>
            <p:ph type="title"/>
          </p:nvPr>
        </p:nvSpPr>
        <p:spPr>
          <a:xfrm>
            <a:off x="0" y="457200"/>
            <a:ext cx="9144000" cy="868363"/>
          </a:xfrm>
          <a:solidFill>
            <a:srgbClr val="002060">
              <a:alpha val="15000"/>
            </a:srgbClr>
          </a:solidFill>
        </p:spPr>
        <p:txBody>
          <a:bodyPr>
            <a:normAutofit fontScale="90000"/>
          </a:bodyPr>
          <a:lstStyle/>
          <a:p>
            <a:pPr eaLnBrk="1" hangingPunct="1"/>
            <a:r>
              <a:rPr lang="en-US" altLang="en-US" sz="4000" dirty="0">
                <a:latin typeface="Times New Roman" panose="02020603050405020304" pitchFamily="18" charset="0"/>
                <a:ea typeface="ＭＳ Ｐゴシック" panose="020B0600070205080204" pitchFamily="34" charset="-128"/>
                <a:cs typeface="Times New Roman" panose="02020603050405020304" pitchFamily="18" charset="0"/>
              </a:rPr>
              <a:t> Nationalism in the Americas</a:t>
            </a:r>
            <a:b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William Grant Still: Suite for Violin and Piano</a:t>
            </a:r>
            <a:br>
              <a:rPr lang="en-US" altLang="en-US" sz="4800" dirty="0">
                <a:solidFill>
                  <a:srgbClr val="7A0B27"/>
                </a:solidFill>
                <a:latin typeface="Times New Roman" panose="02020603050405020304" pitchFamily="18" charset="0"/>
                <a:ea typeface="ＭＳ Ｐゴシック" panose="020B0600070205080204" pitchFamily="34" charset="-128"/>
                <a:cs typeface="Times New Roman" panose="02020603050405020304" pitchFamily="18" charset="0"/>
              </a:rPr>
            </a:br>
            <a:endPar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107524" name="Rectangle 3">
            <a:extLst>
              <a:ext uri="{FF2B5EF4-FFF2-40B4-BE49-F238E27FC236}">
                <a16:creationId xmlns:a16="http://schemas.microsoft.com/office/drawing/2014/main" id="{E6B648AB-F90D-8806-8117-DCA569AB44E9}"/>
              </a:ext>
            </a:extLst>
          </p:cNvPr>
          <p:cNvSpPr>
            <a:spLocks noGrp="1" noChangeArrowheads="1"/>
          </p:cNvSpPr>
          <p:nvPr>
            <p:ph idx="1"/>
          </p:nvPr>
        </p:nvSpPr>
        <p:spPr>
          <a:xfrm>
            <a:off x="76200" y="1600200"/>
            <a:ext cx="4105276" cy="3962400"/>
          </a:xfrm>
          <a:solidFill>
            <a:srgbClr val="002060"/>
          </a:solidFill>
        </p:spPr>
        <p:txBody>
          <a:bodyPr>
            <a:normAutofit/>
          </a:bodyPr>
          <a:lstStyle/>
          <a:p>
            <a:pPr lvl="1" eaLnBrk="1" hangingPunct="1">
              <a:buFontTx/>
              <a:buChar char="•"/>
            </a:pPr>
            <a:r>
              <a:rPr lang="en-US" altLang="en-US" sz="2800" dirty="0">
                <a:latin typeface="Times New Roman" panose="02020603050405020304" pitchFamily="18" charset="0"/>
                <a:ea typeface="ＭＳ Ｐゴシック" panose="020B0600070205080204" pitchFamily="34" charset="-128"/>
              </a:rPr>
              <a:t>Three movements, each inspired by African-American sculptures</a:t>
            </a:r>
          </a:p>
          <a:p>
            <a:pPr lvl="1" eaLnBrk="1" hangingPunct="1">
              <a:buFontTx/>
              <a:buChar char="•"/>
            </a:pPr>
            <a:r>
              <a:rPr lang="en-US" altLang="en-US" sz="2800" dirty="0">
                <a:latin typeface="Times New Roman" panose="02020603050405020304" pitchFamily="18" charset="0"/>
                <a:ea typeface="ＭＳ Ｐゴシック" panose="020B0600070205080204" pitchFamily="34" charset="-128"/>
              </a:rPr>
              <a:t>Bluesy, modal harmonies</a:t>
            </a:r>
          </a:p>
          <a:p>
            <a:pPr lvl="1" eaLnBrk="1" hangingPunct="1">
              <a:buFontTx/>
              <a:buChar char="•"/>
            </a:pPr>
            <a:r>
              <a:rPr lang="en-US" altLang="en-US" sz="2800" dirty="0">
                <a:latin typeface="Times New Roman" panose="02020603050405020304" pitchFamily="18" charset="0"/>
                <a:ea typeface="ＭＳ Ｐゴシック" panose="020B0600070205080204" pitchFamily="34" charset="-128"/>
              </a:rPr>
              <a:t>Syncopations and Harlem stride piano</a:t>
            </a:r>
          </a:p>
          <a:p>
            <a:pPr lvl="1" eaLnBrk="1" hangingPunct="1">
              <a:buFontTx/>
              <a:buChar char="•"/>
            </a:pPr>
            <a:r>
              <a:rPr lang="en-US" altLang="en-US" sz="2800" dirty="0">
                <a:latin typeface="Times New Roman" panose="02020603050405020304" pitchFamily="18" charset="0"/>
                <a:ea typeface="ＭＳ Ｐゴシック" panose="020B0600070205080204" pitchFamily="34" charset="-128"/>
              </a:rPr>
              <a:t>Resembles jazz</a:t>
            </a:r>
          </a:p>
        </p:txBody>
      </p:sp>
      <p:pic>
        <p:nvPicPr>
          <p:cNvPr id="107525" name="Picture 5">
            <a:extLst>
              <a:ext uri="{FF2B5EF4-FFF2-40B4-BE49-F238E27FC236}">
                <a16:creationId xmlns:a16="http://schemas.microsoft.com/office/drawing/2014/main" id="{128BE604-63A8-9A5A-3073-E4F836C4548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209800"/>
            <a:ext cx="3876675" cy="36576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2">
            <a:extLst>
              <a:ext uri="{FF2B5EF4-FFF2-40B4-BE49-F238E27FC236}">
                <a16:creationId xmlns:a16="http://schemas.microsoft.com/office/drawing/2014/main" id="{EBA1F298-BB18-C323-99C7-9DE0D1D9EE83}"/>
              </a:ext>
            </a:extLst>
          </p:cNvPr>
          <p:cNvSpPr>
            <a:spLocks noGrp="1" noChangeArrowheads="1"/>
          </p:cNvSpPr>
          <p:nvPr>
            <p:ph type="title"/>
          </p:nvPr>
        </p:nvSpPr>
        <p:spPr>
          <a:xfrm>
            <a:off x="304800" y="304800"/>
            <a:ext cx="8534400" cy="1600200"/>
          </a:xfrm>
          <a:solidFill>
            <a:srgbClr val="002060">
              <a:alpha val="15000"/>
            </a:srgbClr>
          </a:solidFill>
        </p:spPr>
        <p:txBody>
          <a:bodyPr>
            <a:normAutofit fontScale="90000"/>
          </a:bodyPr>
          <a:lstStyle/>
          <a:p>
            <a:pPr eaLnBrk="1" hangingPunct="1"/>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William Grant Still: Suite for Violin and Piano</a:t>
            </a:r>
            <a:b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br>
            <a:br>
              <a:rPr lang="en-US" altLang="en-US" sz="3200" dirty="0">
                <a:solidFill>
                  <a:srgbClr val="7A0B27"/>
                </a:solidFill>
                <a:latin typeface="Times New Roman" panose="02020603050405020304" pitchFamily="18" charset="0"/>
                <a:ea typeface="ＭＳ Ｐゴシック" panose="020B0600070205080204" pitchFamily="34" charset="-128"/>
                <a:cs typeface="Times New Roman" panose="02020603050405020304" pitchFamily="18" charset="0"/>
              </a:rPr>
            </a:br>
            <a:endPar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108548" name="Rectangle 3">
            <a:extLst>
              <a:ext uri="{FF2B5EF4-FFF2-40B4-BE49-F238E27FC236}">
                <a16:creationId xmlns:a16="http://schemas.microsoft.com/office/drawing/2014/main" id="{B5E59452-A5E0-6B2B-BE2C-1C45B6D00D46}"/>
              </a:ext>
            </a:extLst>
          </p:cNvPr>
          <p:cNvSpPr>
            <a:spLocks noGrp="1" noChangeArrowheads="1"/>
          </p:cNvSpPr>
          <p:nvPr>
            <p:ph idx="1"/>
          </p:nvPr>
        </p:nvSpPr>
        <p:spPr>
          <a:xfrm>
            <a:off x="533400" y="2116138"/>
            <a:ext cx="3581400" cy="2913062"/>
          </a:xfrm>
          <a:solidFill>
            <a:srgbClr val="002060"/>
          </a:solidFill>
        </p:spPr>
        <p:txBody>
          <a:bodyPr/>
          <a:lstStyle/>
          <a:p>
            <a:pPr eaLnBrk="1" hangingPunct="1">
              <a:buFontTx/>
              <a:buChar char="•"/>
            </a:pPr>
            <a:r>
              <a:rPr lang="en-US" altLang="en-US" dirty="0" err="1">
                <a:latin typeface="Times New Roman" panose="02020603050405020304" pitchFamily="18" charset="0"/>
                <a:ea typeface="ＭＳ Ｐゴシック" panose="020B0600070205080204" pitchFamily="34" charset="-128"/>
              </a:rPr>
              <a:t>Stills’s</a:t>
            </a:r>
            <a:r>
              <a:rPr lang="en-US" altLang="en-US" dirty="0">
                <a:latin typeface="Times New Roman" panose="02020603050405020304" pitchFamily="18" charset="0"/>
                <a:ea typeface="ＭＳ Ｐゴシック" panose="020B0600070205080204" pitchFamily="34" charset="-128"/>
              </a:rPr>
              <a:t> Suite for Violin and Piano</a:t>
            </a:r>
          </a:p>
          <a:p>
            <a:pPr eaLnBrk="1" hangingPunct="1">
              <a:buFontTx/>
              <a:buChar char="•"/>
            </a:pPr>
            <a:r>
              <a:rPr lang="en-US" altLang="en-US" dirty="0">
                <a:latin typeface="Times New Roman" panose="02020603050405020304" pitchFamily="18" charset="0"/>
                <a:ea typeface="ＭＳ Ｐゴシック" panose="020B0600070205080204" pitchFamily="34" charset="-128"/>
              </a:rPr>
              <a:t>Third Movement (1943)</a:t>
            </a:r>
          </a:p>
          <a:p>
            <a:pPr lvl="1" eaLnBrk="1" hangingPunct="1">
              <a:buFontTx/>
              <a:buNone/>
            </a:pPr>
            <a:r>
              <a:rPr lang="en-US" altLang="en-US" i="1" dirty="0">
                <a:latin typeface="Times New Roman" panose="02020603050405020304" pitchFamily="18" charset="0"/>
                <a:ea typeface="ＭＳ Ｐゴシック" panose="020B0600070205080204" pitchFamily="34" charset="-128"/>
              </a:rPr>
              <a:t>–  Gamin</a:t>
            </a:r>
            <a:r>
              <a:rPr lang="en-US" altLang="en-US" dirty="0">
                <a:latin typeface="Times New Roman" panose="02020603050405020304" pitchFamily="18" charset="0"/>
                <a:ea typeface="ＭＳ Ｐゴシック" panose="020B0600070205080204" pitchFamily="34" charset="-128"/>
              </a:rPr>
              <a:t> by Augusta Savage</a:t>
            </a:r>
            <a:endParaRPr lang="en-US" altLang="en-US" i="1" dirty="0">
              <a:latin typeface="Times New Roman" panose="02020603050405020304" pitchFamily="18" charset="0"/>
              <a:ea typeface="ＭＳ Ｐゴシック" panose="020B0600070205080204" pitchFamily="34" charset="-128"/>
            </a:endParaRPr>
          </a:p>
          <a:p>
            <a:pPr lvl="1" eaLnBrk="1" hangingPunct="1">
              <a:buFontTx/>
              <a:buNone/>
            </a:pPr>
            <a:r>
              <a:rPr lang="en-US" altLang="en-US" i="1" dirty="0">
                <a:latin typeface="Times New Roman" panose="02020603050405020304" pitchFamily="18" charset="0"/>
                <a:ea typeface="ＭＳ Ｐゴシック" panose="020B0600070205080204" pitchFamily="34" charset="-128"/>
              </a:rPr>
              <a:t>–</a:t>
            </a:r>
            <a:r>
              <a:rPr lang="en-US" altLang="en-US" dirty="0">
                <a:latin typeface="Times New Roman" panose="02020603050405020304" pitchFamily="18" charset="0"/>
                <a:ea typeface="ＭＳ Ｐゴシック" panose="020B0600070205080204" pitchFamily="34" charset="-128"/>
              </a:rPr>
              <a:t>“Rhythmically and humorously”</a:t>
            </a:r>
          </a:p>
          <a:p>
            <a:pPr lvl="1" eaLnBrk="1" hangingPunct="1">
              <a:buFontTx/>
              <a:buNone/>
            </a:pPr>
            <a:r>
              <a:rPr lang="en-US" altLang="en-US" i="1" dirty="0">
                <a:latin typeface="Times New Roman" panose="02020603050405020304" pitchFamily="18" charset="0"/>
                <a:ea typeface="ＭＳ Ｐゴシック" panose="020B0600070205080204" pitchFamily="34" charset="-128"/>
              </a:rPr>
              <a:t>– </a:t>
            </a:r>
            <a:r>
              <a:rPr lang="en-US" altLang="en-US" dirty="0">
                <a:latin typeface="Times New Roman" panose="02020603050405020304" pitchFamily="18" charset="0"/>
                <a:ea typeface="ＭＳ Ｐゴシック" panose="020B0600070205080204" pitchFamily="34" charset="-128"/>
              </a:rPr>
              <a:t>Quick meter, syncopated chords</a:t>
            </a:r>
          </a:p>
          <a:p>
            <a:pPr lvl="1" eaLnBrk="1" hangingPunct="1">
              <a:buFontTx/>
              <a:buNone/>
            </a:pPr>
            <a:r>
              <a:rPr lang="en-US" altLang="en-US" i="1" dirty="0">
                <a:latin typeface="Times New Roman" panose="02020603050405020304" pitchFamily="18" charset="0"/>
                <a:ea typeface="ＭＳ Ｐゴシック" panose="020B0600070205080204" pitchFamily="34" charset="-128"/>
              </a:rPr>
              <a:t>– </a:t>
            </a:r>
            <a:r>
              <a:rPr lang="en-US" altLang="en-US" dirty="0">
                <a:latin typeface="Times New Roman" panose="02020603050405020304" pitchFamily="18" charset="0"/>
                <a:ea typeface="ＭＳ Ｐゴシック" panose="020B0600070205080204" pitchFamily="34" charset="-128"/>
              </a:rPr>
              <a:t>Violin effects	</a:t>
            </a:r>
          </a:p>
        </p:txBody>
      </p:sp>
      <p:pic>
        <p:nvPicPr>
          <p:cNvPr id="108549" name="Picture 6">
            <a:extLst>
              <a:ext uri="{FF2B5EF4-FFF2-40B4-BE49-F238E27FC236}">
                <a16:creationId xmlns:a16="http://schemas.microsoft.com/office/drawing/2014/main" id="{97C797DA-FA0B-B78F-A027-619F97B832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1" y="2285999"/>
            <a:ext cx="2971800" cy="42973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2">
            <a:extLst>
              <a:ext uri="{FF2B5EF4-FFF2-40B4-BE49-F238E27FC236}">
                <a16:creationId xmlns:a16="http://schemas.microsoft.com/office/drawing/2014/main" id="{8D6035D0-AE2B-9A74-2B2E-B8B2A4DE20F9}"/>
              </a:ext>
            </a:extLst>
          </p:cNvPr>
          <p:cNvSpPr>
            <a:spLocks noGrp="1" noChangeArrowheads="1"/>
          </p:cNvSpPr>
          <p:nvPr>
            <p:ph type="title"/>
          </p:nvPr>
        </p:nvSpPr>
        <p:spPr>
          <a:xfrm>
            <a:off x="685800" y="198438"/>
            <a:ext cx="7772400" cy="1173162"/>
          </a:xfrm>
          <a:solidFill>
            <a:srgbClr val="002060">
              <a:alpha val="15000"/>
            </a:srgbClr>
          </a:solidFill>
        </p:spPr>
        <p:txBody>
          <a:bodyPr>
            <a:normAutofit fontScale="90000"/>
          </a:bodyPr>
          <a:lstStyle/>
          <a:p>
            <a:pPr eaLnBrk="1" hangingPunct="1"/>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Nationalism in the Americas</a:t>
            </a:r>
            <a:br>
              <a:rPr lang="en-US" altLang="en-US" dirty="0">
                <a:solidFill>
                  <a:srgbClr val="7A0B27"/>
                </a:solidFill>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Aaron Copland: American Nationalist</a:t>
            </a:r>
          </a:p>
        </p:txBody>
      </p:sp>
      <p:sp>
        <p:nvSpPr>
          <p:cNvPr id="111620" name="Rectangle 3">
            <a:extLst>
              <a:ext uri="{FF2B5EF4-FFF2-40B4-BE49-F238E27FC236}">
                <a16:creationId xmlns:a16="http://schemas.microsoft.com/office/drawing/2014/main" id="{D9FCF6CA-F7CB-6A39-719C-6B2C0C8FD97E}"/>
              </a:ext>
            </a:extLst>
          </p:cNvPr>
          <p:cNvSpPr>
            <a:spLocks noGrp="1" noChangeArrowheads="1"/>
          </p:cNvSpPr>
          <p:nvPr>
            <p:ph idx="1"/>
          </p:nvPr>
        </p:nvSpPr>
        <p:spPr>
          <a:xfrm>
            <a:off x="762001" y="1752600"/>
            <a:ext cx="3276599" cy="4056063"/>
          </a:xfrm>
        </p:spPr>
        <p:txBody>
          <a:bodyPr/>
          <a:lstStyle/>
          <a:p>
            <a:pPr marL="457200" indent="-457200" eaLnBrk="1" hangingPunct="1">
              <a:buFontTx/>
              <a:buChar char="•"/>
            </a:pPr>
            <a:r>
              <a:rPr lang="en-US" altLang="en-US" dirty="0">
                <a:latin typeface="Times New Roman" panose="02020603050405020304" pitchFamily="18" charset="0"/>
                <a:ea typeface="ＭＳ Ｐゴシック" panose="020B0600070205080204" pitchFamily="34" charset="-128"/>
              </a:rPr>
              <a:t>Aaron Copland (1900–1990)</a:t>
            </a:r>
          </a:p>
          <a:p>
            <a:pPr marL="457200" indent="-457200" eaLnBrk="1" hangingPunct="1">
              <a:buFontTx/>
              <a:buChar char="•"/>
            </a:pPr>
            <a:r>
              <a:rPr lang="en-US" altLang="en-US" dirty="0">
                <a:latin typeface="Times New Roman" panose="02020603050405020304" pitchFamily="18" charset="0"/>
                <a:ea typeface="ＭＳ Ｐゴシック" panose="020B0600070205080204" pitchFamily="34" charset="-128"/>
              </a:rPr>
              <a:t>American composer</a:t>
            </a:r>
          </a:p>
          <a:p>
            <a:pPr marL="457200" indent="-457200" eaLnBrk="1" hangingPunct="1">
              <a:buFontTx/>
              <a:buChar char="•"/>
            </a:pPr>
            <a:r>
              <a:rPr lang="en-US" altLang="en-US" dirty="0">
                <a:latin typeface="Times New Roman" panose="02020603050405020304" pitchFamily="18" charset="0"/>
                <a:ea typeface="ＭＳ Ｐゴシック" panose="020B0600070205080204" pitchFamily="34" charset="-128"/>
              </a:rPr>
              <a:t>Paris, Nadia Boulanger</a:t>
            </a:r>
          </a:p>
          <a:p>
            <a:pPr marL="457200" indent="-457200" eaLnBrk="1" hangingPunct="1">
              <a:buFontTx/>
              <a:buChar char="•"/>
            </a:pPr>
            <a:r>
              <a:rPr lang="en-US" altLang="en-US" dirty="0">
                <a:latin typeface="Times New Roman" panose="02020603050405020304" pitchFamily="18" charset="0"/>
                <a:ea typeface="ＭＳ Ｐゴシック" panose="020B0600070205080204" pitchFamily="34" charset="-128"/>
              </a:rPr>
              <a:t>Jazz idioms</a:t>
            </a:r>
          </a:p>
          <a:p>
            <a:pPr marL="457200" indent="-457200" eaLnBrk="1" hangingPunct="1">
              <a:buFontTx/>
              <a:buChar char="•"/>
            </a:pPr>
            <a:r>
              <a:rPr lang="en-US" altLang="en-US" dirty="0">
                <a:latin typeface="Times New Roman" panose="02020603050405020304" pitchFamily="18" charset="0"/>
                <a:ea typeface="ＭＳ Ｐゴシック" panose="020B0600070205080204" pitchFamily="34" charset="-128"/>
              </a:rPr>
              <a:t>Neoclassicism and 12-tone composition</a:t>
            </a:r>
          </a:p>
          <a:p>
            <a:pPr marL="457200" indent="-457200" eaLnBrk="1" hangingPunct="1">
              <a:buFontTx/>
              <a:buChar char="•"/>
            </a:pPr>
            <a:r>
              <a:rPr lang="en-US" altLang="en-US" dirty="0">
                <a:latin typeface="Times New Roman" panose="02020603050405020304" pitchFamily="18" charset="0"/>
                <a:ea typeface="ＭＳ Ｐゴシック" panose="020B0600070205080204" pitchFamily="34" charset="-128"/>
              </a:rPr>
              <a:t>Piano pieces, orchestral works, ballets, film scores</a:t>
            </a:r>
          </a:p>
        </p:txBody>
      </p:sp>
      <p:pic>
        <p:nvPicPr>
          <p:cNvPr id="111621" name="Picture 5">
            <a:extLst>
              <a:ext uri="{FF2B5EF4-FFF2-40B4-BE49-F238E27FC236}">
                <a16:creationId xmlns:a16="http://schemas.microsoft.com/office/drawing/2014/main" id="{92B46598-62E7-3440-34C6-7BE170604D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1151" y="1524000"/>
            <a:ext cx="3276599" cy="477709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2">
            <a:extLst>
              <a:ext uri="{FF2B5EF4-FFF2-40B4-BE49-F238E27FC236}">
                <a16:creationId xmlns:a16="http://schemas.microsoft.com/office/drawing/2014/main" id="{689974D6-EB51-528C-5402-A9DD44205634}"/>
              </a:ext>
            </a:extLst>
          </p:cNvPr>
          <p:cNvSpPr>
            <a:spLocks noGrp="1" noChangeArrowheads="1"/>
          </p:cNvSpPr>
          <p:nvPr>
            <p:ph type="title"/>
          </p:nvPr>
        </p:nvSpPr>
        <p:spPr>
          <a:xfrm>
            <a:off x="457200" y="0"/>
            <a:ext cx="8305800" cy="1676400"/>
          </a:xfrm>
          <a:solidFill>
            <a:srgbClr val="002060">
              <a:alpha val="15000"/>
            </a:srgbClr>
          </a:solidFill>
        </p:spPr>
        <p:txBody>
          <a:bodyPr/>
          <a:lstStyle/>
          <a:p>
            <a:pPr eaLnBrk="1" hangingPunct="1"/>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Nationalism in the Americas</a:t>
            </a:r>
            <a:b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Aaron Copland: </a:t>
            </a:r>
            <a:r>
              <a:rPr lang="en-US" altLang="en-US" sz="3200" i="1" dirty="0">
                <a:latin typeface="Times New Roman" panose="02020603050405020304" pitchFamily="18" charset="0"/>
                <a:ea typeface="ＭＳ Ｐゴシック" panose="020B0600070205080204" pitchFamily="34" charset="-128"/>
                <a:cs typeface="Times New Roman" panose="02020603050405020304" pitchFamily="18" charset="0"/>
              </a:rPr>
              <a:t>Appalachian Spring</a:t>
            </a:r>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 excerpts</a:t>
            </a:r>
          </a:p>
        </p:txBody>
      </p:sp>
      <p:sp>
        <p:nvSpPr>
          <p:cNvPr id="112644" name="Rectangle 3">
            <a:extLst>
              <a:ext uri="{FF2B5EF4-FFF2-40B4-BE49-F238E27FC236}">
                <a16:creationId xmlns:a16="http://schemas.microsoft.com/office/drawing/2014/main" id="{7662393F-99E2-08C1-A85E-C584B0D423CF}"/>
              </a:ext>
            </a:extLst>
          </p:cNvPr>
          <p:cNvSpPr>
            <a:spLocks noGrp="1" noChangeArrowheads="1"/>
          </p:cNvSpPr>
          <p:nvPr>
            <p:ph idx="1"/>
          </p:nvPr>
        </p:nvSpPr>
        <p:spPr>
          <a:xfrm>
            <a:off x="228600" y="2514600"/>
            <a:ext cx="2971800" cy="2438400"/>
          </a:xfrm>
          <a:solidFill>
            <a:srgbClr val="002060"/>
          </a:solidFill>
        </p:spPr>
        <p:txBody>
          <a:bodyPr>
            <a:normAutofit fontScale="92500"/>
          </a:bodyPr>
          <a:lstStyle/>
          <a:p>
            <a:pPr eaLnBrk="1" hangingPunct="1">
              <a:buFontTx/>
              <a:buChar char="•"/>
            </a:pPr>
            <a:r>
              <a:rPr lang="en-US" altLang="en-US" dirty="0">
                <a:latin typeface="Times New Roman" panose="02020603050405020304" pitchFamily="18" charset="0"/>
                <a:ea typeface="ＭＳ Ｐゴシック" panose="020B0600070205080204" pitchFamily="34" charset="-128"/>
              </a:rPr>
              <a:t>Copland’s </a:t>
            </a:r>
            <a:r>
              <a:rPr lang="en-US" altLang="en-US" i="1" dirty="0">
                <a:latin typeface="Times New Roman" panose="02020603050405020304" pitchFamily="18" charset="0"/>
                <a:ea typeface="ＭＳ Ｐゴシック" panose="020B0600070205080204" pitchFamily="34" charset="-128"/>
              </a:rPr>
              <a:t>Appalachian Spring  </a:t>
            </a:r>
            <a:r>
              <a:rPr lang="en-US" altLang="en-US" dirty="0">
                <a:latin typeface="Times New Roman" panose="02020603050405020304" pitchFamily="18" charset="0"/>
                <a:ea typeface="ＭＳ Ｐゴシック" panose="020B0600070205080204" pitchFamily="34" charset="-128"/>
              </a:rPr>
              <a:t>(1945)</a:t>
            </a:r>
          </a:p>
          <a:p>
            <a:pPr eaLnBrk="1" hangingPunct="1">
              <a:buFontTx/>
              <a:buChar char="•"/>
            </a:pPr>
            <a:r>
              <a:rPr lang="en-US" altLang="en-US" dirty="0">
                <a:latin typeface="Times New Roman" panose="02020603050405020304" pitchFamily="18" charset="0"/>
                <a:ea typeface="ＭＳ Ｐゴシック" panose="020B0600070205080204" pitchFamily="34" charset="-128"/>
              </a:rPr>
              <a:t>Composed for ballet, performed as a suite</a:t>
            </a:r>
          </a:p>
          <a:p>
            <a:pPr eaLnBrk="1" hangingPunct="1">
              <a:buFontTx/>
              <a:buChar char="•"/>
            </a:pPr>
            <a:r>
              <a:rPr lang="en-US" altLang="en-US" dirty="0">
                <a:latin typeface="Times New Roman" panose="02020603050405020304" pitchFamily="18" charset="0"/>
                <a:ea typeface="ＭＳ Ｐゴシック" panose="020B0600070205080204" pitchFamily="34" charset="-128"/>
              </a:rPr>
              <a:t>Pioneer celebration in spring</a:t>
            </a:r>
          </a:p>
          <a:p>
            <a:pPr eaLnBrk="1" hangingPunct="1">
              <a:buFontTx/>
              <a:buChar char="•"/>
            </a:pPr>
            <a:r>
              <a:rPr lang="en-US" altLang="en-US" dirty="0">
                <a:latin typeface="Times New Roman" panose="02020603050405020304" pitchFamily="18" charset="0"/>
                <a:ea typeface="ＭＳ Ｐゴシック" panose="020B0600070205080204" pitchFamily="34" charset="-128"/>
              </a:rPr>
              <a:t>Quotes Shaker melody, </a:t>
            </a:r>
            <a:r>
              <a:rPr lang="en-US" altLang="en-US" i="1" dirty="0">
                <a:latin typeface="Times New Roman" panose="02020603050405020304" pitchFamily="18" charset="0"/>
                <a:ea typeface="ＭＳ Ｐゴシック" panose="020B0600070205080204" pitchFamily="34" charset="-128"/>
              </a:rPr>
              <a:t>Simple Gifts</a:t>
            </a:r>
            <a:endParaRPr lang="en-US" altLang="en-US" dirty="0">
              <a:latin typeface="Times New Roman" panose="02020603050405020304" pitchFamily="18" charset="0"/>
              <a:ea typeface="ＭＳ Ｐゴシック" panose="020B0600070205080204" pitchFamily="34" charset="-128"/>
            </a:endParaRPr>
          </a:p>
        </p:txBody>
      </p:sp>
      <p:pic>
        <p:nvPicPr>
          <p:cNvPr id="112645" name="Picture 7">
            <a:extLst>
              <a:ext uri="{FF2B5EF4-FFF2-40B4-BE49-F238E27FC236}">
                <a16:creationId xmlns:a16="http://schemas.microsoft.com/office/drawing/2014/main" id="{CD3498B4-69A5-B599-6569-00B4C62B03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209800"/>
            <a:ext cx="5491624" cy="35328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2">
            <a:extLst>
              <a:ext uri="{FF2B5EF4-FFF2-40B4-BE49-F238E27FC236}">
                <a16:creationId xmlns:a16="http://schemas.microsoft.com/office/drawing/2014/main" id="{35D87A4B-D055-59D8-4BF7-AB50CB5AD23C}"/>
              </a:ext>
            </a:extLst>
          </p:cNvPr>
          <p:cNvSpPr>
            <a:spLocks noGrp="1" noChangeArrowheads="1"/>
          </p:cNvSpPr>
          <p:nvPr>
            <p:ph type="title"/>
          </p:nvPr>
        </p:nvSpPr>
        <p:spPr>
          <a:xfrm>
            <a:off x="533400" y="152400"/>
            <a:ext cx="8305800" cy="1219200"/>
          </a:xfrm>
          <a:solidFill>
            <a:srgbClr val="002060">
              <a:alpha val="15000"/>
            </a:srgbClr>
          </a:solidFill>
        </p:spPr>
        <p:txBody>
          <a:bodyPr>
            <a:normAutofit fontScale="90000"/>
          </a:bodyPr>
          <a:lstStyle/>
          <a:p>
            <a:pPr eaLnBrk="1" hangingPunct="1"/>
            <a:br>
              <a:rPr lang="en-US" altLang="en-US" sz="3200" dirty="0">
                <a:solidFill>
                  <a:srgbClr val="7A0B27"/>
                </a:solidFill>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Aaron Copland: </a:t>
            </a:r>
            <a:r>
              <a:rPr lang="en-US" altLang="en-US" sz="3200" i="1" dirty="0">
                <a:latin typeface="Times New Roman" panose="02020603050405020304" pitchFamily="18" charset="0"/>
                <a:ea typeface="ＭＳ Ｐゴシック" panose="020B0600070205080204" pitchFamily="34" charset="-128"/>
                <a:cs typeface="Times New Roman" panose="02020603050405020304" pitchFamily="18" charset="0"/>
              </a:rPr>
              <a:t>Appalachian Spring</a:t>
            </a:r>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 excerpts</a:t>
            </a:r>
            <a:b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br>
            <a:endPar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113668" name="Rectangle 3">
            <a:extLst>
              <a:ext uri="{FF2B5EF4-FFF2-40B4-BE49-F238E27FC236}">
                <a16:creationId xmlns:a16="http://schemas.microsoft.com/office/drawing/2014/main" id="{3DA12B81-1B9F-077E-BE95-741F23B82750}"/>
              </a:ext>
            </a:extLst>
          </p:cNvPr>
          <p:cNvSpPr>
            <a:spLocks noGrp="1" noChangeArrowheads="1"/>
          </p:cNvSpPr>
          <p:nvPr>
            <p:ph idx="1"/>
          </p:nvPr>
        </p:nvSpPr>
        <p:spPr>
          <a:xfrm>
            <a:off x="304800" y="1828800"/>
            <a:ext cx="8382000" cy="3124200"/>
          </a:xfrm>
          <a:solidFill>
            <a:srgbClr val="002060"/>
          </a:solidFill>
        </p:spPr>
        <p:txBody>
          <a:bodyPr>
            <a:normAutofit lnSpcReduction="10000"/>
          </a:bodyPr>
          <a:lstStyle/>
          <a:p>
            <a:pPr eaLnBrk="1" hangingPunct="1">
              <a:lnSpc>
                <a:spcPct val="90000"/>
              </a:lnSpc>
              <a:buFontTx/>
              <a:buChar char="•"/>
            </a:pPr>
            <a:r>
              <a:rPr lang="en-US" altLang="en-US" dirty="0">
                <a:latin typeface="Times New Roman" panose="02020603050405020304" pitchFamily="18" charset="0"/>
                <a:ea typeface="ＭＳ Ｐゴシック" panose="020B0600070205080204" pitchFamily="34" charset="-128"/>
              </a:rPr>
              <a:t>Section 1: </a:t>
            </a:r>
          </a:p>
          <a:p>
            <a:pPr lvl="1" eaLnBrk="1" hangingPunct="1">
              <a:lnSpc>
                <a:spcPct val="90000"/>
              </a:lnSpc>
              <a:buFontTx/>
              <a:buNone/>
            </a:pPr>
            <a:r>
              <a:rPr lang="en-US" altLang="en-US" sz="2800" dirty="0">
                <a:latin typeface="Times New Roman" panose="02020603050405020304" pitchFamily="18" charset="0"/>
                <a:ea typeface="ＭＳ Ｐゴシック" panose="020B0600070205080204" pitchFamily="34" charset="-128"/>
              </a:rPr>
              <a:t>– Very slow, tranquil</a:t>
            </a:r>
          </a:p>
          <a:p>
            <a:pPr lvl="1" eaLnBrk="1" hangingPunct="1">
              <a:lnSpc>
                <a:spcPct val="90000"/>
              </a:lnSpc>
              <a:buFontTx/>
              <a:buNone/>
            </a:pPr>
            <a:r>
              <a:rPr lang="en-US" altLang="en-US" sz="2800" dirty="0">
                <a:latin typeface="Times New Roman" panose="02020603050405020304" pitchFamily="18" charset="0"/>
                <a:ea typeface="ＭＳ Ｐゴシック" panose="020B0600070205080204" pitchFamily="34" charset="-128"/>
              </a:rPr>
              <a:t>– Solos in various woodwinds and trumpet</a:t>
            </a:r>
          </a:p>
          <a:p>
            <a:pPr eaLnBrk="1" hangingPunct="1">
              <a:lnSpc>
                <a:spcPct val="90000"/>
              </a:lnSpc>
              <a:buFontTx/>
              <a:buChar char="•"/>
            </a:pPr>
            <a:r>
              <a:rPr lang="en-US" altLang="en-US" dirty="0">
                <a:latin typeface="Times New Roman" panose="02020603050405020304" pitchFamily="18" charset="0"/>
                <a:ea typeface="ＭＳ Ｐゴシック" panose="020B0600070205080204" pitchFamily="34" charset="-128"/>
              </a:rPr>
              <a:t>Section 7:</a:t>
            </a:r>
          </a:p>
          <a:p>
            <a:pPr lvl="1" eaLnBrk="1" hangingPunct="1">
              <a:lnSpc>
                <a:spcPct val="90000"/>
              </a:lnSpc>
              <a:buFontTx/>
              <a:buNone/>
            </a:pPr>
            <a:r>
              <a:rPr lang="en-US" altLang="en-US" sz="2800" dirty="0">
                <a:latin typeface="Times New Roman" panose="02020603050405020304" pitchFamily="18" charset="0"/>
                <a:ea typeface="ＭＳ Ｐゴシック" panose="020B0600070205080204" pitchFamily="34" charset="-128"/>
              </a:rPr>
              <a:t>– Theme </a:t>
            </a:r>
            <a:r>
              <a:rPr lang="en-US" altLang="en-US" sz="2800" i="1" dirty="0">
                <a:latin typeface="Times New Roman" panose="02020603050405020304" pitchFamily="18" charset="0"/>
                <a:ea typeface="ＭＳ Ｐゴシック" panose="020B0600070205080204" pitchFamily="34" charset="-128"/>
              </a:rPr>
              <a:t>(Simple Gifts)</a:t>
            </a:r>
            <a:r>
              <a:rPr lang="en-US" altLang="en-US" sz="2800" dirty="0">
                <a:latin typeface="Times New Roman" panose="02020603050405020304" pitchFamily="18" charset="0"/>
                <a:ea typeface="ＭＳ Ｐゴシック" panose="020B0600070205080204" pitchFamily="34" charset="-128"/>
              </a:rPr>
              <a:t> and five variations</a:t>
            </a:r>
          </a:p>
          <a:p>
            <a:pPr lvl="1" eaLnBrk="1" hangingPunct="1">
              <a:lnSpc>
                <a:spcPct val="90000"/>
              </a:lnSpc>
              <a:buFontTx/>
              <a:buNone/>
            </a:pPr>
            <a:r>
              <a:rPr lang="en-US" altLang="en-US" sz="2800" dirty="0">
                <a:latin typeface="Times New Roman" panose="02020603050405020304" pitchFamily="18" charset="0"/>
                <a:ea typeface="ＭＳ Ｐゴシック" panose="020B0600070205080204" pitchFamily="34" charset="-128"/>
              </a:rPr>
              <a:t>– Calm and flowing duple meter</a:t>
            </a:r>
          </a:p>
          <a:p>
            <a:pPr lvl="1" eaLnBrk="1" hangingPunct="1">
              <a:lnSpc>
                <a:spcPct val="90000"/>
              </a:lnSpc>
              <a:buFontTx/>
              <a:buNone/>
            </a:pPr>
            <a:r>
              <a:rPr lang="en-US" altLang="en-US" sz="2800" dirty="0">
                <a:latin typeface="Times New Roman" panose="02020603050405020304" pitchFamily="18" charset="0"/>
                <a:ea typeface="ＭＳ Ｐゴシック" panose="020B0600070205080204" pitchFamily="34" charset="-128"/>
              </a:rPr>
              <a:t>– Variations: Individual instruments featured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CB73B447-EC16-660F-DF19-F4D2948AAA50}"/>
              </a:ext>
            </a:extLst>
          </p:cNvPr>
          <p:cNvSpPr>
            <a:spLocks noGrp="1" noChangeArrowheads="1"/>
          </p:cNvSpPr>
          <p:nvPr>
            <p:ph type="title"/>
          </p:nvPr>
        </p:nvSpPr>
        <p:spPr>
          <a:xfrm>
            <a:off x="381000" y="304800"/>
            <a:ext cx="8458200" cy="1143000"/>
          </a:xfrm>
        </p:spPr>
        <p:txBody>
          <a:bodyPr>
            <a:normAutofit/>
          </a:bodyPr>
          <a:lstStyle/>
          <a:p>
            <a:pPr eaLnBrk="1" hangingPunct="1"/>
            <a:r>
              <a:rPr lang="en-US" altLang="en-US" sz="2800" dirty="0">
                <a:latin typeface="Times New Roman" panose="02020603050405020304" pitchFamily="18" charset="0"/>
                <a:ea typeface="ＭＳ Ｐゴシック" panose="020B0600070205080204" pitchFamily="34" charset="-128"/>
                <a:cs typeface="Times New Roman" panose="02020603050405020304" pitchFamily="18" charset="0"/>
              </a:rPr>
              <a:t>Modernism in the Arts</a:t>
            </a:r>
            <a:br>
              <a:rPr lang="en-US" altLang="en-US" sz="2800" dirty="0">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2800" dirty="0">
                <a:latin typeface="Times New Roman" panose="02020603050405020304" pitchFamily="18" charset="0"/>
                <a:ea typeface="ＭＳ Ｐゴシック" panose="020B0600070205080204" pitchFamily="34" charset="-128"/>
                <a:cs typeface="Times New Roman" panose="02020603050405020304" pitchFamily="18" charset="0"/>
              </a:rPr>
              <a:t>The Reaction Against Romanticism</a:t>
            </a:r>
          </a:p>
        </p:txBody>
      </p:sp>
      <p:sp>
        <p:nvSpPr>
          <p:cNvPr id="25603" name="Rectangle 3">
            <a:extLst>
              <a:ext uri="{FF2B5EF4-FFF2-40B4-BE49-F238E27FC236}">
                <a16:creationId xmlns:a16="http://schemas.microsoft.com/office/drawing/2014/main" id="{A6D4BCF5-5F28-5AB1-2679-0447C6046EB5}"/>
              </a:ext>
            </a:extLst>
          </p:cNvPr>
          <p:cNvSpPr>
            <a:spLocks noGrp="1" noChangeArrowheads="1"/>
          </p:cNvSpPr>
          <p:nvPr>
            <p:ph idx="1"/>
          </p:nvPr>
        </p:nvSpPr>
        <p:spPr>
          <a:xfrm>
            <a:off x="457200" y="1752600"/>
            <a:ext cx="8382000" cy="4419600"/>
          </a:xfrm>
          <a:solidFill>
            <a:srgbClr val="002060"/>
          </a:solidFill>
        </p:spPr>
        <p:txBody>
          <a:bodyPr/>
          <a:lstStyle/>
          <a:p>
            <a:pPr marL="466725" indent="-466725" eaLnBrk="1" hangingPunct="1">
              <a:buFontTx/>
              <a:buChar char="•"/>
            </a:pPr>
            <a:r>
              <a:rPr lang="en-US" altLang="en-US" dirty="0">
                <a:latin typeface="Times New Roman" panose="02020603050405020304" pitchFamily="18" charset="0"/>
                <a:ea typeface="ＭＳ Ｐゴシック" panose="020B0600070205080204" pitchFamily="34" charset="-128"/>
              </a:rPr>
              <a:t>Escaping from refinement</a:t>
            </a:r>
          </a:p>
          <a:p>
            <a:pPr marL="1562100" lvl="1" indent="-533400" eaLnBrk="1" hangingPunct="1">
              <a:buFontTx/>
              <a:buNone/>
            </a:pPr>
            <a:r>
              <a:rPr lang="en-US" altLang="en-US" dirty="0">
                <a:latin typeface="Times New Roman" panose="02020603050405020304" pitchFamily="18" charset="0"/>
                <a:ea typeface="ＭＳ Ｐゴシック" panose="020B0600070205080204" pitchFamily="34" charset="-128"/>
              </a:rPr>
              <a:t>– Adopted primitive, uninhibited, spontaneous style</a:t>
            </a:r>
          </a:p>
          <a:p>
            <a:pPr marL="466725" indent="-466725" eaLnBrk="1" hangingPunct="1">
              <a:buFontTx/>
              <a:buChar char="•"/>
            </a:pPr>
            <a:r>
              <a:rPr lang="en-US" altLang="en-US" dirty="0">
                <a:latin typeface="Times New Roman" panose="02020603050405020304" pitchFamily="18" charset="0"/>
                <a:ea typeface="ＭＳ Ｐゴシック" panose="020B0600070205080204" pitchFamily="34" charset="-128"/>
              </a:rPr>
              <a:t>Non-Western sources </a:t>
            </a:r>
          </a:p>
          <a:p>
            <a:pPr marL="466725" indent="-466725" eaLnBrk="1" hangingPunct="1">
              <a:buFontTx/>
              <a:buChar char="•"/>
            </a:pPr>
            <a:r>
              <a:rPr lang="en-US" altLang="en-US" dirty="0">
                <a:latin typeface="Times New Roman" panose="02020603050405020304" pitchFamily="18" charset="0"/>
                <a:ea typeface="ＭＳ Ｐゴシック" panose="020B0600070205080204" pitchFamily="34" charset="-128"/>
              </a:rPr>
              <a:t>Futurism, Dadaism</a:t>
            </a:r>
          </a:p>
          <a:p>
            <a:pPr marL="466725" indent="-466725" eaLnBrk="1" hangingPunct="1">
              <a:buFontTx/>
              <a:buChar char="•"/>
            </a:pPr>
            <a:r>
              <a:rPr lang="en-US" altLang="en-US" dirty="0">
                <a:latin typeface="Times New Roman" panose="02020603050405020304" pitchFamily="18" charset="0"/>
                <a:ea typeface="ＭＳ Ｐゴシック" panose="020B0600070205080204" pitchFamily="34" charset="-128"/>
              </a:rPr>
              <a:t>Surrealism, Cubism</a:t>
            </a:r>
          </a:p>
          <a:p>
            <a:pPr marL="466725" indent="-466725" eaLnBrk="1" hangingPunct="1"/>
            <a:endParaRPr lang="en-US" altLang="en-US" dirty="0">
              <a:latin typeface="Times New Roman" panose="02020603050405020304" pitchFamily="18" charset="0"/>
              <a:ea typeface="ＭＳ Ｐゴシック" panose="020B0600070205080204" pitchFamily="34" charset="-128"/>
            </a:endParaRPr>
          </a:p>
        </p:txBody>
      </p:sp>
      <p:sp>
        <p:nvSpPr>
          <p:cNvPr id="25605" name="Rectangle 5">
            <a:extLst>
              <a:ext uri="{FF2B5EF4-FFF2-40B4-BE49-F238E27FC236}">
                <a16:creationId xmlns:a16="http://schemas.microsoft.com/office/drawing/2014/main" id="{8D4B69BF-EDDC-0D79-6736-14BFA3869D6F}"/>
              </a:ext>
            </a:extLst>
          </p:cNvPr>
          <p:cNvSpPr>
            <a:spLocks noChangeArrowheads="1"/>
          </p:cNvSpPr>
          <p:nvPr/>
        </p:nvSpPr>
        <p:spPr bwMode="auto">
          <a:xfrm>
            <a:off x="609600" y="5562600"/>
            <a:ext cx="5292725" cy="304800"/>
          </a:xfrm>
          <a:prstGeom prst="rect">
            <a:avLst/>
          </a:prstGeom>
          <a:solidFill>
            <a:schemeClr val="accent4">
              <a:lumMod val="75000"/>
            </a:schemeClr>
          </a:solidFill>
          <a:ln>
            <a:noFill/>
          </a:ln>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400" b="1" u="sng" dirty="0">
                <a:hlinkClick r:id="rId3" action="ppaction://hlinkfile">
                  <a:extLst>
                    <a:ext uri="{A12FA001-AC4F-418D-AE19-62706E023703}">
                      <ahyp:hlinkClr xmlns:ahyp="http://schemas.microsoft.com/office/drawing/2018/hyperlinkcolor" val="tx"/>
                    </a:ext>
                  </a:extLst>
                </a:hlinkClick>
              </a:rPr>
              <a:t>Stravinsky: </a:t>
            </a:r>
            <a:r>
              <a:rPr lang="en-US" altLang="en-US" sz="1400" b="1" i="1" u="sng" dirty="0">
                <a:hlinkClick r:id="rId3" action="ppaction://hlinkfile">
                  <a:extLst>
                    <a:ext uri="{A12FA001-AC4F-418D-AE19-62706E023703}">
                      <ahyp:hlinkClr xmlns:ahyp="http://schemas.microsoft.com/office/drawing/2018/hyperlinkcolor" val="tx"/>
                    </a:ext>
                  </a:extLst>
                </a:hlinkClick>
              </a:rPr>
              <a:t>The Rite of Spring,</a:t>
            </a:r>
            <a:r>
              <a:rPr lang="en-US" altLang="en-US" sz="1400" b="1" u="sng" dirty="0">
                <a:hlinkClick r:id="rId3" action="ppaction://hlinkfile">
                  <a:extLst>
                    <a:ext uri="{A12FA001-AC4F-418D-AE19-62706E023703}">
                      <ahyp:hlinkClr xmlns:ahyp="http://schemas.microsoft.com/office/drawing/2018/hyperlinkcolor" val="tx"/>
                    </a:ext>
                  </a:extLst>
                </a:hlinkClick>
              </a:rPr>
              <a:t> “Dance of the Youths and Maidens”</a:t>
            </a:r>
            <a:endParaRPr lang="en-US" altLang="en-US" sz="1400" b="1" u="sng" dirty="0"/>
          </a:p>
        </p:txBody>
      </p:sp>
      <p:pic>
        <p:nvPicPr>
          <p:cNvPr id="25606" name="Picture 6">
            <a:extLst>
              <a:ext uri="{FF2B5EF4-FFF2-40B4-BE49-F238E27FC236}">
                <a16:creationId xmlns:a16="http://schemas.microsoft.com/office/drawing/2014/main" id="{7DB1D987-609F-0F7F-70D6-C3421E833C0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590800"/>
            <a:ext cx="3888926"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2">
            <a:extLst>
              <a:ext uri="{FF2B5EF4-FFF2-40B4-BE49-F238E27FC236}">
                <a16:creationId xmlns:a16="http://schemas.microsoft.com/office/drawing/2014/main" id="{F1CE7210-DBC3-B4BC-BC50-9E31AC83C5E2}"/>
              </a:ext>
            </a:extLst>
          </p:cNvPr>
          <p:cNvSpPr>
            <a:spLocks noGrp="1" noChangeArrowheads="1"/>
          </p:cNvSpPr>
          <p:nvPr>
            <p:ph type="title"/>
          </p:nvPr>
        </p:nvSpPr>
        <p:spPr>
          <a:xfrm>
            <a:off x="228600" y="152400"/>
            <a:ext cx="8686800" cy="838200"/>
          </a:xfrm>
          <a:solidFill>
            <a:srgbClr val="002060">
              <a:alpha val="15000"/>
            </a:srgbClr>
          </a:solidFill>
        </p:spPr>
        <p:txBody>
          <a:bodyPr>
            <a:normAutofit fontScale="90000"/>
          </a:bodyPr>
          <a:lstStyle/>
          <a:p>
            <a:pPr eaLnBrk="1" hangingPunct="1"/>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Nationalism in the Americas</a:t>
            </a:r>
            <a:br>
              <a:rPr lang="en-US" altLang="en-US" sz="3600" dirty="0">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Art Music Traditions in Mexico</a:t>
            </a:r>
          </a:p>
        </p:txBody>
      </p:sp>
      <p:sp>
        <p:nvSpPr>
          <p:cNvPr id="116740" name="Rectangle 3">
            <a:extLst>
              <a:ext uri="{FF2B5EF4-FFF2-40B4-BE49-F238E27FC236}">
                <a16:creationId xmlns:a16="http://schemas.microsoft.com/office/drawing/2014/main" id="{E5E8BD5E-D80B-6008-1622-C98DECC3A40F}"/>
              </a:ext>
            </a:extLst>
          </p:cNvPr>
          <p:cNvSpPr>
            <a:spLocks noGrp="1" noChangeArrowheads="1"/>
          </p:cNvSpPr>
          <p:nvPr>
            <p:ph idx="1"/>
          </p:nvPr>
        </p:nvSpPr>
        <p:spPr>
          <a:xfrm>
            <a:off x="381000" y="1295400"/>
            <a:ext cx="4648200" cy="4419600"/>
          </a:xfrm>
          <a:solidFill>
            <a:srgbClr val="002060"/>
          </a:solidFill>
        </p:spPr>
        <p:txBody>
          <a:bodyPr>
            <a:normAutofit lnSpcReduction="10000"/>
          </a:bodyPr>
          <a:lstStyle/>
          <a:p>
            <a:pPr eaLnBrk="1" hangingPunct="1">
              <a:lnSpc>
                <a:spcPct val="90000"/>
              </a:lnSpc>
              <a:buFontTx/>
              <a:buChar char="•"/>
            </a:pPr>
            <a:r>
              <a:rPr lang="en-US" altLang="en-US" sz="2600" dirty="0">
                <a:latin typeface="Times New Roman" panose="02020603050405020304" pitchFamily="18" charset="0"/>
                <a:ea typeface="ＭＳ Ｐゴシック" panose="020B0600070205080204" pitchFamily="34" charset="-128"/>
              </a:rPr>
              <a:t>Mexico colonized by Spain, 1519</a:t>
            </a:r>
          </a:p>
          <a:p>
            <a:pPr eaLnBrk="1" hangingPunct="1">
              <a:lnSpc>
                <a:spcPct val="90000"/>
              </a:lnSpc>
              <a:buFontTx/>
              <a:buChar char="•"/>
            </a:pPr>
            <a:r>
              <a:rPr lang="en-US" altLang="en-US" sz="2600" dirty="0">
                <a:latin typeface="Times New Roman" panose="02020603050405020304" pitchFamily="18" charset="0"/>
                <a:ea typeface="ＭＳ Ｐゴシック" panose="020B0600070205080204" pitchFamily="34" charset="-128"/>
              </a:rPr>
              <a:t>1910 Mexican Revolution stirred patriotism </a:t>
            </a:r>
          </a:p>
          <a:p>
            <a:pPr eaLnBrk="1" hangingPunct="1">
              <a:lnSpc>
                <a:spcPct val="90000"/>
              </a:lnSpc>
              <a:buFontTx/>
              <a:buChar char="•"/>
            </a:pPr>
            <a:r>
              <a:rPr lang="en-US" altLang="en-US" sz="2600" dirty="0">
                <a:latin typeface="Times New Roman" panose="02020603050405020304" pitchFamily="18" charset="0"/>
                <a:ea typeface="ＭＳ Ｐゴシック" panose="020B0600070205080204" pitchFamily="34" charset="-128"/>
              </a:rPr>
              <a:t>Post-Revolutionary, “Aztec Renaissance”</a:t>
            </a:r>
          </a:p>
          <a:p>
            <a:pPr eaLnBrk="1" hangingPunct="1">
              <a:lnSpc>
                <a:spcPct val="90000"/>
              </a:lnSpc>
              <a:buFontTx/>
              <a:buChar char="•"/>
            </a:pPr>
            <a:r>
              <a:rPr lang="en-US" altLang="en-US" sz="2600" dirty="0">
                <a:latin typeface="Times New Roman" panose="02020603050405020304" pitchFamily="18" charset="0"/>
                <a:ea typeface="ＭＳ Ｐゴシック" panose="020B0600070205080204" pitchFamily="34" charset="-128"/>
              </a:rPr>
              <a:t>Composers evoke native music: Carlos Chávez (1899–1978), Amerindian flavor</a:t>
            </a:r>
          </a:p>
          <a:p>
            <a:pPr eaLnBrk="1" hangingPunct="1">
              <a:lnSpc>
                <a:spcPct val="90000"/>
              </a:lnSpc>
              <a:buFontTx/>
              <a:buChar char="•"/>
            </a:pPr>
            <a:r>
              <a:rPr lang="en-US" altLang="en-US" sz="2600" i="1" dirty="0">
                <a:latin typeface="Times New Roman" panose="02020603050405020304" pitchFamily="18" charset="0"/>
                <a:ea typeface="ＭＳ Ｐゴシック" panose="020B0600070205080204" pitchFamily="34" charset="-128"/>
              </a:rPr>
              <a:t>Mestizos</a:t>
            </a:r>
            <a:r>
              <a:rPr lang="en-US" altLang="en-US" sz="2600" dirty="0">
                <a:latin typeface="Times New Roman" panose="02020603050405020304" pitchFamily="18" charset="0"/>
                <a:ea typeface="ＭＳ Ｐゴシック" panose="020B0600070205080204" pitchFamily="34" charset="-128"/>
              </a:rPr>
              <a:t>: People of Spanish and Amerindian ancestry</a:t>
            </a:r>
          </a:p>
        </p:txBody>
      </p:sp>
      <p:pic>
        <p:nvPicPr>
          <p:cNvPr id="116741" name="Picture 5">
            <a:extLst>
              <a:ext uri="{FF2B5EF4-FFF2-40B4-BE49-F238E27FC236}">
                <a16:creationId xmlns:a16="http://schemas.microsoft.com/office/drawing/2014/main" id="{F488A99D-32BE-74C4-0BEC-DD9EDFB6CB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9494" y="1524000"/>
            <a:ext cx="3395881" cy="4257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2">
            <a:extLst>
              <a:ext uri="{FF2B5EF4-FFF2-40B4-BE49-F238E27FC236}">
                <a16:creationId xmlns:a16="http://schemas.microsoft.com/office/drawing/2014/main" id="{823D7B13-498A-2CDA-300A-A12931F6C152}"/>
              </a:ext>
            </a:extLst>
          </p:cNvPr>
          <p:cNvSpPr>
            <a:spLocks noGrp="1" noChangeArrowheads="1"/>
          </p:cNvSpPr>
          <p:nvPr>
            <p:ph type="title"/>
          </p:nvPr>
        </p:nvSpPr>
        <p:spPr>
          <a:xfrm>
            <a:off x="228600" y="609600"/>
            <a:ext cx="8458200" cy="1143000"/>
          </a:xfrm>
          <a:solidFill>
            <a:srgbClr val="002060">
              <a:alpha val="15000"/>
            </a:srgbClr>
          </a:solidFill>
        </p:spPr>
        <p:txBody>
          <a:bodyPr>
            <a:normAutofit fontScale="90000"/>
          </a:bodyPr>
          <a:lstStyle/>
          <a:p>
            <a:pPr eaLnBrk="1" hangingPunct="1"/>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Nationalism in the Americas</a:t>
            </a:r>
            <a:br>
              <a:rPr lang="en-US" altLang="en-US" sz="3600" dirty="0">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Silvestre </a:t>
            </a:r>
            <a:r>
              <a:rPr lang="en-US" altLang="en-US" sz="3200" dirty="0" err="1">
                <a:latin typeface="Times New Roman" panose="02020603050405020304" pitchFamily="18" charset="0"/>
                <a:ea typeface="ＭＳ Ｐゴシック" panose="020B0600070205080204" pitchFamily="34" charset="-128"/>
                <a:cs typeface="Times New Roman" panose="02020603050405020304" pitchFamily="18" charset="0"/>
              </a:rPr>
              <a:t>Revueltas</a:t>
            </a:r>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 (1899–1940)</a:t>
            </a:r>
            <a:r>
              <a:rPr lang="en-US" altLang="en-US" sz="3600" dirty="0">
                <a:solidFill>
                  <a:srgbClr val="000000"/>
                </a:solidFill>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117764" name="Rectangle 5">
            <a:extLst>
              <a:ext uri="{FF2B5EF4-FFF2-40B4-BE49-F238E27FC236}">
                <a16:creationId xmlns:a16="http://schemas.microsoft.com/office/drawing/2014/main" id="{73878016-6F89-54B4-9405-A87D11FE9209}"/>
              </a:ext>
            </a:extLst>
          </p:cNvPr>
          <p:cNvSpPr>
            <a:spLocks noChangeArrowheads="1"/>
          </p:cNvSpPr>
          <p:nvPr/>
        </p:nvSpPr>
        <p:spPr bwMode="auto">
          <a:xfrm>
            <a:off x="735013" y="2362200"/>
            <a:ext cx="7799387" cy="2227263"/>
          </a:xfrm>
          <a:prstGeom prst="rect">
            <a:avLst/>
          </a:prstGeom>
          <a:solidFill>
            <a:srgbClr val="002060"/>
          </a:solidFill>
          <a:ln>
            <a:noFill/>
          </a:ln>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2800" b="1" i="1" dirty="0"/>
              <a:t>“ From an early age I learned to love [the music of] Bach and Beethoven. . . . I can tolerate some of the classics and even some of my own works, but I prefer the music of my people that is heard in the provinces.”                             </a:t>
            </a:r>
            <a:r>
              <a:rPr lang="en-US" altLang="en-US" b="1" dirty="0"/>
              <a:t>—Silvestre </a:t>
            </a:r>
            <a:r>
              <a:rPr lang="en-US" altLang="en-US" b="1" dirty="0" err="1"/>
              <a:t>Revueltas</a:t>
            </a:r>
            <a:endParaRPr lang="en-US" altLang="en-US" b="1"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Rectangle 2">
            <a:extLst>
              <a:ext uri="{FF2B5EF4-FFF2-40B4-BE49-F238E27FC236}">
                <a16:creationId xmlns:a16="http://schemas.microsoft.com/office/drawing/2014/main" id="{7902D2F7-FA8C-EE11-A2F2-6A19B37F6169}"/>
              </a:ext>
            </a:extLst>
          </p:cNvPr>
          <p:cNvSpPr>
            <a:spLocks noGrp="1" noChangeArrowheads="1"/>
          </p:cNvSpPr>
          <p:nvPr>
            <p:ph type="title"/>
          </p:nvPr>
        </p:nvSpPr>
        <p:spPr>
          <a:xfrm>
            <a:off x="228600" y="0"/>
            <a:ext cx="8534400" cy="1143000"/>
          </a:xfrm>
          <a:solidFill>
            <a:srgbClr val="002060">
              <a:alpha val="15000"/>
            </a:srgbClr>
          </a:solidFill>
        </p:spPr>
        <p:txBody>
          <a:bodyPr>
            <a:normAutofit fontScale="90000"/>
          </a:bodyPr>
          <a:lstStyle/>
          <a:p>
            <a:pPr eaLnBrk="1" hangingPunct="1"/>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Nationalism in the Americas</a:t>
            </a:r>
            <a:br>
              <a:rPr lang="en-US" altLang="en-US" sz="3600" dirty="0">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Silvestre </a:t>
            </a:r>
            <a:r>
              <a:rPr lang="en-US" altLang="en-US" sz="3200" dirty="0" err="1">
                <a:latin typeface="Times New Roman" panose="02020603050405020304" pitchFamily="18" charset="0"/>
                <a:ea typeface="ＭＳ Ｐゴシック" panose="020B0600070205080204" pitchFamily="34" charset="-128"/>
                <a:cs typeface="Times New Roman" panose="02020603050405020304" pitchFamily="18" charset="0"/>
              </a:rPr>
              <a:t>Revueltas</a:t>
            </a:r>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 Mexican Nationalist</a:t>
            </a:r>
          </a:p>
        </p:txBody>
      </p:sp>
      <p:sp>
        <p:nvSpPr>
          <p:cNvPr id="118788" name="Rectangle 3">
            <a:extLst>
              <a:ext uri="{FF2B5EF4-FFF2-40B4-BE49-F238E27FC236}">
                <a16:creationId xmlns:a16="http://schemas.microsoft.com/office/drawing/2014/main" id="{6282E44D-FE31-B68A-0875-F79FF2585D74}"/>
              </a:ext>
            </a:extLst>
          </p:cNvPr>
          <p:cNvSpPr>
            <a:spLocks noGrp="1" noChangeArrowheads="1"/>
          </p:cNvSpPr>
          <p:nvPr>
            <p:ph idx="1"/>
          </p:nvPr>
        </p:nvSpPr>
        <p:spPr>
          <a:xfrm>
            <a:off x="381000" y="1828800"/>
            <a:ext cx="3276600" cy="4114800"/>
          </a:xfrm>
          <a:solidFill>
            <a:srgbClr val="002060"/>
          </a:solidFill>
        </p:spPr>
        <p:txBody>
          <a:bodyPr/>
          <a:lstStyle/>
          <a:p>
            <a:pPr marL="609600" indent="-609600" eaLnBrk="1" hangingPunct="1">
              <a:lnSpc>
                <a:spcPct val="90000"/>
              </a:lnSpc>
              <a:buFontTx/>
              <a:buChar char="•"/>
            </a:pPr>
            <a:r>
              <a:rPr lang="en-US" altLang="en-US" dirty="0">
                <a:latin typeface="Times New Roman" panose="02020603050405020304" pitchFamily="18" charset="0"/>
                <a:ea typeface="ＭＳ Ｐゴシック" panose="020B0600070205080204" pitchFamily="34" charset="-128"/>
              </a:rPr>
              <a:t>Mexican composer, conductor (1899–1940)</a:t>
            </a:r>
          </a:p>
          <a:p>
            <a:pPr marL="609600" indent="-609600" eaLnBrk="1" hangingPunct="1">
              <a:lnSpc>
                <a:spcPct val="90000"/>
              </a:lnSpc>
              <a:buFontTx/>
              <a:buChar char="•"/>
            </a:pPr>
            <a:r>
              <a:rPr lang="en-US" altLang="en-US" dirty="0">
                <a:latin typeface="Times New Roman" panose="02020603050405020304" pitchFamily="18" charset="0"/>
                <a:ea typeface="ＭＳ Ｐゴシック" panose="020B0600070205080204" pitchFamily="34" charset="-128"/>
              </a:rPr>
              <a:t>Child prodigy (violin)</a:t>
            </a:r>
          </a:p>
          <a:p>
            <a:pPr marL="609600" indent="-609600" eaLnBrk="1" hangingPunct="1">
              <a:lnSpc>
                <a:spcPct val="90000"/>
              </a:lnSpc>
              <a:buFontTx/>
              <a:buChar char="•"/>
            </a:pPr>
            <a:r>
              <a:rPr lang="en-US" altLang="en-US" dirty="0">
                <a:latin typeface="Times New Roman" panose="02020603050405020304" pitchFamily="18" charset="0"/>
                <a:ea typeface="ＭＳ Ｐゴシック" panose="020B0600070205080204" pitchFamily="34" charset="-128"/>
              </a:rPr>
              <a:t>Studies in Mexico and the United States</a:t>
            </a:r>
          </a:p>
          <a:p>
            <a:pPr marL="609600" indent="-609600" eaLnBrk="1" hangingPunct="1">
              <a:lnSpc>
                <a:spcPct val="90000"/>
              </a:lnSpc>
              <a:buFontTx/>
              <a:buChar char="•"/>
            </a:pPr>
            <a:r>
              <a:rPr lang="en-US" altLang="en-US" dirty="0">
                <a:latin typeface="Times New Roman" panose="02020603050405020304" pitchFamily="18" charset="0"/>
                <a:ea typeface="ＭＳ Ｐゴシック" panose="020B0600070205080204" pitchFamily="34" charset="-128"/>
              </a:rPr>
              <a:t>Spanish Civil War (Loyalist)</a:t>
            </a:r>
          </a:p>
          <a:p>
            <a:pPr marL="609600" indent="-609600" eaLnBrk="1" hangingPunct="1">
              <a:lnSpc>
                <a:spcPct val="90000"/>
              </a:lnSpc>
              <a:buFontTx/>
              <a:buChar char="•"/>
            </a:pPr>
            <a:r>
              <a:rPr lang="en-US" altLang="en-US" dirty="0">
                <a:latin typeface="Times New Roman" panose="02020603050405020304" pitchFamily="18" charset="0"/>
                <a:ea typeface="ＭＳ Ｐゴシック" panose="020B0600070205080204" pitchFamily="34" charset="-128"/>
              </a:rPr>
              <a:t>Returned to Mexico in 1937</a:t>
            </a:r>
          </a:p>
          <a:p>
            <a:pPr marL="609600" indent="-609600" eaLnBrk="1" hangingPunct="1">
              <a:lnSpc>
                <a:spcPct val="90000"/>
              </a:lnSpc>
              <a:buFontTx/>
              <a:buChar char="•"/>
            </a:pPr>
            <a:r>
              <a:rPr lang="en-US" altLang="en-US" dirty="0">
                <a:latin typeface="Times New Roman" panose="02020603050405020304" pitchFamily="18" charset="0"/>
                <a:ea typeface="ＭＳ Ｐゴシック" panose="020B0600070205080204" pitchFamily="34" charset="-128"/>
              </a:rPr>
              <a:t>Died at age 40</a:t>
            </a:r>
          </a:p>
          <a:p>
            <a:pPr marL="609600" indent="-609600" eaLnBrk="1" hangingPunct="1">
              <a:lnSpc>
                <a:spcPct val="90000"/>
              </a:lnSpc>
              <a:buFontTx/>
              <a:buChar char="•"/>
            </a:pPr>
            <a:r>
              <a:rPr lang="en-US" altLang="en-US" dirty="0">
                <a:latin typeface="Times New Roman" panose="02020603050405020304" pitchFamily="18" charset="0"/>
                <a:ea typeface="ＭＳ Ｐゴシック" panose="020B0600070205080204" pitchFamily="34" charset="-128"/>
              </a:rPr>
              <a:t>Music is colorful and folkloric</a:t>
            </a:r>
          </a:p>
        </p:txBody>
      </p:sp>
      <p:pic>
        <p:nvPicPr>
          <p:cNvPr id="118789" name="Picture 5">
            <a:extLst>
              <a:ext uri="{FF2B5EF4-FFF2-40B4-BE49-F238E27FC236}">
                <a16:creationId xmlns:a16="http://schemas.microsoft.com/office/drawing/2014/main" id="{3121DF58-3E13-5E89-523C-CBC60D10B4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447800"/>
            <a:ext cx="3286622" cy="4495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2">
            <a:extLst>
              <a:ext uri="{FF2B5EF4-FFF2-40B4-BE49-F238E27FC236}">
                <a16:creationId xmlns:a16="http://schemas.microsoft.com/office/drawing/2014/main" id="{0173E581-9553-92AB-AF7D-BDC4C7AB08EA}"/>
              </a:ext>
            </a:extLst>
          </p:cNvPr>
          <p:cNvSpPr>
            <a:spLocks noGrp="1" noChangeArrowheads="1"/>
          </p:cNvSpPr>
          <p:nvPr>
            <p:ph type="title"/>
          </p:nvPr>
        </p:nvSpPr>
        <p:spPr>
          <a:xfrm>
            <a:off x="152400" y="304800"/>
            <a:ext cx="8458200" cy="1143000"/>
          </a:xfrm>
          <a:solidFill>
            <a:srgbClr val="002060">
              <a:alpha val="15000"/>
            </a:srgbClr>
          </a:solidFill>
        </p:spPr>
        <p:txBody>
          <a:bodyPr>
            <a:normAutofit fontScale="90000"/>
          </a:bodyPr>
          <a:lstStyle/>
          <a:p>
            <a:pPr eaLnBrk="1" hangingPunct="1"/>
            <a:r>
              <a:rPr lang="en-US" altLang="en-US" sz="3200"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Silvestre </a:t>
            </a:r>
            <a:r>
              <a:rPr lang="en-US" altLang="en-US" sz="3200" dirty="0" err="1">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Revueltas</a:t>
            </a:r>
            <a:r>
              <a:rPr lang="en-US" altLang="en-US" sz="3200"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en-US" sz="3200" i="1"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rPr>
              <a:t>Homage to Federico García Lorca</a:t>
            </a:r>
            <a:endParaRPr lang="en-US" altLang="en-US" sz="3600" dirty="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119812" name="Rectangle 3">
            <a:extLst>
              <a:ext uri="{FF2B5EF4-FFF2-40B4-BE49-F238E27FC236}">
                <a16:creationId xmlns:a16="http://schemas.microsoft.com/office/drawing/2014/main" id="{CEC777CB-7B1D-7B76-7F27-DF6AFD41C277}"/>
              </a:ext>
            </a:extLst>
          </p:cNvPr>
          <p:cNvSpPr>
            <a:spLocks noGrp="1" noChangeArrowheads="1"/>
          </p:cNvSpPr>
          <p:nvPr>
            <p:ph idx="1"/>
          </p:nvPr>
        </p:nvSpPr>
        <p:spPr>
          <a:xfrm>
            <a:off x="228600" y="1828800"/>
            <a:ext cx="8458200" cy="3657600"/>
          </a:xfrm>
          <a:solidFill>
            <a:srgbClr val="002060"/>
          </a:solidFill>
        </p:spPr>
        <p:txBody>
          <a:bodyPr/>
          <a:lstStyle/>
          <a:p>
            <a:pPr eaLnBrk="1" hangingPunct="1">
              <a:buFontTx/>
              <a:buNone/>
            </a:pPr>
            <a:r>
              <a:rPr lang="en-US" altLang="en-US" dirty="0">
                <a:latin typeface="Times New Roman" panose="02020603050405020304" pitchFamily="18" charset="0"/>
                <a:ea typeface="ＭＳ Ｐゴシック" panose="020B0600070205080204" pitchFamily="34" charset="-128"/>
              </a:rPr>
              <a:t>Third Movement, </a:t>
            </a:r>
            <a:r>
              <a:rPr lang="en-US" altLang="en-US" i="1" dirty="0">
                <a:latin typeface="Times New Roman" panose="02020603050405020304" pitchFamily="18" charset="0"/>
                <a:ea typeface="ＭＳ Ｐゴシック" panose="020B0600070205080204" pitchFamily="34" charset="-128"/>
              </a:rPr>
              <a:t>Son</a:t>
            </a:r>
            <a:r>
              <a:rPr lang="en-US" altLang="en-US" dirty="0">
                <a:latin typeface="Times New Roman" panose="02020603050405020304" pitchFamily="18" charset="0"/>
                <a:ea typeface="ＭＳ Ｐゴシック" panose="020B0600070205080204" pitchFamily="34" charset="-128"/>
              </a:rPr>
              <a:t> (1937)</a:t>
            </a:r>
          </a:p>
          <a:p>
            <a:pPr lvl="1" eaLnBrk="1" hangingPunct="1">
              <a:buFontTx/>
              <a:buChar char="•"/>
            </a:pPr>
            <a:r>
              <a:rPr lang="en-US" altLang="en-US" dirty="0">
                <a:latin typeface="Times New Roman" panose="02020603050405020304" pitchFamily="18" charset="0"/>
                <a:ea typeface="ＭＳ Ｐゴシック" panose="020B0600070205080204" pitchFamily="34" charset="-128"/>
              </a:rPr>
              <a:t>Sectional, rondo-like form</a:t>
            </a:r>
          </a:p>
          <a:p>
            <a:pPr lvl="1" eaLnBrk="1" hangingPunct="1">
              <a:buFontTx/>
              <a:buChar char="•"/>
            </a:pPr>
            <a:r>
              <a:rPr lang="en-US" altLang="en-US" dirty="0">
                <a:latin typeface="Times New Roman" panose="02020603050405020304" pitchFamily="18" charset="0"/>
                <a:ea typeface="ＭＳ Ｐゴシック" panose="020B0600070205080204" pitchFamily="34" charset="-128"/>
              </a:rPr>
              <a:t>Evokes mariachi ensemble</a:t>
            </a:r>
          </a:p>
          <a:p>
            <a:pPr lvl="1" eaLnBrk="1" hangingPunct="1">
              <a:buFontTx/>
              <a:buChar char="•"/>
            </a:pPr>
            <a:r>
              <a:rPr lang="en-US" altLang="en-US" dirty="0">
                <a:latin typeface="Times New Roman" panose="02020603050405020304" pitchFamily="18" charset="0"/>
                <a:ea typeface="ＭＳ Ｐゴシック" panose="020B0600070205080204" pitchFamily="34" charset="-128"/>
              </a:rPr>
              <a:t>A section: Seven-note melodic turns, highly syncopated</a:t>
            </a:r>
          </a:p>
          <a:p>
            <a:pPr lvl="1" eaLnBrk="1" hangingPunct="1">
              <a:buFontTx/>
              <a:buChar char="•"/>
            </a:pPr>
            <a:r>
              <a:rPr lang="en-US" altLang="en-US" dirty="0">
                <a:latin typeface="Times New Roman" panose="02020603050405020304" pitchFamily="18" charset="0"/>
                <a:ea typeface="ＭＳ Ｐゴシック" panose="020B0600070205080204" pitchFamily="34" charset="-128"/>
              </a:rPr>
              <a:t>B section: Piano and string ostinato, chromatic trumpet solo</a:t>
            </a:r>
          </a:p>
          <a:p>
            <a:pPr lvl="1" eaLnBrk="1" hangingPunct="1">
              <a:buFontTx/>
              <a:buChar char="•"/>
            </a:pPr>
            <a:r>
              <a:rPr lang="en-US" altLang="en-US" dirty="0">
                <a:latin typeface="Times New Roman" panose="02020603050405020304" pitchFamily="18" charset="0"/>
                <a:ea typeface="ＭＳ Ｐゴシック" panose="020B0600070205080204" pitchFamily="34" charset="-128"/>
              </a:rPr>
              <a:t>C section: Mexican dance theme </a:t>
            </a:r>
            <a:r>
              <a:rPr lang="en-US" altLang="en-US" i="1" dirty="0">
                <a:latin typeface="Times New Roman" panose="02020603050405020304" pitchFamily="18" charset="0"/>
                <a:ea typeface="ＭＳ Ｐゴシック" panose="020B0600070205080204" pitchFamily="34" charset="-128"/>
              </a:rPr>
              <a:t>(son),</a:t>
            </a:r>
            <a:r>
              <a:rPr lang="en-US" altLang="en-US" dirty="0">
                <a:latin typeface="Times New Roman" panose="02020603050405020304" pitchFamily="18" charset="0"/>
                <a:ea typeface="ＭＳ Ｐゴシック" panose="020B0600070205080204" pitchFamily="34" charset="-128"/>
              </a:rPr>
              <a:t> muted trumpets in parallel thirds</a:t>
            </a:r>
          </a:p>
          <a:p>
            <a:pPr lvl="1" eaLnBrk="1" hangingPunct="1">
              <a:buFontTx/>
              <a:buChar char="•"/>
            </a:pPr>
            <a:r>
              <a:rPr lang="en-US" altLang="en-US" dirty="0">
                <a:latin typeface="Times New Roman" panose="02020603050405020304" pitchFamily="18" charset="0"/>
                <a:ea typeface="ＭＳ Ｐゴシック" panose="020B0600070205080204" pitchFamily="34" charset="-128"/>
              </a:rPr>
              <a:t>Coda: Cluster chord in piano; fast, loud, frenetic</a:t>
            </a:r>
          </a:p>
          <a:p>
            <a:pPr eaLnBrk="1" hangingPunct="1">
              <a:lnSpc>
                <a:spcPct val="90000"/>
              </a:lnSpc>
              <a:buFontTx/>
              <a:buNone/>
            </a:pPr>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Rectangle 2">
            <a:extLst>
              <a:ext uri="{FF2B5EF4-FFF2-40B4-BE49-F238E27FC236}">
                <a16:creationId xmlns:a16="http://schemas.microsoft.com/office/drawing/2014/main" id="{C654D458-4F60-0819-3258-4EC7AF720C83}"/>
              </a:ext>
            </a:extLst>
          </p:cNvPr>
          <p:cNvSpPr>
            <a:spLocks noGrp="1" noChangeArrowheads="1"/>
          </p:cNvSpPr>
          <p:nvPr>
            <p:ph type="title"/>
          </p:nvPr>
        </p:nvSpPr>
        <p:spPr>
          <a:xfrm>
            <a:off x="304800" y="304800"/>
            <a:ext cx="8534400" cy="1954975"/>
          </a:xfrm>
          <a:solidFill>
            <a:srgbClr val="002060">
              <a:alpha val="15000"/>
            </a:srgbClr>
          </a:solidFill>
        </p:spPr>
        <p:txBody>
          <a:bodyPr>
            <a:normAutofit/>
          </a:bodyPr>
          <a:lstStyle/>
          <a:p>
            <a:pPr eaLnBrk="1" hangingPunct="1"/>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Nationalism in the Americas</a:t>
            </a:r>
            <a:b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Music from the Mariachi Tradition	</a:t>
            </a:r>
          </a:p>
        </p:txBody>
      </p:sp>
      <p:sp>
        <p:nvSpPr>
          <p:cNvPr id="122884" name="Rectangle 3">
            <a:extLst>
              <a:ext uri="{FF2B5EF4-FFF2-40B4-BE49-F238E27FC236}">
                <a16:creationId xmlns:a16="http://schemas.microsoft.com/office/drawing/2014/main" id="{BE705215-8AED-8410-22DA-C75FDAEF4C2D}"/>
              </a:ext>
            </a:extLst>
          </p:cNvPr>
          <p:cNvSpPr>
            <a:spLocks noGrp="1" noChangeArrowheads="1"/>
          </p:cNvSpPr>
          <p:nvPr>
            <p:ph idx="1"/>
          </p:nvPr>
        </p:nvSpPr>
        <p:spPr>
          <a:xfrm>
            <a:off x="152400" y="2619374"/>
            <a:ext cx="3733800" cy="3781427"/>
          </a:xfrm>
          <a:solidFill>
            <a:srgbClr val="002060"/>
          </a:solidFill>
          <a:ln>
            <a:solidFill>
              <a:schemeClr val="tx1"/>
            </a:solidFill>
          </a:ln>
        </p:spPr>
        <p:txBody>
          <a:bodyPr>
            <a:normAutofit fontScale="92500" lnSpcReduction="10000"/>
          </a:bodyPr>
          <a:lstStyle/>
          <a:p>
            <a:pPr eaLnBrk="1" hangingPunct="1">
              <a:lnSpc>
                <a:spcPct val="80000"/>
              </a:lnSpc>
              <a:buFontTx/>
              <a:buChar char="•"/>
            </a:pPr>
            <a:r>
              <a:rPr lang="en-US" altLang="en-US" sz="2400" dirty="0">
                <a:latin typeface="Times" pitchFamily="2" charset="0"/>
                <a:ea typeface="ＭＳ Ｐゴシック" panose="020B0600070205080204" pitchFamily="34" charset="-128"/>
              </a:rPr>
              <a:t>Originated mid-nineteenth century, western Mexico</a:t>
            </a:r>
          </a:p>
          <a:p>
            <a:pPr eaLnBrk="1" hangingPunct="1">
              <a:lnSpc>
                <a:spcPct val="80000"/>
              </a:lnSpc>
              <a:buFontTx/>
              <a:buChar char="•"/>
            </a:pPr>
            <a:r>
              <a:rPr lang="en-US" altLang="en-US" sz="2400" dirty="0">
                <a:latin typeface="Times" pitchFamily="2" charset="0"/>
                <a:ea typeface="ＭＳ Ｐゴシック" panose="020B0600070205080204" pitchFamily="34" charset="-128"/>
              </a:rPr>
              <a:t>String orchestra with bowed and plucked instruments</a:t>
            </a:r>
          </a:p>
          <a:p>
            <a:pPr eaLnBrk="1" hangingPunct="1">
              <a:lnSpc>
                <a:spcPct val="80000"/>
              </a:lnSpc>
              <a:buFontTx/>
              <a:buChar char="•"/>
            </a:pPr>
            <a:r>
              <a:rPr lang="en-US" altLang="en-US" sz="2400" i="1" dirty="0">
                <a:latin typeface="Times" pitchFamily="2" charset="0"/>
                <a:ea typeface="ＭＳ Ｐゴシック" panose="020B0600070205080204" pitchFamily="34" charset="-128"/>
              </a:rPr>
              <a:t>Guitarrón</a:t>
            </a:r>
            <a:r>
              <a:rPr lang="en-US" altLang="en-US" sz="2400" dirty="0">
                <a:latin typeface="Times" pitchFamily="2" charset="0"/>
                <a:ea typeface="ＭＳ Ｐゴシック" panose="020B0600070205080204" pitchFamily="34" charset="-128"/>
              </a:rPr>
              <a:t>—large, acoustic bass guitar</a:t>
            </a:r>
          </a:p>
          <a:p>
            <a:pPr eaLnBrk="1" hangingPunct="1">
              <a:lnSpc>
                <a:spcPct val="80000"/>
              </a:lnSpc>
              <a:buFontTx/>
              <a:buChar char="•"/>
            </a:pPr>
            <a:r>
              <a:rPr lang="en-US" altLang="en-US" sz="2400" i="1" dirty="0" err="1">
                <a:latin typeface="Times" pitchFamily="2" charset="0"/>
                <a:ea typeface="ＭＳ Ｐゴシック" panose="020B0600070205080204" pitchFamily="34" charset="-128"/>
              </a:rPr>
              <a:t>Viheula</a:t>
            </a:r>
            <a:r>
              <a:rPr lang="en-US" altLang="en-US" sz="2400" dirty="0">
                <a:latin typeface="Times" pitchFamily="2" charset="0"/>
                <a:ea typeface="ＭＳ Ｐゴシック" panose="020B0600070205080204" pitchFamily="34" charset="-128"/>
              </a:rPr>
              <a:t>—rounded-back folk guitar</a:t>
            </a:r>
          </a:p>
          <a:p>
            <a:pPr eaLnBrk="1" hangingPunct="1">
              <a:lnSpc>
                <a:spcPct val="80000"/>
              </a:lnSpc>
              <a:buFontTx/>
              <a:buChar char="•"/>
            </a:pPr>
            <a:r>
              <a:rPr lang="en-US" altLang="en-US" sz="2400" dirty="0">
                <a:latin typeface="Times" pitchFamily="2" charset="0"/>
                <a:ea typeface="ＭＳ Ｐゴシック" panose="020B0600070205080204" pitchFamily="34" charset="-128"/>
              </a:rPr>
              <a:t>1930s, urban sound, addition of trumpets </a:t>
            </a:r>
          </a:p>
          <a:p>
            <a:pPr eaLnBrk="1" hangingPunct="1">
              <a:lnSpc>
                <a:spcPct val="80000"/>
              </a:lnSpc>
              <a:buFontTx/>
              <a:buChar char="•"/>
            </a:pPr>
            <a:r>
              <a:rPr lang="en-US" altLang="en-US" sz="2400" dirty="0">
                <a:latin typeface="Times" pitchFamily="2" charset="0"/>
                <a:ea typeface="ＭＳ Ｐゴシック" panose="020B0600070205080204" pitchFamily="34" charset="-128"/>
              </a:rPr>
              <a:t>performers wear costumes of </a:t>
            </a:r>
            <a:r>
              <a:rPr lang="en-US" altLang="en-US" sz="2400" i="1" dirty="0">
                <a:latin typeface="Times" pitchFamily="2" charset="0"/>
                <a:ea typeface="ＭＳ Ｐゴシック" panose="020B0600070205080204" pitchFamily="34" charset="-128"/>
              </a:rPr>
              <a:t>charros,</a:t>
            </a:r>
            <a:r>
              <a:rPr lang="en-US" altLang="en-US" sz="2400" dirty="0">
                <a:latin typeface="Times" pitchFamily="2" charset="0"/>
                <a:ea typeface="ＭＳ Ｐゴシック" panose="020B0600070205080204" pitchFamily="34" charset="-128"/>
              </a:rPr>
              <a:t> Mexican cowboys</a:t>
            </a:r>
          </a:p>
        </p:txBody>
      </p:sp>
      <p:pic>
        <p:nvPicPr>
          <p:cNvPr id="122885" name="Picture 5">
            <a:extLst>
              <a:ext uri="{FF2B5EF4-FFF2-40B4-BE49-F238E27FC236}">
                <a16:creationId xmlns:a16="http://schemas.microsoft.com/office/drawing/2014/main" id="{93428F0C-E7E5-6EAF-ADBE-7E9E60BA96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2438400"/>
            <a:ext cx="4754880" cy="2514600"/>
          </a:xfrm>
          <a:prstGeom prst="rect">
            <a:avLst/>
          </a:prstGeom>
          <a:solidFill>
            <a:srgbClr val="002060"/>
          </a:solidFill>
          <a:ln>
            <a:solidFill>
              <a:schemeClr val="tx1"/>
            </a:solid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2">
            <a:extLst>
              <a:ext uri="{FF2B5EF4-FFF2-40B4-BE49-F238E27FC236}">
                <a16:creationId xmlns:a16="http://schemas.microsoft.com/office/drawing/2014/main" id="{FB98ECC2-7C80-BDBF-C70C-C1313CB82937}"/>
              </a:ext>
            </a:extLst>
          </p:cNvPr>
          <p:cNvSpPr>
            <a:spLocks noGrp="1" noChangeArrowheads="1"/>
          </p:cNvSpPr>
          <p:nvPr>
            <p:ph type="title"/>
          </p:nvPr>
        </p:nvSpPr>
        <p:spPr>
          <a:xfrm>
            <a:off x="457201" y="3810"/>
            <a:ext cx="8348346" cy="1249363"/>
          </a:xfrm>
          <a:solidFill>
            <a:srgbClr val="002060">
              <a:alpha val="15000"/>
            </a:srgbClr>
          </a:solidFill>
        </p:spPr>
        <p:txBody>
          <a:bodyPr>
            <a:normAutofit fontScale="90000"/>
          </a:bodyPr>
          <a:lstStyle/>
          <a:p>
            <a:pPr eaLnBrk="1" hangingPunct="1"/>
            <a:br>
              <a:rPr lang="en-US" altLang="en-US" sz="3200" dirty="0">
                <a:solidFill>
                  <a:srgbClr val="7A0B27"/>
                </a:solidFill>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3600" dirty="0">
                <a:latin typeface="Times New Roman" panose="02020603050405020304" pitchFamily="18" charset="0"/>
                <a:ea typeface="ＭＳ Ｐゴシック" panose="020B0600070205080204" pitchFamily="34" charset="-128"/>
                <a:cs typeface="Times New Roman" panose="02020603050405020304" pitchFamily="18" charset="0"/>
              </a:rPr>
              <a:t>Nationalism in the Americas</a:t>
            </a:r>
            <a:br>
              <a:rPr lang="en-US" altLang="en-US" sz="3600" dirty="0">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3600" dirty="0">
                <a:latin typeface="Times New Roman" panose="02020603050405020304" pitchFamily="18" charset="0"/>
                <a:ea typeface="ＭＳ Ｐゴシック" panose="020B0600070205080204" pitchFamily="34" charset="-128"/>
                <a:cs typeface="Times New Roman" panose="02020603050405020304" pitchFamily="18" charset="0"/>
              </a:rPr>
              <a:t>Music from the Mariachi Tradition</a:t>
            </a:r>
            <a:br>
              <a:rPr lang="en-US" altLang="en-US" sz="3600" dirty="0">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3200" dirty="0">
                <a:latin typeface="Times New Roman" panose="02020603050405020304" pitchFamily="18" charset="0"/>
                <a:ea typeface="ＭＳ Ｐゴシック" panose="020B0600070205080204" pitchFamily="34" charset="-128"/>
                <a:cs typeface="Times New Roman" panose="02020603050405020304" pitchFamily="18" charset="0"/>
              </a:rPr>
              <a:t>	</a:t>
            </a:r>
          </a:p>
        </p:txBody>
      </p:sp>
      <p:sp>
        <p:nvSpPr>
          <p:cNvPr id="123908" name="Rectangle 3">
            <a:extLst>
              <a:ext uri="{FF2B5EF4-FFF2-40B4-BE49-F238E27FC236}">
                <a16:creationId xmlns:a16="http://schemas.microsoft.com/office/drawing/2014/main" id="{93082092-12AC-1797-0FE7-D6967A506FC0}"/>
              </a:ext>
            </a:extLst>
          </p:cNvPr>
          <p:cNvSpPr>
            <a:spLocks noGrp="1" noChangeArrowheads="1"/>
          </p:cNvSpPr>
          <p:nvPr>
            <p:ph idx="1"/>
          </p:nvPr>
        </p:nvSpPr>
        <p:spPr>
          <a:xfrm>
            <a:off x="914400" y="2286000"/>
            <a:ext cx="7313613" cy="2836863"/>
          </a:xfrm>
          <a:solidFill>
            <a:srgbClr val="002060"/>
          </a:solidFill>
        </p:spPr>
        <p:txBody>
          <a:bodyPr>
            <a:noAutofit/>
          </a:bodyPr>
          <a:lstStyle/>
          <a:p>
            <a:pPr eaLnBrk="1" hangingPunct="1">
              <a:lnSpc>
                <a:spcPct val="90000"/>
              </a:lnSpc>
              <a:buFontTx/>
              <a:buChar char="•"/>
            </a:pPr>
            <a:r>
              <a:rPr lang="en-US" altLang="en-US" sz="2800" i="1" dirty="0">
                <a:latin typeface="Times New Roman" panose="02020603050405020304" pitchFamily="18" charset="0"/>
                <a:ea typeface="ＭＳ Ｐゴシック" panose="020B0600070205080204" pitchFamily="34" charset="-128"/>
              </a:rPr>
              <a:t>El </a:t>
            </a:r>
            <a:r>
              <a:rPr lang="en-US" altLang="en-US" sz="2800" i="1" dirty="0" err="1">
                <a:latin typeface="Times New Roman" panose="02020603050405020304" pitchFamily="18" charset="0"/>
                <a:ea typeface="ＭＳ Ｐゴシック" panose="020B0600070205080204" pitchFamily="34" charset="-128"/>
              </a:rPr>
              <a:t>Cihualteco</a:t>
            </a:r>
            <a:r>
              <a:rPr lang="en-US" altLang="en-US" sz="2800" i="1" dirty="0">
                <a:latin typeface="Times New Roman" panose="02020603050405020304" pitchFamily="18" charset="0"/>
                <a:ea typeface="ＭＳ Ｐゴシック" panose="020B0600070205080204" pitchFamily="34" charset="-128"/>
              </a:rPr>
              <a:t>  (The Man from </a:t>
            </a:r>
            <a:r>
              <a:rPr lang="en-US" altLang="en-US" sz="2800" i="1" dirty="0" err="1">
                <a:latin typeface="Times New Roman" panose="02020603050405020304" pitchFamily="18" charset="0"/>
                <a:ea typeface="ＭＳ Ｐゴシック" panose="020B0600070205080204" pitchFamily="34" charset="-128"/>
              </a:rPr>
              <a:t>Cihuatlán</a:t>
            </a:r>
            <a:r>
              <a:rPr lang="en-US" altLang="en-US" sz="2800" i="1" dirty="0">
                <a:latin typeface="Times New Roman" panose="02020603050405020304" pitchFamily="18" charset="0"/>
                <a:ea typeface="ＭＳ Ｐゴシック" panose="020B0600070205080204" pitchFamily="34" charset="-128"/>
              </a:rPr>
              <a:t>)</a:t>
            </a:r>
            <a:endParaRPr lang="en-US" altLang="en-US" sz="2800" dirty="0">
              <a:latin typeface="Times New Roman" panose="02020603050405020304" pitchFamily="18" charset="0"/>
              <a:ea typeface="ＭＳ Ｐゴシック" panose="020B0600070205080204" pitchFamily="34" charset="-128"/>
            </a:endParaRPr>
          </a:p>
          <a:p>
            <a:pPr eaLnBrk="1" hangingPunct="1">
              <a:lnSpc>
                <a:spcPct val="90000"/>
              </a:lnSpc>
              <a:buFontTx/>
              <a:buChar char="•"/>
            </a:pPr>
            <a:r>
              <a:rPr lang="en-US" altLang="en-US" sz="2800" dirty="0">
                <a:latin typeface="Times New Roman" panose="02020603050405020304" pitchFamily="18" charset="0"/>
                <a:ea typeface="ＭＳ Ｐゴシック" panose="020B0600070205080204" pitchFamily="34" charset="-128"/>
              </a:rPr>
              <a:t>Famous dance piece in the mariachi tradition</a:t>
            </a:r>
          </a:p>
          <a:p>
            <a:pPr eaLnBrk="1" hangingPunct="1">
              <a:lnSpc>
                <a:spcPct val="90000"/>
              </a:lnSpc>
              <a:buFontTx/>
              <a:buChar char="•"/>
            </a:pPr>
            <a:r>
              <a:rPr lang="en-US" altLang="en-US" sz="2800" dirty="0">
                <a:latin typeface="Times New Roman" panose="02020603050405020304" pitchFamily="18" charset="0"/>
                <a:ea typeface="ＭＳ Ｐゴシック" panose="020B0600070205080204" pitchFamily="34" charset="-128"/>
              </a:rPr>
              <a:t>Associated with Spanish flamenco-style: </a:t>
            </a:r>
            <a:r>
              <a:rPr lang="en-US" altLang="en-US" sz="2800" i="1" dirty="0">
                <a:latin typeface="Times New Roman" panose="02020603050405020304" pitchFamily="18" charset="0"/>
                <a:ea typeface="ＭＳ Ｐゴシック" panose="020B0600070205080204" pitchFamily="34" charset="-128"/>
              </a:rPr>
              <a:t>zapateado</a:t>
            </a:r>
            <a:endParaRPr lang="en-US" altLang="en-US" sz="2800" dirty="0">
              <a:latin typeface="Times New Roman" panose="02020603050405020304" pitchFamily="18" charset="0"/>
              <a:ea typeface="ＭＳ Ｐゴシック" panose="020B0600070205080204" pitchFamily="34" charset="-128"/>
            </a:endParaRPr>
          </a:p>
          <a:p>
            <a:pPr eaLnBrk="1" hangingPunct="1">
              <a:lnSpc>
                <a:spcPct val="90000"/>
              </a:lnSpc>
              <a:buFontTx/>
              <a:buChar char="•"/>
            </a:pPr>
            <a:r>
              <a:rPr lang="en-US" altLang="en-US" sz="2800" dirty="0">
                <a:latin typeface="Times New Roman" panose="02020603050405020304" pitchFamily="18" charset="0"/>
                <a:ea typeface="ＭＳ Ｐゴシック" panose="020B0600070205080204" pitchFamily="34" charset="-128"/>
              </a:rPr>
              <a:t>Standard verse/chorus structure</a:t>
            </a:r>
          </a:p>
          <a:p>
            <a:pPr eaLnBrk="1" hangingPunct="1">
              <a:lnSpc>
                <a:spcPct val="90000"/>
              </a:lnSpc>
              <a:buFontTx/>
              <a:buChar char="•"/>
            </a:pPr>
            <a:r>
              <a:rPr lang="en-US" altLang="en-US" sz="2800" dirty="0">
                <a:latin typeface="Times New Roman" panose="02020603050405020304" pitchFamily="18" charset="0"/>
                <a:ea typeface="ＭＳ Ｐゴシック" panose="020B0600070205080204" pitchFamily="34" charset="-128"/>
              </a:rPr>
              <a:t>Violins and trumpets in parallel thirds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9FC2A5-7C6C-7B4E-BC87-4400FF0DE49B}"/>
              </a:ext>
            </a:extLst>
          </p:cNvPr>
          <p:cNvSpPr txBox="1"/>
          <p:nvPr/>
        </p:nvSpPr>
        <p:spPr>
          <a:xfrm>
            <a:off x="381000" y="457200"/>
            <a:ext cx="8534400" cy="5232202"/>
          </a:xfrm>
          <a:prstGeom prst="rect">
            <a:avLst/>
          </a:prstGeom>
          <a:solidFill>
            <a:srgbClr val="002060"/>
          </a:solidFill>
        </p:spPr>
        <p:txBody>
          <a:bodyPr wrap="square" rtlCol="0">
            <a:spAutoFit/>
          </a:bodyPr>
          <a:lstStyle/>
          <a:p>
            <a:r>
              <a:rPr lang="en-US" sz="3200" dirty="0">
                <a:latin typeface="Times" pitchFamily="2" charset="0"/>
              </a:rPr>
              <a:t>The Late Twentieth Century</a:t>
            </a:r>
          </a:p>
          <a:p>
            <a:r>
              <a:rPr lang="en-US" dirty="0">
                <a:latin typeface="Times" pitchFamily="2" charset="0"/>
              </a:rPr>
              <a:t> </a:t>
            </a:r>
          </a:p>
          <a:p>
            <a:r>
              <a:rPr lang="en-US" dirty="0">
                <a:latin typeface="Times" pitchFamily="2" charset="0"/>
              </a:rPr>
              <a:t>Modern electronic inventions continue to change and shape our lives. Music has not been immune to these changes. Computers, synthesizers, and massive sound systems have become common throughout the western world. In this unit, we will touch on some of the important trends that started in the 1940s and 1950s and continue to the present. We will also look at an important genre, movie music!</a:t>
            </a:r>
          </a:p>
          <a:p>
            <a:r>
              <a:rPr lang="en-US" dirty="0">
                <a:latin typeface="Times" pitchFamily="2" charset="0"/>
              </a:rPr>
              <a:t> </a:t>
            </a:r>
          </a:p>
          <a:p>
            <a:r>
              <a:rPr lang="en-US" sz="3200" dirty="0">
                <a:latin typeface="Times" pitchFamily="2" charset="0"/>
              </a:rPr>
              <a:t>Laptop Orchestras</a:t>
            </a:r>
          </a:p>
          <a:p>
            <a:r>
              <a:rPr lang="en-US" dirty="0">
                <a:latin typeface="Times" pitchFamily="2" charset="0"/>
              </a:rPr>
              <a:t> </a:t>
            </a:r>
          </a:p>
          <a:p>
            <a:r>
              <a:rPr lang="en-US" dirty="0">
                <a:latin typeface="Times" pitchFamily="2" charset="0"/>
              </a:rPr>
              <a:t>With the development of laptop computers, a new wave of interest has sprung up world-wide in electronic music of all types. Musicians can now easily link laptops together to form ensembles; they can also link laptops in other locations, even around the globe. Software is being developed that allows for all types of </a:t>
            </a:r>
            <a:r>
              <a:rPr lang="en-US" i="1" dirty="0">
                <a:latin typeface="Times" pitchFamily="2" charset="0"/>
              </a:rPr>
              <a:t>musique </a:t>
            </a:r>
            <a:r>
              <a:rPr lang="en-US" i="1" dirty="0" err="1">
                <a:latin typeface="Times" pitchFamily="2" charset="0"/>
              </a:rPr>
              <a:t>concrète</a:t>
            </a:r>
            <a:r>
              <a:rPr lang="en-US" dirty="0">
                <a:latin typeface="Times" pitchFamily="2" charset="0"/>
              </a:rPr>
              <a:t> and </a:t>
            </a:r>
            <a:r>
              <a:rPr lang="en-US" i="1" dirty="0" err="1">
                <a:latin typeface="Times" pitchFamily="2" charset="0"/>
              </a:rPr>
              <a:t>elektronische</a:t>
            </a:r>
            <a:r>
              <a:rPr lang="en-US" i="1" dirty="0">
                <a:latin typeface="Times" pitchFamily="2" charset="0"/>
              </a:rPr>
              <a:t> </a:t>
            </a:r>
            <a:r>
              <a:rPr lang="en-US" i="1" dirty="0" err="1">
                <a:latin typeface="Times" pitchFamily="2" charset="0"/>
              </a:rPr>
              <a:t>musik</a:t>
            </a:r>
            <a:r>
              <a:rPr lang="en-US" dirty="0">
                <a:latin typeface="Times" pitchFamily="2" charset="0"/>
              </a:rPr>
              <a:t> compositions and combinations. The Princeton Laptop Orchestra is a leader in this area of experimental composition and performance.</a:t>
            </a:r>
          </a:p>
          <a:p>
            <a:r>
              <a:rPr lang="en-US" b="1" dirty="0">
                <a:latin typeface="Times" pitchFamily="2" charset="0"/>
              </a:rPr>
              <a:t> </a:t>
            </a:r>
            <a:endParaRPr lang="en-US" dirty="0">
              <a:latin typeface="Times" pitchFamily="2" charset="0"/>
            </a:endParaRPr>
          </a:p>
        </p:txBody>
      </p:sp>
    </p:spTree>
    <p:extLst>
      <p:ext uri="{BB962C8B-B14F-4D97-AF65-F5344CB8AC3E}">
        <p14:creationId xmlns:p14="http://schemas.microsoft.com/office/powerpoint/2010/main" val="9471135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B5549C-235F-FC41-8B3E-0DE6BA9C608D}"/>
              </a:ext>
            </a:extLst>
          </p:cNvPr>
          <p:cNvSpPr txBox="1"/>
          <p:nvPr/>
        </p:nvSpPr>
        <p:spPr>
          <a:xfrm>
            <a:off x="914400" y="1371599"/>
            <a:ext cx="7467600" cy="4893647"/>
          </a:xfrm>
          <a:prstGeom prst="rect">
            <a:avLst/>
          </a:prstGeom>
          <a:solidFill>
            <a:srgbClr val="002060"/>
          </a:solidFill>
        </p:spPr>
        <p:txBody>
          <a:bodyPr wrap="square" rtlCol="0">
            <a:spAutoFit/>
          </a:bodyPr>
          <a:lstStyle/>
          <a:p>
            <a:pPr algn="just"/>
            <a:r>
              <a:rPr lang="en-US" sz="3600" dirty="0">
                <a:latin typeface="Times" pitchFamily="2" charset="0"/>
              </a:rPr>
              <a:t>Film Music</a:t>
            </a:r>
          </a:p>
          <a:p>
            <a:pPr algn="just"/>
            <a:endParaRPr lang="en-US" sz="3600" dirty="0">
              <a:latin typeface="Times" pitchFamily="2" charset="0"/>
            </a:endParaRPr>
          </a:p>
          <a:p>
            <a:pPr algn="just"/>
            <a:r>
              <a:rPr lang="en-US" sz="1600" dirty="0">
                <a:latin typeface="Times" pitchFamily="2" charset="0"/>
              </a:rPr>
              <a:t>Although modern audiences may no longer visit the local symphony or opera house on a regular basis, they do visit the local movie theater. In this way, symphonic music lives on in our everyday lives in the form of music for film, as well as for television shows, commercials, and video games.</a:t>
            </a:r>
          </a:p>
          <a:p>
            <a:pPr algn="just"/>
            <a:r>
              <a:rPr lang="en-US" sz="1600" dirty="0">
                <a:latin typeface="Times" pitchFamily="2" charset="0"/>
              </a:rPr>
              <a:t>More than any other form of media in the twentieth century, film has made an indelible mark on our culture. The first known public exhibition of film with accompanying sound took place in Paris in 1900, but not until the 1920s did talking pictures, or “talkies,” become commercially viable. Inevitably, part of the magic of film is due to its marriage with music. After opera, film music was the next step in the evolution of music for drama. In fact, film music follows many of the same rules established by the nineteenth-century opera and before, such as the use of overtures, leitmotifs, and incidental music. Many of the most famous themes in the history of film are known throughout the world in the same way that an aria from a famous opera would have been known to the mass audiences of the previous century. For example, who of us cannot sing the theme from </a:t>
            </a:r>
            <a:r>
              <a:rPr lang="en-US" sz="1600" i="1" dirty="0">
                <a:latin typeface="Times" pitchFamily="2" charset="0"/>
              </a:rPr>
              <a:t>Star W</a:t>
            </a:r>
            <a:r>
              <a:rPr lang="en-US" sz="1600" i="1" dirty="0"/>
              <a:t>ars</a:t>
            </a:r>
            <a:r>
              <a:rPr lang="en-US" sz="1600" dirty="0"/>
              <a:t>?   </a:t>
            </a:r>
          </a:p>
        </p:txBody>
      </p:sp>
    </p:spTree>
    <p:extLst>
      <p:ext uri="{BB962C8B-B14F-4D97-AF65-F5344CB8AC3E}">
        <p14:creationId xmlns:p14="http://schemas.microsoft.com/office/powerpoint/2010/main" val="15717295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2A69E6-72FB-5C49-B49F-CF9F94ADADB0}"/>
              </a:ext>
            </a:extLst>
          </p:cNvPr>
          <p:cNvSpPr txBox="1"/>
          <p:nvPr/>
        </p:nvSpPr>
        <p:spPr>
          <a:xfrm>
            <a:off x="533400" y="457200"/>
            <a:ext cx="8153400" cy="5878532"/>
          </a:xfrm>
          <a:prstGeom prst="rect">
            <a:avLst/>
          </a:prstGeom>
          <a:solidFill>
            <a:srgbClr val="002060"/>
          </a:solidFill>
        </p:spPr>
        <p:txBody>
          <a:bodyPr wrap="square" rtlCol="0">
            <a:spAutoFit/>
          </a:bodyPr>
          <a:lstStyle/>
          <a:p>
            <a:r>
              <a:rPr lang="en-US" sz="3200" b="1" dirty="0">
                <a:latin typeface="Times" pitchFamily="2" charset="0"/>
              </a:rPr>
              <a:t>Music for the New Media</a:t>
            </a:r>
          </a:p>
          <a:p>
            <a:endParaRPr lang="en-US" sz="2400" dirty="0">
              <a:latin typeface="Times" pitchFamily="2" charset="0"/>
            </a:endParaRPr>
          </a:p>
          <a:p>
            <a:pPr algn="just"/>
            <a:r>
              <a:rPr lang="en-US" sz="1600" dirty="0">
                <a:latin typeface="Times" pitchFamily="2" charset="0"/>
              </a:rPr>
              <a:t>Although the movies continue to flourish in the twenty-first century, new technologies bring new media, and, with it, new music. One of the fastest growing examples of new media comes in the form of video games. The music of the first commercially available video games of the 1970s was rudimentary at best. Fast-forward to the twenty-first century, and video games feature complex and original musical backdrops which complement incredibly realistic graphics and game play. These games require a cinematic style of music that can adapt to the actions of the player.</a:t>
            </a:r>
          </a:p>
          <a:p>
            <a:pPr algn="just"/>
            <a:r>
              <a:rPr lang="en-US" sz="1600" dirty="0">
                <a:latin typeface="Times" pitchFamily="2" charset="0"/>
              </a:rPr>
              <a:t>Listen to the example below from the original for the Nintendo Entertainment System. Early video game music is not unlike the music of the Renaissance in that it was limited to polyphony between a small number of voices. The original NES system put significant restraints on composers, as it was only possible to sound three to four notes simultaneously, and a great deal of effort was put into getting as rich a sound as possible within these constraints. Listen below to the two versions of the main Zelda theme (called the “Overworld Theme”). Conceived by acclaimed video game composer Koji Kondo, it is one of the most famous video game themes of all time. This theme has been featured in almost all the Legend of Zelda games. Notice how the composer uses imitative polyphony to create the illusion of a full texture. Also notice the piece’s similarity to Ravel’s </a:t>
            </a:r>
            <a:r>
              <a:rPr lang="en-US" sz="1600" i="1" dirty="0">
                <a:latin typeface="Times" pitchFamily="2" charset="0"/>
              </a:rPr>
              <a:t>Bolero,</a:t>
            </a:r>
            <a:r>
              <a:rPr lang="en-US" sz="1600" dirty="0">
                <a:latin typeface="Times" pitchFamily="2" charset="0"/>
              </a:rPr>
              <a:t> which we heard earlier in this chapter. Kondo originally planned to use his own arrangement of Ravel’s </a:t>
            </a:r>
            <a:r>
              <a:rPr lang="en-US" sz="1600" i="1" dirty="0">
                <a:latin typeface="Times" pitchFamily="2" charset="0"/>
              </a:rPr>
              <a:t>Bolero</a:t>
            </a:r>
            <a:r>
              <a:rPr lang="en-US" sz="1600" dirty="0">
                <a:latin typeface="Times" pitchFamily="2" charset="0"/>
              </a:rPr>
              <a:t> as the main theme for the game. However, in the end he chose to write instead an original piece with similar characteristics. Notice that both are built on a steady repeated percussive pattern.</a:t>
            </a:r>
          </a:p>
        </p:txBody>
      </p:sp>
    </p:spTree>
    <p:extLst>
      <p:ext uri="{BB962C8B-B14F-4D97-AF65-F5344CB8AC3E}">
        <p14:creationId xmlns:p14="http://schemas.microsoft.com/office/powerpoint/2010/main" val="2329423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49C80900-0487-E22A-75BC-5D3B97744B95}"/>
              </a:ext>
            </a:extLst>
          </p:cNvPr>
          <p:cNvSpPr>
            <a:spLocks noGrp="1" noChangeArrowheads="1"/>
          </p:cNvSpPr>
          <p:nvPr>
            <p:ph type="title"/>
          </p:nvPr>
        </p:nvSpPr>
        <p:spPr>
          <a:xfrm>
            <a:off x="152400" y="152400"/>
            <a:ext cx="8991600" cy="1143000"/>
          </a:xfrm>
        </p:spPr>
        <p:txBody>
          <a:bodyPr>
            <a:normAutofit/>
          </a:bodyPr>
          <a:lstStyle/>
          <a:p>
            <a:pPr eaLnBrk="1" hangingPunct="1"/>
            <a:r>
              <a:rPr lang="en-US" altLang="en-US" sz="2800" dirty="0">
                <a:latin typeface="Times New Roman" panose="02020603050405020304" pitchFamily="18" charset="0"/>
                <a:ea typeface="ＭＳ Ｐゴシック" panose="020B0600070205080204" pitchFamily="34" charset="-128"/>
                <a:cs typeface="Times New Roman" panose="02020603050405020304" pitchFamily="18" charset="0"/>
              </a:rPr>
              <a:t>Modernism in the Arts</a:t>
            </a:r>
            <a:br>
              <a:rPr lang="en-US" altLang="en-US" sz="2800" dirty="0">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2800" dirty="0">
                <a:latin typeface="Times New Roman" panose="02020603050405020304" pitchFamily="18" charset="0"/>
                <a:ea typeface="ＭＳ Ｐゴシック" panose="020B0600070205080204" pitchFamily="34" charset="-128"/>
                <a:cs typeface="Times New Roman" panose="02020603050405020304" pitchFamily="18" charset="0"/>
              </a:rPr>
              <a:t>Expressionism</a:t>
            </a:r>
          </a:p>
        </p:txBody>
      </p:sp>
      <p:sp>
        <p:nvSpPr>
          <p:cNvPr id="26627" name="Rectangle 3">
            <a:extLst>
              <a:ext uri="{FF2B5EF4-FFF2-40B4-BE49-F238E27FC236}">
                <a16:creationId xmlns:a16="http://schemas.microsoft.com/office/drawing/2014/main" id="{3BB7FBC8-2CAD-0FEE-D0DB-D166A7C55320}"/>
              </a:ext>
            </a:extLst>
          </p:cNvPr>
          <p:cNvSpPr>
            <a:spLocks noGrp="1" noChangeArrowheads="1"/>
          </p:cNvSpPr>
          <p:nvPr>
            <p:ph idx="1"/>
          </p:nvPr>
        </p:nvSpPr>
        <p:spPr>
          <a:xfrm>
            <a:off x="838200" y="1600200"/>
            <a:ext cx="7467600" cy="1828800"/>
          </a:xfrm>
          <a:solidFill>
            <a:srgbClr val="002060"/>
          </a:solidFill>
        </p:spPr>
        <p:txBody>
          <a:bodyPr/>
          <a:lstStyle/>
          <a:p>
            <a:pPr marL="466725" indent="-466725" eaLnBrk="1" hangingPunct="1">
              <a:buFontTx/>
              <a:buChar char="•"/>
            </a:pPr>
            <a:r>
              <a:rPr lang="en-US" altLang="en-US" dirty="0">
                <a:latin typeface="Times New Roman" panose="02020603050405020304" pitchFamily="18" charset="0"/>
                <a:ea typeface="ＭＳ Ｐゴシック" panose="020B0600070205080204" pitchFamily="34" charset="-128"/>
              </a:rPr>
              <a:t>Expressionism</a:t>
            </a:r>
          </a:p>
          <a:p>
            <a:pPr marL="1562100" lvl="1" indent="-533400" eaLnBrk="1" hangingPunct="1">
              <a:buFontTx/>
              <a:buNone/>
            </a:pPr>
            <a:r>
              <a:rPr lang="en-US" altLang="en-US" dirty="0">
                <a:latin typeface="Times New Roman" panose="02020603050405020304" pitchFamily="18" charset="0"/>
                <a:ea typeface="ＭＳ Ｐゴシック" panose="020B0600070205080204" pitchFamily="34" charset="-128"/>
              </a:rPr>
              <a:t>– German response to Impressionism</a:t>
            </a:r>
          </a:p>
          <a:p>
            <a:pPr marL="1562100" lvl="1" indent="-533400" eaLnBrk="1" hangingPunct="1">
              <a:buFontTx/>
              <a:buNone/>
            </a:pPr>
            <a:r>
              <a:rPr lang="en-US" altLang="en-US" dirty="0">
                <a:latin typeface="Times New Roman" panose="02020603050405020304" pitchFamily="18" charset="0"/>
                <a:ea typeface="ＭＳ Ｐゴシック" panose="020B0600070205080204" pitchFamily="34" charset="-128"/>
              </a:rPr>
              <a:t>– Subconscious, hallucinations, dreams</a:t>
            </a:r>
          </a:p>
          <a:p>
            <a:pPr marL="1562100" lvl="1" indent="-533400" eaLnBrk="1" hangingPunct="1">
              <a:buFontTx/>
              <a:buNone/>
            </a:pPr>
            <a:r>
              <a:rPr lang="en-US" altLang="en-US" dirty="0">
                <a:latin typeface="Times New Roman" panose="02020603050405020304" pitchFamily="18" charset="0"/>
                <a:ea typeface="ＭＳ Ｐゴシック" panose="020B0600070205080204" pitchFamily="34" charset="-128"/>
              </a:rPr>
              <a:t>– Artists: Kandinsky, Klee, Kokoschka, Munch</a:t>
            </a:r>
          </a:p>
        </p:txBody>
      </p:sp>
      <p:pic>
        <p:nvPicPr>
          <p:cNvPr id="26629" name="Picture 5">
            <a:extLst>
              <a:ext uri="{FF2B5EF4-FFF2-40B4-BE49-F238E27FC236}">
                <a16:creationId xmlns:a16="http://schemas.microsoft.com/office/drawing/2014/main" id="{61EFDD3F-DEEB-C840-D63C-A5F84F6DF5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8124" y="3200400"/>
            <a:ext cx="6068076"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124F50F-ACEF-C392-C714-8BB5CCE3E188}"/>
              </a:ext>
            </a:extLst>
          </p:cNvPr>
          <p:cNvSpPr>
            <a:spLocks noGrp="1" noChangeArrowheads="1"/>
          </p:cNvSpPr>
          <p:nvPr>
            <p:ph type="title"/>
          </p:nvPr>
        </p:nvSpPr>
        <p:spPr>
          <a:xfrm>
            <a:off x="152400" y="152400"/>
            <a:ext cx="8763000" cy="762000"/>
          </a:xfrm>
          <a:ln>
            <a:solidFill>
              <a:srgbClr val="002060"/>
            </a:solidFill>
          </a:ln>
        </p:spPr>
        <p:txBody>
          <a:bodyPr>
            <a:normAutofit fontScale="90000"/>
          </a:bodyPr>
          <a:lstStyle/>
          <a:p>
            <a:pPr eaLnBrk="1" hangingPunct="1"/>
            <a:r>
              <a:rPr lang="en-US" altLang="en-US">
                <a:latin typeface="Times New Roman" panose="02020603050405020304" pitchFamily="18" charset="0"/>
                <a:ea typeface="ＭＳ Ｐゴシック" panose="020B0600070205080204" pitchFamily="34" charset="-128"/>
                <a:cs typeface="Times New Roman" panose="02020603050405020304" pitchFamily="18" charset="0"/>
              </a:rPr>
              <a:t>Modernism </a:t>
            </a:r>
            <a: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t>in the Arts</a:t>
            </a:r>
            <a:br>
              <a:rPr lang="en-US" altLang="en-US" dirty="0">
                <a:latin typeface="Times New Roman" panose="02020603050405020304" pitchFamily="18" charset="0"/>
                <a:ea typeface="ＭＳ Ｐゴシック" panose="020B0600070205080204" pitchFamily="34" charset="-128"/>
                <a:cs typeface="Times New Roman" panose="02020603050405020304" pitchFamily="18" charset="0"/>
              </a:rPr>
            </a:br>
            <a:r>
              <a:rPr lang="en-US" altLang="en-US" sz="2900" dirty="0">
                <a:latin typeface="Times New Roman" panose="02020603050405020304" pitchFamily="18" charset="0"/>
                <a:ea typeface="ＭＳ Ｐゴシック" panose="020B0600070205080204" pitchFamily="34" charset="-128"/>
                <a:cs typeface="Times New Roman" panose="02020603050405020304" pitchFamily="18" charset="0"/>
              </a:rPr>
              <a:t>Expressionism</a:t>
            </a:r>
          </a:p>
        </p:txBody>
      </p:sp>
      <p:sp>
        <p:nvSpPr>
          <p:cNvPr id="27651" name="Rectangle 3">
            <a:extLst>
              <a:ext uri="{FF2B5EF4-FFF2-40B4-BE49-F238E27FC236}">
                <a16:creationId xmlns:a16="http://schemas.microsoft.com/office/drawing/2014/main" id="{B8F878E3-6BE1-DFF1-4C14-8B611F39ED11}"/>
              </a:ext>
            </a:extLst>
          </p:cNvPr>
          <p:cNvSpPr>
            <a:spLocks noGrp="1" noChangeArrowheads="1"/>
          </p:cNvSpPr>
          <p:nvPr>
            <p:ph idx="1"/>
          </p:nvPr>
        </p:nvSpPr>
        <p:spPr>
          <a:xfrm>
            <a:off x="3200400" y="1143000"/>
            <a:ext cx="5528310" cy="533400"/>
          </a:xfrm>
          <a:solidFill>
            <a:srgbClr val="002060"/>
          </a:solidFill>
        </p:spPr>
        <p:txBody>
          <a:bodyPr/>
          <a:lstStyle/>
          <a:p>
            <a:pPr marL="466725" indent="-466725" algn="ctr" eaLnBrk="1" hangingPunct="1">
              <a:lnSpc>
                <a:spcPct val="90000"/>
              </a:lnSpc>
              <a:buFontTx/>
              <a:buNone/>
            </a:pPr>
            <a:r>
              <a:rPr lang="en-US" altLang="en-US">
                <a:latin typeface="Times New Roman" panose="02020603050405020304" pitchFamily="18" charset="0"/>
                <a:ea typeface="ＭＳ Ｐゴシック" panose="020B0600070205080204" pitchFamily="34" charset="-128"/>
              </a:rPr>
              <a:t>Expressionist Composers</a:t>
            </a:r>
          </a:p>
        </p:txBody>
      </p:sp>
      <p:sp>
        <p:nvSpPr>
          <p:cNvPr id="27653" name="Rectangle 7">
            <a:extLst>
              <a:ext uri="{FF2B5EF4-FFF2-40B4-BE49-F238E27FC236}">
                <a16:creationId xmlns:a16="http://schemas.microsoft.com/office/drawing/2014/main" id="{C0470733-001F-B391-22FA-2E6DFAABEECF}"/>
              </a:ext>
            </a:extLst>
          </p:cNvPr>
          <p:cNvSpPr>
            <a:spLocks noChangeArrowheads="1"/>
          </p:cNvSpPr>
          <p:nvPr/>
        </p:nvSpPr>
        <p:spPr bwMode="auto">
          <a:xfrm>
            <a:off x="152400" y="4495800"/>
            <a:ext cx="3124199" cy="1822037"/>
          </a:xfrm>
          <a:prstGeom prst="rect">
            <a:avLst/>
          </a:prstGeom>
          <a:solidFill>
            <a:srgbClr val="002060"/>
          </a:solidFill>
          <a:ln>
            <a:noFill/>
          </a:ln>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eaLnBrk="1" hangingPunct="1">
              <a:lnSpc>
                <a:spcPct val="90000"/>
              </a:lnSpc>
              <a:spcBef>
                <a:spcPct val="20000"/>
              </a:spcBef>
            </a:pPr>
            <a:r>
              <a:rPr lang="en-US" altLang="en-US" sz="2800" dirty="0"/>
              <a:t>Musical Characteristics</a:t>
            </a:r>
            <a:r>
              <a:rPr lang="en-US" altLang="en-US" dirty="0"/>
              <a:t> </a:t>
            </a:r>
            <a:r>
              <a:rPr lang="en-US" altLang="en-US" sz="2000" dirty="0"/>
              <a:t>Expressive harmony</a:t>
            </a:r>
          </a:p>
          <a:p>
            <a:pPr algn="ctr" eaLnBrk="1" hangingPunct="1">
              <a:lnSpc>
                <a:spcPct val="90000"/>
              </a:lnSpc>
              <a:spcBef>
                <a:spcPct val="20000"/>
              </a:spcBef>
            </a:pPr>
            <a:r>
              <a:rPr lang="en-US" altLang="en-US" sz="2000" dirty="0"/>
              <a:t>Extreme ranges</a:t>
            </a:r>
          </a:p>
          <a:p>
            <a:pPr algn="ctr" eaLnBrk="1" hangingPunct="1">
              <a:lnSpc>
                <a:spcPct val="90000"/>
              </a:lnSpc>
              <a:spcBef>
                <a:spcPct val="20000"/>
              </a:spcBef>
            </a:pPr>
            <a:r>
              <a:rPr lang="en-US" altLang="en-US" sz="2000" dirty="0"/>
              <a:t>Disjunct melodies </a:t>
            </a:r>
          </a:p>
        </p:txBody>
      </p:sp>
      <p:sp>
        <p:nvSpPr>
          <p:cNvPr id="27654" name="Rectangle 8">
            <a:extLst>
              <a:ext uri="{FF2B5EF4-FFF2-40B4-BE49-F238E27FC236}">
                <a16:creationId xmlns:a16="http://schemas.microsoft.com/office/drawing/2014/main" id="{ED7DDDAB-BCE5-8C64-D233-211D5E1D9628}"/>
              </a:ext>
            </a:extLst>
          </p:cNvPr>
          <p:cNvSpPr>
            <a:spLocks noChangeArrowheads="1"/>
          </p:cNvSpPr>
          <p:nvPr/>
        </p:nvSpPr>
        <p:spPr bwMode="auto">
          <a:xfrm>
            <a:off x="685800" y="4114800"/>
            <a:ext cx="1571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400"/>
              <a:t>Arnold Schoenberg</a:t>
            </a:r>
          </a:p>
        </p:txBody>
      </p:sp>
      <p:sp>
        <p:nvSpPr>
          <p:cNvPr id="27655" name="Rectangle 9">
            <a:extLst>
              <a:ext uri="{FF2B5EF4-FFF2-40B4-BE49-F238E27FC236}">
                <a16:creationId xmlns:a16="http://schemas.microsoft.com/office/drawing/2014/main" id="{B628C488-05C2-2B31-780B-34B842530DCA}"/>
              </a:ext>
            </a:extLst>
          </p:cNvPr>
          <p:cNvSpPr>
            <a:spLocks noChangeArrowheads="1"/>
          </p:cNvSpPr>
          <p:nvPr/>
        </p:nvSpPr>
        <p:spPr bwMode="auto">
          <a:xfrm>
            <a:off x="4191000" y="4800600"/>
            <a:ext cx="1009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400"/>
              <a:t>Alban Berg</a:t>
            </a:r>
          </a:p>
        </p:txBody>
      </p:sp>
      <p:sp>
        <p:nvSpPr>
          <p:cNvPr id="27656" name="Rectangle 10">
            <a:extLst>
              <a:ext uri="{FF2B5EF4-FFF2-40B4-BE49-F238E27FC236}">
                <a16:creationId xmlns:a16="http://schemas.microsoft.com/office/drawing/2014/main" id="{CF4AA87E-E22B-4771-E266-E12FB1A744EC}"/>
              </a:ext>
            </a:extLst>
          </p:cNvPr>
          <p:cNvSpPr>
            <a:spLocks noChangeArrowheads="1"/>
          </p:cNvSpPr>
          <p:nvPr/>
        </p:nvSpPr>
        <p:spPr bwMode="auto">
          <a:xfrm>
            <a:off x="6934200" y="5715000"/>
            <a:ext cx="1236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2400">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2400">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2400">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1400"/>
              <a:t>Anton Webern</a:t>
            </a:r>
          </a:p>
        </p:txBody>
      </p:sp>
      <p:pic>
        <p:nvPicPr>
          <p:cNvPr id="27657" name="Picture 12">
            <a:extLst>
              <a:ext uri="{FF2B5EF4-FFF2-40B4-BE49-F238E27FC236}">
                <a16:creationId xmlns:a16="http://schemas.microsoft.com/office/drawing/2014/main" id="{9DE0F97D-309D-0BB4-21F8-7B0BD255A5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66800"/>
            <a:ext cx="2471738" cy="2971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7658" name="Picture 13">
            <a:extLst>
              <a:ext uri="{FF2B5EF4-FFF2-40B4-BE49-F238E27FC236}">
                <a16:creationId xmlns:a16="http://schemas.microsoft.com/office/drawing/2014/main" id="{391791B2-102B-CE50-6778-AA5189576D7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905000"/>
            <a:ext cx="2300288" cy="2908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7659" name="Picture 14">
            <a:extLst>
              <a:ext uri="{FF2B5EF4-FFF2-40B4-BE49-F238E27FC236}">
                <a16:creationId xmlns:a16="http://schemas.microsoft.com/office/drawing/2014/main" id="{DC042166-36BD-3F96-701B-738ACEA8420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2743200"/>
            <a:ext cx="2324100" cy="2971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635D4D"/>
      </a:dk2>
      <a:lt2>
        <a:srgbClr val="D8D6BA"/>
      </a:lt2>
      <a:accent1>
        <a:srgbClr val="9CBEBD"/>
      </a:accent1>
      <a:accent2>
        <a:srgbClr val="D2CB6C"/>
      </a:accent2>
      <a:accent3>
        <a:srgbClr val="9D9A93"/>
      </a:accent3>
      <a:accent4>
        <a:srgbClr val="C89F5D"/>
      </a:accent4>
      <a:accent5>
        <a:srgbClr val="A9A57C"/>
      </a:accent5>
      <a:accent6>
        <a:srgbClr val="95A39D"/>
      </a:accent6>
      <a:hlink>
        <a:srgbClr val="D25814"/>
      </a:hlink>
      <a:folHlink>
        <a:srgbClr val="849A0A"/>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0BDC4BB7-8AF9-46FD-8C32-AB93AC9C4100}"/>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{CD66A224-D014-BD4F-BD90-D33E1BA3C1BC}tf10001120</Template>
  <TotalTime>11474</TotalTime>
  <Words>10985</Words>
  <Application>Microsoft Macintosh PowerPoint</Application>
  <PresentationFormat>On-screen Show (4:3)</PresentationFormat>
  <Paragraphs>1019</Paragraphs>
  <Slides>78</Slides>
  <Notes>69</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78</vt:i4>
      </vt:variant>
    </vt:vector>
  </HeadingPairs>
  <TitlesOfParts>
    <vt:vector size="85" baseType="lpstr">
      <vt:lpstr>Arial</vt:lpstr>
      <vt:lpstr>Calibri</vt:lpstr>
      <vt:lpstr>Chalkboard</vt:lpstr>
      <vt:lpstr>Gill Sans MT</vt:lpstr>
      <vt:lpstr>Times</vt:lpstr>
      <vt:lpstr>Times New Roman</vt:lpstr>
      <vt:lpstr>Parcel</vt:lpstr>
      <vt:lpstr> Impressionism and the  Early Twentieth Century</vt:lpstr>
      <vt:lpstr>MUSIC OF THE TWENTIETH CENTURY  AND  BEYOND </vt:lpstr>
      <vt:lpstr>PowerPoint Presentation</vt:lpstr>
      <vt:lpstr>MUSIC OF THE 20TH CENTURY AND BEYOND</vt:lpstr>
      <vt:lpstr>MUSIC OF THE 20TH CENTURY AND BEYOND</vt:lpstr>
      <vt:lpstr>Modernism in the Arts</vt:lpstr>
      <vt:lpstr>Modernism in the Arts The Reaction Against Romanticism</vt:lpstr>
      <vt:lpstr>Modernism in the Arts Expressionism</vt:lpstr>
      <vt:lpstr>Modernism in the Arts Expressionism</vt:lpstr>
      <vt:lpstr>Modernism in the Arts Neoclassicism</vt:lpstr>
      <vt:lpstr> Impressionism and Post-Impressionism</vt:lpstr>
      <vt:lpstr>Impressionism and Post-Impressionism</vt:lpstr>
      <vt:lpstr> Impressionism and Post-Impressionism Debussy and Impressionism </vt:lpstr>
      <vt:lpstr> Impressionism and Post-Impressionism The Symbolist Poets </vt:lpstr>
      <vt:lpstr> Impressionism and Post-Impressionism Impressionism in Music </vt:lpstr>
      <vt:lpstr>  Claude Debussy (1862–1918) </vt:lpstr>
      <vt:lpstr>Debussy’s output: </vt:lpstr>
      <vt:lpstr> Debussy: Prelude to “The Afternoon of a Faun” </vt:lpstr>
      <vt:lpstr> Early Modern Musical Style The Early Twentieth Century </vt:lpstr>
      <vt:lpstr> Early Modern Musical Style</vt:lpstr>
      <vt:lpstr> Early Modern Musical Style  The New Rhythmic Complexity</vt:lpstr>
      <vt:lpstr> Early Modern Musical Style  The New Melody </vt:lpstr>
      <vt:lpstr>Early Modern Musical Style  The New Harmony </vt:lpstr>
      <vt:lpstr> Early Modern Musical Style  New Conceptions of Tonality </vt:lpstr>
      <vt:lpstr>Early Modern Musical Style  The Twelve-Tone Method </vt:lpstr>
      <vt:lpstr>The Twelve-Tone Method </vt:lpstr>
      <vt:lpstr> Early Modern Musical Style  The Emancipation of Dissonance </vt:lpstr>
      <vt:lpstr> Early Modern Musical Style Orchestration</vt:lpstr>
      <vt:lpstr>Early Modern Musical Style  New Conceptions of Form </vt:lpstr>
      <vt:lpstr> Music of the Early Modernists</vt:lpstr>
      <vt:lpstr> Music of the Early Modernists Stravinsky and the Revitalization of Rhythm</vt:lpstr>
      <vt:lpstr>Music of the Early Modernists Stravinsky and the Revitalization of Rhythm</vt:lpstr>
      <vt:lpstr> Music of the Early Modernists Stravinsky’s Music</vt:lpstr>
      <vt:lpstr>Music of the Early Modernists Stravinsky: The Rite of Spring</vt:lpstr>
      <vt:lpstr> Music of the Early Modernists Stravinsky: The Rite of Spring</vt:lpstr>
      <vt:lpstr>Music of the Early Modernists Stravinsky: The Rite of Spring</vt:lpstr>
      <vt:lpstr>Music of the Early Modernists Schoenberg and the Second Viennese School</vt:lpstr>
      <vt:lpstr>Music of the Early Modernists Arnold Schoenberg (1874–1951)</vt:lpstr>
      <vt:lpstr>Music of the Early Modernists Arnold Schoenberg (1874–1951)</vt:lpstr>
      <vt:lpstr>PowerPoint Presentation</vt:lpstr>
      <vt:lpstr>Schoenberg: Pierrot lunaire </vt:lpstr>
      <vt:lpstr>“The Moon-fleck”  </vt:lpstr>
      <vt:lpstr>Music of the Early Modernists Berg and Early-Twentieth-Century Opera</vt:lpstr>
      <vt:lpstr>Music of the Early Modernists Berg’s Music</vt:lpstr>
      <vt:lpstr>Berg: Wozzeck</vt:lpstr>
      <vt:lpstr>European National Schools</vt:lpstr>
      <vt:lpstr>European National Schools</vt:lpstr>
      <vt:lpstr>European National Schools</vt:lpstr>
      <vt:lpstr>European National Schools</vt:lpstr>
      <vt:lpstr>European National Schools</vt:lpstr>
      <vt:lpstr>PowerPoint Presentation</vt:lpstr>
      <vt:lpstr>PowerPoint Presentation</vt:lpstr>
      <vt:lpstr> European National Schools  Béla Bartók and the Eastern European Tradition </vt:lpstr>
      <vt:lpstr>Bartók’s Music </vt:lpstr>
      <vt:lpstr>Bartók: Concerto for Orchestra  </vt:lpstr>
      <vt:lpstr>European National Schools  The German Composer Carl Orff</vt:lpstr>
      <vt:lpstr> Orff’s O fortuna from Carmina burana  </vt:lpstr>
      <vt:lpstr>American Modernism in Music</vt:lpstr>
      <vt:lpstr>American Modernism in Music  The Modernist Charles Ives </vt:lpstr>
      <vt:lpstr>American Modernism in Music The Modernist Charles Ives</vt:lpstr>
      <vt:lpstr>American Modernism in Music The Modernist Charles Ives</vt:lpstr>
      <vt:lpstr>The Modernist Charles Ives </vt:lpstr>
      <vt:lpstr> Nationalism in the Americas </vt:lpstr>
      <vt:lpstr>Nationalism in the Americas William Grant Still: African-American Composer </vt:lpstr>
      <vt:lpstr> Nationalism in the Americas William Grant Still: Suite for Violin and Piano </vt:lpstr>
      <vt:lpstr>William Grant Still: Suite for Violin and Piano  </vt:lpstr>
      <vt:lpstr>Nationalism in the Americas Aaron Copland: American Nationalist</vt:lpstr>
      <vt:lpstr>Nationalism in the Americas Aaron Copland: Appalachian Spring, excerpts</vt:lpstr>
      <vt:lpstr> Aaron Copland: Appalachian Spring, excerpts </vt:lpstr>
      <vt:lpstr>Nationalism in the Americas Art Music Traditions in Mexico</vt:lpstr>
      <vt:lpstr>Nationalism in the Americas Silvestre Revueltas (1899–1940) </vt:lpstr>
      <vt:lpstr>Nationalism in the Americas Silvestre Revueltas: Mexican Nationalist</vt:lpstr>
      <vt:lpstr>Silvestre Revueltas: Homage to Federico García Lorca</vt:lpstr>
      <vt:lpstr>Nationalism in the Americas Music from the Mariachi Tradition </vt:lpstr>
      <vt:lpstr> Nationalism in the Americas Music from the Mariachi Tradition  </vt:lpstr>
      <vt:lpstr>PowerPoint Presentation</vt:lpstr>
      <vt:lpstr>PowerPoint Presentation</vt:lpstr>
      <vt:lpstr>PowerPoint Presentation</vt:lpstr>
    </vt:vector>
  </TitlesOfParts>
  <Company>WW Norton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 1 The Materials of Music</dc:title>
  <dc:creator>WW Norton</dc:creator>
  <cp:lastModifiedBy>Doris Hall</cp:lastModifiedBy>
  <cp:revision>302</cp:revision>
  <dcterms:created xsi:type="dcterms:W3CDTF">2011-04-06T14:32:01Z</dcterms:created>
  <dcterms:modified xsi:type="dcterms:W3CDTF">2022-08-08T17:04:17Z</dcterms:modified>
</cp:coreProperties>
</file>