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handoutMasterIdLst>
    <p:handoutMasterId r:id="rId33"/>
  </p:handoutMasterIdLst>
  <p:sldIdLst>
    <p:sldId id="256" r:id="rId2"/>
    <p:sldId id="277" r:id="rId3"/>
    <p:sldId id="312" r:id="rId4"/>
    <p:sldId id="313" r:id="rId5"/>
    <p:sldId id="284" r:id="rId6"/>
    <p:sldId id="315" r:id="rId7"/>
    <p:sldId id="323" r:id="rId8"/>
    <p:sldId id="314" r:id="rId9"/>
    <p:sldId id="301" r:id="rId10"/>
    <p:sldId id="327" r:id="rId11"/>
    <p:sldId id="302" r:id="rId12"/>
    <p:sldId id="330" r:id="rId13"/>
    <p:sldId id="307" r:id="rId14"/>
    <p:sldId id="308" r:id="rId15"/>
    <p:sldId id="328" r:id="rId16"/>
    <p:sldId id="318" r:id="rId17"/>
    <p:sldId id="319" r:id="rId18"/>
    <p:sldId id="287" r:id="rId19"/>
    <p:sldId id="320" r:id="rId20"/>
    <p:sldId id="309" r:id="rId21"/>
    <p:sldId id="288" r:id="rId22"/>
    <p:sldId id="321" r:id="rId23"/>
    <p:sldId id="306" r:id="rId24"/>
    <p:sldId id="322" r:id="rId25"/>
    <p:sldId id="290" r:id="rId26"/>
    <p:sldId id="331" r:id="rId27"/>
    <p:sldId id="292" r:id="rId28"/>
    <p:sldId id="291" r:id="rId29"/>
    <p:sldId id="296" r:id="rId30"/>
    <p:sldId id="329" r:id="rId31"/>
    <p:sldId id="29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5D419"/>
    <a:srgbClr val="6CB255"/>
    <a:srgbClr val="212F62"/>
    <a:srgbClr val="72A510"/>
    <a:srgbClr val="A4E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94055" autoAdjust="0"/>
  </p:normalViewPr>
  <p:slideViewPr>
    <p:cSldViewPr snapToGrid="0" snapToObjects="1">
      <p:cViewPr varScale="1">
        <p:scale>
          <a:sx n="106" d="100"/>
          <a:sy n="106" d="100"/>
        </p:scale>
        <p:origin x="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041A-73BB-E643-A8C7-50D88C2F22F5}" type="datetimeFigureOut">
              <a:rPr lang="en-US" smtClean="0"/>
              <a:t>6/29/21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FEC5-3018-A548-B247-453C6EC1E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7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June 29,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07618"/>
            <a:ext cx="4031619" cy="46076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06925" y="1107618"/>
            <a:ext cx="3913188" cy="4607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212F62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June 29,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 marL="788670" indent="-514350">
              <a:buFont typeface="+mj-lt"/>
              <a:buAutoNum type="alphaLcParenR"/>
              <a:defRPr sz="2800"/>
            </a:lvl2pPr>
            <a:lvl3pPr marL="1371600" indent="-457200">
              <a:buFont typeface="+mj-lt"/>
              <a:buAutoNum type="alphaLcParenR"/>
              <a:defRPr sz="2400"/>
            </a:lvl3pPr>
            <a:lvl4pPr marL="1828800" indent="-457200">
              <a:buFont typeface="+mj-lt"/>
              <a:buAutoNum type="alphaLcParenR"/>
              <a:defRPr sz="2000"/>
            </a:lvl4pPr>
            <a:lvl5pPr marL="2286000" indent="-457200">
              <a:buFont typeface="+mj-lt"/>
              <a:buAutoNum type="alphaLcParenR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June 29,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June 29,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/>
              <a:t>College Physics</a:t>
            </a:r>
          </a:p>
          <a:p>
            <a:pPr algn="ctr"/>
            <a:endParaRPr lang="en-US" sz="18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>
                <a:solidFill>
                  <a:srgbClr val="212F62"/>
                </a:solidFill>
                <a:latin typeface="+mn-lt"/>
              </a:rPr>
              <a:t>Chapter # Chapter Title</a:t>
            </a:r>
          </a:p>
          <a:p>
            <a:pPr algn="ctr"/>
            <a:r>
              <a:rPr lang="en-US" sz="1600" cap="none" dirty="0">
                <a:solidFill>
                  <a:schemeClr val="tx1"/>
                </a:solidFill>
                <a:latin typeface="+mn-lt"/>
              </a:rPr>
              <a:t>PowerPoint Image Slideshow</a:t>
            </a:r>
          </a:p>
        </p:txBody>
      </p:sp>
      <p:pic>
        <p:nvPicPr>
          <p:cNvPr id="9" name="Picture 8" descr="medium_covers_Page_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58" y="2517424"/>
            <a:ext cx="2010682" cy="26038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June 29,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4" r:id="rId2"/>
    <p:sldLayoutId id="2147483920" r:id="rId3"/>
    <p:sldLayoutId id="2147483913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rgbClr val="6CB25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://creativecommons.org/licenses/by-nc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8Kn6BVGqKd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Cngt2HmJuSo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BIOLOGY 2e</a:t>
            </a:r>
            <a:endParaRPr lang="en-US" dirty="0"/>
          </a:p>
          <a:p>
            <a:pPr algn="ctr"/>
            <a:endParaRPr lang="en-US" sz="18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>
                <a:solidFill>
                  <a:srgbClr val="212F62"/>
                </a:solidFill>
                <a:latin typeface="+mn-lt"/>
              </a:rPr>
              <a:t>Chapter 7 CELLULAR RESPIRATION</a:t>
            </a:r>
          </a:p>
          <a:p>
            <a:pPr algn="ctr"/>
            <a:r>
              <a:rPr lang="en-US" sz="1600" cap="none" dirty="0">
                <a:solidFill>
                  <a:schemeClr val="tx1"/>
                </a:solidFill>
                <a:latin typeface="+mn-lt"/>
              </a:rPr>
              <a:t>PowerPoint Image Slideshow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0" t="27325" r="-702" b="8101"/>
          <a:stretch/>
        </p:blipFill>
        <p:spPr>
          <a:xfrm>
            <a:off x="3064042" y="2502569"/>
            <a:ext cx="3015916" cy="3609474"/>
          </a:xfrm>
          <a:prstGeom prst="rect">
            <a:avLst/>
          </a:prstGeom>
        </p:spPr>
      </p:pic>
      <p:pic>
        <p:nvPicPr>
          <p:cNvPr id="7" name="Picture 6" descr="OSX-Horiz-TM-RGB-20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878757"/>
            <a:ext cx="2034556" cy="466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7174" y="5661919"/>
            <a:ext cx="195738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This work is licensed under a </a:t>
            </a:r>
            <a:r>
              <a:rPr lang="en-US" sz="1050" dirty="0">
                <a:hlinkClick r:id="rId4"/>
              </a:rPr>
              <a:t>Creative Commons Attribution-NonCommercial-ShareAlike 4.0 International License</a:t>
            </a:r>
            <a:r>
              <a:rPr lang="en-US" sz="1050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5089207"/>
            <a:ext cx="1257300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4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062912" cy="659535"/>
          </a:xfrm>
        </p:spPr>
        <p:txBody>
          <a:bodyPr/>
          <a:lstStyle/>
          <a:p>
            <a:r>
              <a:rPr lang="en-US" dirty="0"/>
              <a:t>Glycolysis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900861"/>
            <a:ext cx="8062912" cy="4261918"/>
          </a:xfrm>
        </p:spPr>
        <p:txBody>
          <a:bodyPr>
            <a:noAutofit/>
          </a:bodyPr>
          <a:lstStyle/>
          <a:p>
            <a:r>
              <a:rPr lang="en-US" sz="2400" dirty="0"/>
              <a:t>The second half of glycolysis involves phosphorylation without ATP investment (step 6) and produces two NADH and four ATP molecules to generate 2 pyruvate molecules.</a:t>
            </a:r>
          </a:p>
          <a:p>
            <a:r>
              <a:rPr lang="en-US" sz="1800" dirty="0"/>
              <a:t>Net ATP production of glycolysis is 2 ATP.</a:t>
            </a:r>
          </a:p>
          <a:p>
            <a:r>
              <a:rPr lang="en-US" sz="1800" dirty="0"/>
              <a:t>These are the only ATP produced in glucose</a:t>
            </a:r>
          </a:p>
          <a:p>
            <a:r>
              <a:rPr lang="en-US" sz="1800" dirty="0"/>
              <a:t>catabolism by anaerobic cells. </a:t>
            </a:r>
            <a:endParaRPr lang="ro-RO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48" y="3735430"/>
            <a:ext cx="6471856" cy="28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2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062912" cy="659535"/>
          </a:xfrm>
        </p:spPr>
        <p:txBody>
          <a:bodyPr/>
          <a:lstStyle/>
          <a:p>
            <a:r>
              <a:rPr lang="en-US" dirty="0"/>
              <a:t>Glycolysis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3289991"/>
            <a:ext cx="7861744" cy="3476689"/>
          </a:xfrm>
          <a:prstGeom prst="rect">
            <a:avLst/>
          </a:prstGeom>
        </p:spPr>
      </p:pic>
      <p:pic>
        <p:nvPicPr>
          <p:cNvPr id="9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843063"/>
            <a:ext cx="8062912" cy="2263400"/>
          </a:xfrm>
        </p:spPr>
      </p:pic>
    </p:spTree>
    <p:extLst>
      <p:ext uri="{BB962C8B-B14F-4D97-AF65-F5344CB8AC3E}">
        <p14:creationId xmlns:p14="http://schemas.microsoft.com/office/powerpoint/2010/main" val="1423995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Glycolysis </a:t>
            </a:r>
          </a:p>
        </p:txBody>
      </p:sp>
      <p:pic>
        <p:nvPicPr>
          <p:cNvPr id="5" name="Picture Placeholder 4">
            <a:hlinkClick r:id="rId2"/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7" b="1573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https://www.youtube.com/watch?v=8Kn6BVGqKd8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07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Oxidation of pyruvate </a:t>
            </a:r>
          </a:p>
        </p:txBody>
      </p:sp>
      <p:pic>
        <p:nvPicPr>
          <p:cNvPr id="2" name="Picture Placeholder 1" descr="Figure_07_03_0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79" r="-45279"/>
          <a:stretch>
            <a:fillRect/>
          </a:stretch>
        </p:blipFill>
        <p:spPr>
          <a:xfrm>
            <a:off x="-241300" y="3740551"/>
            <a:ext cx="6754812" cy="293223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059381"/>
            <a:ext cx="8496300" cy="2363669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In eukaryotic cells, if oxygen is present, the 2 pyruvate molecules enter mitochondria where each is converted to Acetyl CoA before entering the CAC: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a CO2 is released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It is oxidized, transferring e- to NADH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coenzyme A is attached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2612" y="3556802"/>
            <a:ext cx="2857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Inputs:</a:t>
            </a:r>
          </a:p>
          <a:p>
            <a:r>
              <a:rPr lang="en-US" sz="2400" dirty="0"/>
              <a:t>2 pyruvate, 2 NAD+</a:t>
            </a:r>
          </a:p>
          <a:p>
            <a:r>
              <a:rPr lang="en-US" sz="2400" dirty="0"/>
              <a:t>2 coenzyme A</a:t>
            </a:r>
          </a:p>
          <a:p>
            <a:endParaRPr lang="en-US" sz="2400" dirty="0"/>
          </a:p>
          <a:p>
            <a:r>
              <a:rPr lang="en-US" sz="2400" dirty="0"/>
              <a:t>Outputs:</a:t>
            </a:r>
          </a:p>
          <a:p>
            <a:r>
              <a:rPr lang="en-US" sz="2400" dirty="0"/>
              <a:t>2 CO2, 2 NADH, 2 acetyl CoA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742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65126"/>
            <a:ext cx="8062912" cy="124457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citric acid cycle </a:t>
            </a:r>
            <a:br>
              <a:rPr lang="en-US" sz="2400" dirty="0">
                <a:solidFill>
                  <a:srgbClr val="6CB255"/>
                </a:solidFill>
              </a:rPr>
            </a:br>
            <a:r>
              <a:rPr lang="en-US" sz="2400" dirty="0">
                <a:solidFill>
                  <a:srgbClr val="6CB255"/>
                </a:solidFill>
              </a:rPr>
              <a:t>occurs in the mitochondrial matrix</a:t>
            </a:r>
            <a:br>
              <a:rPr lang="en-US" sz="2400" dirty="0">
                <a:solidFill>
                  <a:srgbClr val="6CB255"/>
                </a:solidFill>
              </a:rPr>
            </a:br>
            <a:endParaRPr lang="en-US" sz="2400" dirty="0">
              <a:solidFill>
                <a:srgbClr val="6CB255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260850" y="1107617"/>
            <a:ext cx="4756149" cy="5256973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Step 1 - the acetyl group from acetyl CoA is transferred to oxaloacetate to form citrate.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Through a series of reactions 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citrate is oxidized (3 NADH &amp; 1 FADH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made)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2 CO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released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1 GTP or ATP produced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 final product of the citric acid cycle is oxaloacetate.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 cycle runs continuously in the presence of sufficient reactants.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7973"/>
            <a:ext cx="3690809" cy="40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53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421509"/>
            <a:ext cx="5468112" cy="60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3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Outputs per glucose to this point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117600"/>
            <a:ext cx="8331200" cy="4892764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/>
              <a:t>4 ATP (2 from glycolysis, 2 from CAC)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6 CO2 (2 from oxidation of pyruvate, 4 from CAC)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10 NADH (2 from glycolysis, 2 from oxidation of pyruvate, 6 from CAC)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2 FADH</a:t>
            </a:r>
            <a:r>
              <a:rPr lang="en-US" sz="2200" baseline="-25000" dirty="0"/>
              <a:t>2</a:t>
            </a:r>
            <a:r>
              <a:rPr lang="en-US" sz="2200" dirty="0"/>
              <a:t> (from CAC)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Glucose is completely oxidized at the end of CAC. </a:t>
            </a:r>
          </a:p>
          <a:p>
            <a:pPr marL="1074420" lvl="1" indent="-342900">
              <a:buFont typeface="Arial"/>
              <a:buChar char="•"/>
            </a:pPr>
            <a:r>
              <a:rPr lang="en-US" sz="2200" dirty="0"/>
              <a:t>All possible electrons have been removed.</a:t>
            </a:r>
          </a:p>
          <a:p>
            <a:pPr marL="1074420" lvl="1" indent="-342900">
              <a:buFont typeface="Arial"/>
              <a:buChar char="•"/>
            </a:pPr>
            <a:endParaRPr lang="en-US" sz="2200" dirty="0"/>
          </a:p>
          <a:p>
            <a:pPr lvl="1" indent="0">
              <a:buNone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200" b="1" dirty="0"/>
              <a:t>Question</a:t>
            </a:r>
            <a:r>
              <a:rPr lang="en-US" sz="2200" dirty="0"/>
              <a:t>: Is most of the energy from glucose stored in the ATP, the CO</a:t>
            </a:r>
            <a:r>
              <a:rPr lang="en-US" sz="2200" baseline="-25000" dirty="0"/>
              <a:t>2</a:t>
            </a:r>
            <a:r>
              <a:rPr lang="en-US" sz="2200" dirty="0"/>
              <a:t>, or the electron carrier molecules?</a:t>
            </a:r>
          </a:p>
        </p:txBody>
      </p:sp>
    </p:spTree>
    <p:extLst>
      <p:ext uri="{BB962C8B-B14F-4D97-AF65-F5344CB8AC3E}">
        <p14:creationId xmlns:p14="http://schemas.microsoft.com/office/powerpoint/2010/main" val="209518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Oxidative Phosphorylation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054100"/>
            <a:ext cx="8062912" cy="495626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Most of the ATP produced during cellular respiration occurs in the last pathway, oxidative phosphorylation.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This is the only pathway where O</a:t>
            </a:r>
            <a:r>
              <a:rPr lang="en-US" sz="2400" baseline="-25000" dirty="0"/>
              <a:t>2</a:t>
            </a:r>
            <a:r>
              <a:rPr lang="en-US" sz="2400" dirty="0"/>
              <a:t> is an input.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pathway consists of an electron transport chain and chemiosmosis, which generates ATP.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 H</a:t>
            </a:r>
            <a:r>
              <a:rPr lang="en-US" sz="2400" baseline="30000" dirty="0"/>
              <a:t>+</a:t>
            </a:r>
            <a:r>
              <a:rPr lang="en-US" sz="2400" dirty="0"/>
              <a:t> concentration gradient created by the ETC, provides the energy to power chemiosmosis.</a:t>
            </a:r>
          </a:p>
        </p:txBody>
      </p:sp>
      <p:pic>
        <p:nvPicPr>
          <p:cNvPr id="5" name="Picture Placeholder 2" descr="Figure_07_01_04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69" r="-37869"/>
          <a:stretch>
            <a:fillRect/>
          </a:stretch>
        </p:blipFill>
        <p:spPr>
          <a:xfrm>
            <a:off x="3820153" y="4241801"/>
            <a:ext cx="5323847" cy="2311056"/>
          </a:xfrm>
        </p:spPr>
      </p:pic>
    </p:spTree>
    <p:extLst>
      <p:ext uri="{BB962C8B-B14F-4D97-AF65-F5344CB8AC3E}">
        <p14:creationId xmlns:p14="http://schemas.microsoft.com/office/powerpoint/2010/main" val="596309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Oxidative phosphorylation - ETC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27000" y="4203700"/>
            <a:ext cx="8839200" cy="2171700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The ETC is a series of electron transporters embedded in the inner mitochondrial membrane.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They shuttle electrons from NADH and FADH</a:t>
            </a:r>
            <a:r>
              <a:rPr lang="en-US" sz="2400" baseline="-25000" dirty="0"/>
              <a:t>2</a:t>
            </a:r>
            <a:r>
              <a:rPr lang="en-US" sz="2400" dirty="0"/>
              <a:t> to O</a:t>
            </a:r>
            <a:r>
              <a:rPr lang="en-US" sz="2400" baseline="-25000" dirty="0"/>
              <a:t>2</a:t>
            </a:r>
            <a:r>
              <a:rPr lang="en-US" sz="2400" dirty="0"/>
              <a:t>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In the process, protons (H</a:t>
            </a:r>
            <a:r>
              <a:rPr lang="en-US" sz="2400" baseline="30000" dirty="0"/>
              <a:t>+</a:t>
            </a:r>
            <a:r>
              <a:rPr lang="en-US" sz="2400" dirty="0"/>
              <a:t>) are pumped from the mitochondrial matrix to the </a:t>
            </a:r>
            <a:r>
              <a:rPr lang="en-US" sz="2400" dirty="0" err="1"/>
              <a:t>intermembrane</a:t>
            </a:r>
            <a:r>
              <a:rPr lang="en-US" sz="2400" dirty="0"/>
              <a:t> space, and O</a:t>
            </a:r>
            <a:r>
              <a:rPr lang="en-US" sz="2400" baseline="-25000" dirty="0"/>
              <a:t>2</a:t>
            </a:r>
            <a:r>
              <a:rPr lang="en-US" sz="2400" dirty="0"/>
              <a:t> is reduced to form H</a:t>
            </a:r>
            <a:r>
              <a:rPr lang="en-US" sz="2400" baseline="-25000" dirty="0"/>
              <a:t>2</a:t>
            </a:r>
            <a:r>
              <a:rPr lang="en-US" sz="2400" dirty="0"/>
              <a:t>O.</a:t>
            </a:r>
          </a:p>
        </p:txBody>
      </p:sp>
      <p:pic>
        <p:nvPicPr>
          <p:cNvPr id="4" name="Picture Placeholder 3" descr="Figure_07_04_0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20" r="-47820"/>
          <a:stretch>
            <a:fillRect/>
          </a:stretch>
        </p:blipFill>
        <p:spPr>
          <a:xfrm>
            <a:off x="-825500" y="900861"/>
            <a:ext cx="7503621" cy="3257285"/>
          </a:xfrm>
        </p:spPr>
      </p:pic>
      <p:sp>
        <p:nvSpPr>
          <p:cNvPr id="2" name="Rectangle 1"/>
          <p:cNvSpPr/>
          <p:nvPr/>
        </p:nvSpPr>
        <p:spPr>
          <a:xfrm>
            <a:off x="5283200" y="1284069"/>
            <a:ext cx="354122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=xbJ0nbzt5Kw</a:t>
            </a:r>
          </a:p>
        </p:txBody>
      </p:sp>
    </p:spTree>
    <p:extLst>
      <p:ext uri="{BB962C8B-B14F-4D97-AF65-F5344CB8AC3E}">
        <p14:creationId xmlns:p14="http://schemas.microsoft.com/office/powerpoint/2010/main" val="1547117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27000" y="164261"/>
            <a:ext cx="4597400" cy="584610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/>
              <a:t>Each component of the ETC is more electronegative than the previous.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e- from NADH are transferred to complex I of ETC</a:t>
            </a:r>
          </a:p>
          <a:p>
            <a:pPr marL="1074420" lvl="1" indent="-342900">
              <a:buFont typeface="Arial"/>
              <a:buChar char="•"/>
            </a:pPr>
            <a:r>
              <a:rPr lang="en-US" sz="2200" dirty="0"/>
              <a:t>Includes NADH dehydrogenase, a B-vitamin derived molecule, &amp; an Fe-S containing protein</a:t>
            </a:r>
          </a:p>
        </p:txBody>
      </p:sp>
      <p:pic>
        <p:nvPicPr>
          <p:cNvPr id="5" name="Picture Placeholder 3" descr="Figure_07_04_0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20" r="-47820"/>
          <a:stretch>
            <a:fillRect/>
          </a:stretch>
        </p:blipFill>
        <p:spPr>
          <a:xfrm>
            <a:off x="2689765" y="164261"/>
            <a:ext cx="8463469" cy="3673950"/>
          </a:xfrm>
        </p:spPr>
      </p:pic>
      <p:sp>
        <p:nvSpPr>
          <p:cNvPr id="6" name="Rectangle 5"/>
          <p:cNvSpPr/>
          <p:nvPr/>
        </p:nvSpPr>
        <p:spPr>
          <a:xfrm>
            <a:off x="264064" y="3976638"/>
            <a:ext cx="8473535" cy="2462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/>
              <a:t>e- from FADH</a:t>
            </a:r>
            <a:r>
              <a:rPr lang="en-US" sz="2200" baseline="-25000" dirty="0"/>
              <a:t>2</a:t>
            </a:r>
            <a:r>
              <a:rPr lang="en-US" sz="2200" dirty="0"/>
              <a:t> enter the ETC at complex II.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Ubiquinone (Q) carries e- from complexes I and II to complex III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Complex III is called cytochrome </a:t>
            </a:r>
            <a:r>
              <a:rPr lang="en-US" sz="2200" dirty="0" err="1"/>
              <a:t>oxidoreductase</a:t>
            </a:r>
            <a:r>
              <a:rPr lang="en-US" sz="2200" dirty="0"/>
              <a:t>.</a:t>
            </a:r>
          </a:p>
          <a:p>
            <a:pPr marL="1074420" lvl="1" indent="-342900">
              <a:buFont typeface="Arial"/>
              <a:buChar char="•"/>
            </a:pPr>
            <a:r>
              <a:rPr lang="en-US" sz="2200" dirty="0"/>
              <a:t>Includes </a:t>
            </a:r>
            <a:r>
              <a:rPr lang="en-US" sz="2200" dirty="0" err="1"/>
              <a:t>transmembrane</a:t>
            </a:r>
            <a:r>
              <a:rPr lang="en-US" sz="2200" dirty="0"/>
              <a:t> cytochrome B and peripheral protein cytochrome C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Cytochrome C carries each e- to complex IV</a:t>
            </a:r>
          </a:p>
          <a:p>
            <a:pPr marL="1074420" lvl="1" indent="-342900">
              <a:buFont typeface="Arial"/>
              <a:buChar char="•"/>
            </a:pPr>
            <a:r>
              <a:rPr lang="en-US" sz="2200" dirty="0"/>
              <a:t>Oxygen is reduced at complex IV (the final e- acceptor)</a:t>
            </a:r>
          </a:p>
        </p:txBody>
      </p:sp>
    </p:spTree>
    <p:extLst>
      <p:ext uri="{BB962C8B-B14F-4D97-AF65-F5344CB8AC3E}">
        <p14:creationId xmlns:p14="http://schemas.microsoft.com/office/powerpoint/2010/main" val="251743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27012" y="2428240"/>
            <a:ext cx="8737600" cy="4229100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Cells extract energy from food to generate ATP in a process called glucose catabolism or cellular respiration.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As we work through the metabolic pathways involved, notice the close link between the transfer of energy and the movement of electrons (electrons have high energy levels).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This incremental transfer of electrons allows the cell to transfer food energy in small packages that can be captured in the phosphate bonds of ATP.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/>
              <a:t>Respiration Overview</a:t>
            </a:r>
          </a:p>
        </p:txBody>
      </p:sp>
    </p:spTree>
    <p:extLst>
      <p:ext uri="{BB962C8B-B14F-4D97-AF65-F5344CB8AC3E}">
        <p14:creationId xmlns:p14="http://schemas.microsoft.com/office/powerpoint/2010/main" val="103999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797" y="186538"/>
            <a:ext cx="8763305" cy="710486"/>
          </a:xfrm>
        </p:spPr>
        <p:txBody>
          <a:bodyPr>
            <a:normAutofit fontScale="90000"/>
          </a:bodyPr>
          <a:lstStyle/>
          <a:p>
            <a:pPr algn="r"/>
            <a:r>
              <a:rPr lang="en-US" sz="2400">
                <a:solidFill>
                  <a:srgbClr val="6CB255"/>
                </a:solidFill>
              </a:rPr>
              <a:t>Oxidative </a:t>
            </a:r>
            <a:r>
              <a:rPr lang="en-US" sz="2400" dirty="0">
                <a:solidFill>
                  <a:srgbClr val="6CB255"/>
                </a:solidFill>
              </a:rPr>
              <a:t>phosphorylation – chemiosmosis</a:t>
            </a:r>
            <a:br>
              <a:rPr lang="en-US" sz="2400">
                <a:solidFill>
                  <a:srgbClr val="6CB255"/>
                </a:solidFill>
              </a:rPr>
            </a:b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Figure_07_04_02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3" b="-3183"/>
          <a:stretch>
            <a:fillRect/>
          </a:stretch>
        </p:blipFill>
        <p:spPr>
          <a:xfrm>
            <a:off x="4489450" y="1108075"/>
            <a:ext cx="4030663" cy="5256213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1107617"/>
            <a:ext cx="3913188" cy="525697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Chemiosmosis uses kinetic energy from protons falling down its gradient to form ATP from ADP + Pi. The complex, integral protein ATP synthase mediates this reaction.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495300" y="4593295"/>
            <a:ext cx="35560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=3y1dO4nNaKY</a:t>
            </a:r>
          </a:p>
        </p:txBody>
      </p:sp>
      <p:sp>
        <p:nvSpPr>
          <p:cNvPr id="4" name="Rectangle 3"/>
          <p:cNvSpPr/>
          <p:nvPr/>
        </p:nvSpPr>
        <p:spPr>
          <a:xfrm>
            <a:off x="4489450" y="6103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(Credit: modification of work by Klaus </a:t>
            </a:r>
            <a:r>
              <a:rPr lang="nb-NO" dirty="0" err="1">
                <a:solidFill>
                  <a:srgbClr val="000000"/>
                </a:solidFill>
              </a:rPr>
              <a:t>Hoffmeier</a:t>
            </a:r>
            <a:r>
              <a:rPr lang="nb-NO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20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ETC &amp; Chemiosmosis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Placeholder 3" descr="Figure_07_04_03.pn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71" r="-30071"/>
          <a:stretch>
            <a:fillRect/>
          </a:stretch>
        </p:blipFill>
        <p:spPr>
          <a:xfrm>
            <a:off x="-1168401" y="993035"/>
            <a:ext cx="11603711" cy="5037114"/>
          </a:xfrm>
        </p:spPr>
      </p:pic>
    </p:spTree>
    <p:extLst>
      <p:ext uri="{BB962C8B-B14F-4D97-AF65-F5344CB8AC3E}">
        <p14:creationId xmlns:p14="http://schemas.microsoft.com/office/powerpoint/2010/main" val="2596000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ATP yield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041400"/>
            <a:ext cx="8062912" cy="496896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The number of ATP generated by cellular respiration is 30-36 per glucose 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Varies by species and how efficiently NADH from glycolysis enters mitochondria</a:t>
            </a:r>
          </a:p>
          <a:p>
            <a:pPr marL="1074420" lvl="1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Cellular respiration in total stores ~ 34% of the energy from  glucose in ATP</a:t>
            </a:r>
          </a:p>
        </p:txBody>
      </p:sp>
    </p:spTree>
    <p:extLst>
      <p:ext uri="{BB962C8B-B14F-4D97-AF65-F5344CB8AC3E}">
        <p14:creationId xmlns:p14="http://schemas.microsoft.com/office/powerpoint/2010/main" val="2253255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Metabolism without oxygen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1107617"/>
            <a:ext cx="8521699" cy="5256973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Glycolysis occurs in aerobic and anaerobic environments.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NAD</a:t>
            </a:r>
            <a:r>
              <a:rPr lang="en-US" sz="2400" baseline="30000" dirty="0">
                <a:solidFill>
                  <a:srgbClr val="000000"/>
                </a:solidFill>
              </a:rPr>
              <a:t>+</a:t>
            </a:r>
            <a:r>
              <a:rPr lang="en-US" sz="2400" dirty="0">
                <a:solidFill>
                  <a:srgbClr val="000000"/>
                </a:solidFill>
              </a:rPr>
              <a:t> is an input of glycolysis; regenerated during oxidative phosphorylation when O</a:t>
            </a:r>
            <a:r>
              <a:rPr lang="en-US" sz="2400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is present.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When O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is lacking, fermentation regenerates NAD</a:t>
            </a:r>
            <a:r>
              <a:rPr lang="en-US" sz="2400" baseline="30000" dirty="0">
                <a:solidFill>
                  <a:srgbClr val="000000"/>
                </a:solidFill>
              </a:rPr>
              <a:t>+</a:t>
            </a:r>
            <a:r>
              <a:rPr lang="en-US" sz="2400" dirty="0">
                <a:solidFill>
                  <a:srgbClr val="000000"/>
                </a:solidFill>
              </a:rPr>
              <a:t>; otherwise, glycolysis would halt.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There are two common types of fermentation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Lactic acid fermentation 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Alcohol fermentation</a:t>
            </a:r>
          </a:p>
        </p:txBody>
      </p:sp>
    </p:spTree>
    <p:extLst>
      <p:ext uri="{BB962C8B-B14F-4D97-AF65-F5344CB8AC3E}">
        <p14:creationId xmlns:p14="http://schemas.microsoft.com/office/powerpoint/2010/main" val="103526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6CB255"/>
                </a:solidFill>
              </a:rPr>
              <a:t>Lactic acid fermentation</a:t>
            </a:r>
            <a:br>
              <a:rPr lang="en-US" sz="2400" dirty="0">
                <a:solidFill>
                  <a:srgbClr val="6CB255"/>
                </a:solidFill>
              </a:rPr>
            </a:br>
            <a:endParaRPr lang="en-US" sz="2400" dirty="0">
              <a:solidFill>
                <a:srgbClr val="6CB255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467100" y="1107617"/>
            <a:ext cx="5511799" cy="5256973"/>
          </a:xfrm>
        </p:spPr>
        <p:txBody>
          <a:bodyPr>
            <a:noAutofit/>
          </a:bodyPr>
          <a:lstStyle/>
          <a:p>
            <a:pPr marL="3429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Occurs in muscle cells when O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is limited, mammalian red blood cells, &amp; some bacteria, ex. those in yogurt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Lactate dehydrogenase catalyzes this reaction.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3618" y="3924300"/>
            <a:ext cx="5594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Pyruvate + NADH  </a:t>
            </a:r>
            <a:r>
              <a:rPr lang="en-US" sz="2400" dirty="0">
                <a:sym typeface="Wingdings"/>
              </a:rPr>
              <a:t>  lactate + NAD</a:t>
            </a:r>
            <a:r>
              <a:rPr lang="en-US" sz="2400" baseline="30000" dirty="0">
                <a:sym typeface="Wingdings"/>
              </a:rPr>
              <a:t>+</a:t>
            </a:r>
            <a:endParaRPr lang="en-US" sz="2400" baseline="30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5184CF-ADE2-0944-AC9B-E2F6DE38C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1" y="1107617"/>
            <a:ext cx="3358517" cy="41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69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3"/>
          <p:cNvSpPr txBox="1">
            <a:spLocks/>
          </p:cNvSpPr>
          <p:nvPr/>
        </p:nvSpPr>
        <p:spPr>
          <a:xfrm>
            <a:off x="457200" y="1110334"/>
            <a:ext cx="4622799" cy="5256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+mj-lt"/>
              <a:buAutoNum type="alphaLcParenR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anaerobic yeast species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Involves two reactions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First, catalyzed by pyruvate decarboxylase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Second, by alcohol dehydrogenase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Alcohol fermentation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108248" y="4066930"/>
            <a:ext cx="3898900" cy="1166382"/>
          </a:xfrm>
        </p:spPr>
        <p:txBody>
          <a:bodyPr>
            <a:normAutofit/>
          </a:bodyPr>
          <a:lstStyle/>
          <a:p>
            <a:r>
              <a:rPr lang="en-US" sz="1600" dirty="0"/>
              <a:t>Fermentation tanks have valves so that the pressure inside the tanks created by the CO</a:t>
            </a:r>
            <a:r>
              <a:rPr lang="en-US" sz="1600" baseline="30000" dirty="0"/>
              <a:t>2</a:t>
            </a:r>
            <a:r>
              <a:rPr lang="en-US" sz="1600" dirty="0"/>
              <a:t> produced can be released.</a:t>
            </a:r>
          </a:p>
        </p:txBody>
      </p:sp>
      <p:pic>
        <p:nvPicPr>
          <p:cNvPr id="4" name="Picture Placeholder 3" descr="Figure_07_05_03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68" r="-41468"/>
          <a:stretch>
            <a:fillRect/>
          </a:stretch>
        </p:blipFill>
        <p:spPr>
          <a:xfrm>
            <a:off x="3810000" y="1196235"/>
            <a:ext cx="6366840" cy="2763814"/>
          </a:xfrm>
        </p:spPr>
      </p:pic>
      <p:sp>
        <p:nvSpPr>
          <p:cNvPr id="6" name="TextBox 5"/>
          <p:cNvSpPr txBox="1"/>
          <p:nvPr/>
        </p:nvSpPr>
        <p:spPr>
          <a:xfrm>
            <a:off x="345748" y="4803864"/>
            <a:ext cx="4766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Pyruvate </a:t>
            </a:r>
            <a:r>
              <a:rPr lang="en-US" sz="2400" dirty="0">
                <a:sym typeface="Wingdings"/>
              </a:rPr>
              <a:t> CO</a:t>
            </a:r>
            <a:r>
              <a:rPr lang="en-US" sz="2400" baseline="-25000" dirty="0">
                <a:sym typeface="Wingdings"/>
              </a:rPr>
              <a:t>2</a:t>
            </a:r>
            <a:r>
              <a:rPr lang="en-US" sz="2400" dirty="0">
                <a:sym typeface="Wingdings"/>
              </a:rPr>
              <a:t> + acetylaldehide</a:t>
            </a:r>
            <a:endParaRPr lang="en-US" sz="2400" baseline="30000" dirty="0"/>
          </a:p>
        </p:txBody>
      </p:sp>
      <p:sp>
        <p:nvSpPr>
          <p:cNvPr id="2" name="Rectangle 1"/>
          <p:cNvSpPr/>
          <p:nvPr/>
        </p:nvSpPr>
        <p:spPr>
          <a:xfrm>
            <a:off x="345748" y="5339834"/>
            <a:ext cx="5892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ym typeface="Wingdings"/>
              </a:rPr>
              <a:t>acetylaldehide + NADH ethanol + NAD</a:t>
            </a:r>
            <a:r>
              <a:rPr lang="en-US" sz="2400" baseline="30000" dirty="0">
                <a:sym typeface="Wingdings"/>
              </a:rPr>
              <a:t>+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680320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respiration in yeast	</a:t>
            </a:r>
          </a:p>
        </p:txBody>
      </p:sp>
      <p:pic>
        <p:nvPicPr>
          <p:cNvPr id="5" name="Picture Placeholder 4">
            <a:hlinkClick r:id="rId2"/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b="438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https://www.youtube.com/watch?v=Cngt2HmJuSo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61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Connections of Lipid and Glucose Metabolisms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Catabolic pathways for carbohydrates, lipids, and proteins eventually connect to glycolysis or the CAC pathways.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9314"/>
            <a:ext cx="8213800" cy="2535214"/>
          </a:xfrm>
        </p:spPr>
      </p:pic>
    </p:spTree>
    <p:extLst>
      <p:ext uri="{BB962C8B-B14F-4D97-AF65-F5344CB8AC3E}">
        <p14:creationId xmlns:p14="http://schemas.microsoft.com/office/powerpoint/2010/main" val="1037453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352" y="-88442"/>
            <a:ext cx="8062912" cy="659535"/>
          </a:xfrm>
        </p:spPr>
        <p:txBody>
          <a:bodyPr/>
          <a:lstStyle/>
          <a:p>
            <a:r>
              <a:rPr lang="en-US" dirty="0"/>
              <a:t>Citric Acid Cycle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57200" y="5931608"/>
            <a:ext cx="8062912" cy="1166382"/>
          </a:xfrm>
        </p:spPr>
        <p:txBody>
          <a:bodyPr>
            <a:normAutofit/>
          </a:bodyPr>
          <a:lstStyle/>
          <a:p>
            <a:r>
              <a:rPr lang="en-US" sz="2400" dirty="0"/>
              <a:t>Amino Acids that enter the Citric Acid Cycle do so at different locations, depending on the AA.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47" y="817179"/>
            <a:ext cx="7443217" cy="4868342"/>
          </a:xfrm>
        </p:spPr>
      </p:pic>
    </p:spTree>
    <p:extLst>
      <p:ext uri="{BB962C8B-B14F-4D97-AF65-F5344CB8AC3E}">
        <p14:creationId xmlns:p14="http://schemas.microsoft.com/office/powerpoint/2010/main" val="3081646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Regulation of Cellular respiration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55600" y="1492706"/>
            <a:ext cx="8266112" cy="5201718"/>
          </a:xfrm>
        </p:spPr>
        <p:txBody>
          <a:bodyPr>
            <a:noAutofit/>
          </a:bodyPr>
          <a:lstStyle/>
          <a:p>
            <a:r>
              <a:rPr lang="en-US" sz="2400" dirty="0"/>
              <a:t>Cellular respiration is regulated by many mechanisms, including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Hormonal control of glucose entry into the cell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Enzyme reversibility (functioning to substrate product equilibrium) or irreversibility (able to exceed equilibrium)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Enzyme sensitivity to pH changes due to lactic acid build-up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Feedback controls</a:t>
            </a:r>
          </a:p>
        </p:txBody>
      </p:sp>
    </p:spTree>
    <p:extLst>
      <p:ext uri="{BB962C8B-B14F-4D97-AF65-F5344CB8AC3E}">
        <p14:creationId xmlns:p14="http://schemas.microsoft.com/office/powerpoint/2010/main" val="237821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reactions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143000"/>
            <a:ext cx="8458200" cy="3111500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Redox reactions are chemical reactions where electrons are transferred from one molecule to another.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Molecules that can donate electron(s) in a redox reaction are reducing agents, and those that can accept electrons are oxidizing agents.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Molecules that gain electron(s) after the reaction are reduced, and those that lose electron(s) are oxidized.</a:t>
            </a: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0551" y="4660394"/>
            <a:ext cx="196832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AH</a:t>
            </a:r>
          </a:p>
          <a:p>
            <a:pPr algn="ctr"/>
            <a:r>
              <a:rPr lang="en-US" dirty="0"/>
              <a:t>(Reducing Agent)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701" y="4660394"/>
            <a:ext cx="19295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X</a:t>
            </a:r>
            <a:r>
              <a:rPr lang="en-US" sz="3200" baseline="30000" dirty="0"/>
              <a:t>+</a:t>
            </a:r>
          </a:p>
          <a:p>
            <a:pPr algn="ctr"/>
            <a:r>
              <a:rPr lang="en-US" dirty="0"/>
              <a:t>(Oxidizing agent)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8397" y="4657376"/>
            <a:ext cx="11853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A</a:t>
            </a:r>
            <a:r>
              <a:rPr lang="en-US" sz="3200" baseline="30000" dirty="0">
                <a:solidFill>
                  <a:srgbClr val="000000"/>
                </a:solidFill>
              </a:rPr>
              <a:t>+</a:t>
            </a:r>
          </a:p>
          <a:p>
            <a:pPr algn="ctr"/>
            <a:r>
              <a:rPr lang="en-US" dirty="0"/>
              <a:t>(oxidized)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1164" y="4660051"/>
            <a:ext cx="117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XH</a:t>
            </a:r>
          </a:p>
          <a:p>
            <a:pPr algn="ctr"/>
            <a:r>
              <a:rPr lang="en-US" dirty="0"/>
              <a:t>(reduced)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3745" y="4711194"/>
            <a:ext cx="51704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                  </a:t>
            </a:r>
            <a:r>
              <a:rPr lang="en-US" sz="3200" dirty="0">
                <a:sym typeface="Wingdings"/>
              </a:rPr>
              <a:t>                +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8532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mechanisms</a:t>
            </a:r>
          </a:p>
        </p:txBody>
      </p:sp>
      <p:pic>
        <p:nvPicPr>
          <p:cNvPr id="5" name="Picture Placeholder 3" descr="Figure_07_07_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49" r="-27849"/>
          <a:stretch>
            <a:fillRect/>
          </a:stretch>
        </p:blipFill>
        <p:spPr>
          <a:xfrm>
            <a:off x="0" y="1780754"/>
            <a:ext cx="9421194" cy="40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76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Picture Placeholder 2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241605500"/>
              </p:ext>
            </p:extLst>
          </p:nvPr>
        </p:nvGraphicFramePr>
        <p:xfrm>
          <a:off x="393700" y="796915"/>
          <a:ext cx="8367220" cy="5741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3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5637">
                <a:tc>
                  <a:txBody>
                    <a:bodyPr/>
                    <a:lstStyle/>
                    <a:p>
                      <a:r>
                        <a:rPr lang="en-US" dirty="0"/>
                        <a:t>Pathway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Enzyme affected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Elevated levels of effector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Effect on pathway 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r>
                        <a:rPr lang="en-US" sz="1400" dirty="0"/>
                        <a:t>glycolysis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Hexokinase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Glucose-6-phosphate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Phosphofructokinase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Fructose-6-phosphate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Citrate,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acidic 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r>
                        <a:rPr lang="en-US" sz="1400" dirty="0"/>
                        <a:t>Pyruvate</a:t>
                      </a:r>
                      <a:r>
                        <a:rPr lang="en-US" sz="1400" baseline="0" dirty="0"/>
                        <a:t> to acetyl </a:t>
                      </a:r>
                      <a:r>
                        <a:rPr lang="en-US" sz="1400" baseline="0" dirty="0" err="1"/>
                        <a:t>coA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Pyruvate dehydrogenase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ADP, pyruvate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Acetyl </a:t>
                      </a:r>
                      <a:r>
                        <a:rPr lang="en-US" sz="1400" dirty="0" err="1"/>
                        <a:t>coA</a:t>
                      </a:r>
                      <a:r>
                        <a:rPr lang="en-US" sz="1400" dirty="0"/>
                        <a:t>, ATP, NADH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r>
                        <a:rPr lang="en-US" sz="1400" dirty="0"/>
                        <a:t>CAC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Isocitrate</a:t>
                      </a:r>
                      <a:r>
                        <a:rPr lang="en-US" sz="1400" dirty="0"/>
                        <a:t> dehydrogenase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ATP, NADH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Ketoglutarate</a:t>
                      </a:r>
                      <a:r>
                        <a:rPr lang="en-US" sz="1400" dirty="0"/>
                        <a:t> dehydrogenase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Calcium ions, ADP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ATP, NADH, </a:t>
                      </a:r>
                      <a:r>
                        <a:rPr lang="en-US" sz="1400" dirty="0" err="1"/>
                        <a:t>succinyl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coA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r>
                        <a:rPr lang="en-US" sz="1400" dirty="0"/>
                        <a:t>ETC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Increase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989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6928" y="201168"/>
            <a:ext cx="816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Summary of Feedback Controls in Cellular Respiration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967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reactions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65100" y="965200"/>
            <a:ext cx="8978900" cy="2679700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Molecules like </a:t>
            </a:r>
            <a:r>
              <a:rPr lang="en-US" sz="2400" dirty="0" err="1"/>
              <a:t>nicotineamide</a:t>
            </a:r>
            <a:r>
              <a:rPr lang="en-US" sz="2400" dirty="0"/>
              <a:t> adenine dinucleotide (NAD) can occur in an oxidized state (NAD+) or a reduced state (NADH).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NADH carries 2e- and 1H+ more than NAD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NAD is called an electron carrier because NAD+ accepts electrons from redox reactions while NADH donates them.</a:t>
            </a:r>
          </a:p>
          <a:p>
            <a:endParaRPr lang="en-US" sz="2400" dirty="0"/>
          </a:p>
        </p:txBody>
      </p:sp>
      <p:pic>
        <p:nvPicPr>
          <p:cNvPr id="5" name="Picture Placeholder 3" descr="Figure_07_01_01ab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12" r="-26312"/>
          <a:stretch>
            <a:fillRect/>
          </a:stretch>
        </p:blipFill>
        <p:spPr>
          <a:xfrm>
            <a:off x="-721070" y="3516894"/>
            <a:ext cx="6786662" cy="2946057"/>
          </a:xfrm>
        </p:spPr>
      </p:pic>
      <p:sp>
        <p:nvSpPr>
          <p:cNvPr id="3" name="TextBox 2"/>
          <p:cNvSpPr txBox="1"/>
          <p:nvPr/>
        </p:nvSpPr>
        <p:spPr>
          <a:xfrm>
            <a:off x="5179421" y="3484265"/>
            <a:ext cx="38121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carriers are very important molecules in cellular respiration and photosynthesis.</a:t>
            </a:r>
          </a:p>
          <a:p>
            <a:endParaRPr lang="en-US" dirty="0"/>
          </a:p>
          <a:p>
            <a:r>
              <a:rPr lang="en-US" dirty="0"/>
              <a:t>They shuttle electrons to electron transport chains where ATP is produced.</a:t>
            </a:r>
          </a:p>
          <a:p>
            <a:endParaRPr lang="en-US" dirty="0"/>
          </a:p>
          <a:p>
            <a:r>
              <a:rPr lang="en-US" dirty="0"/>
              <a:t>Other electron carriers include:</a:t>
            </a:r>
          </a:p>
          <a:p>
            <a:r>
              <a:rPr lang="en-US" dirty="0"/>
              <a:t>FAD</a:t>
            </a:r>
            <a:r>
              <a:rPr lang="en-US" baseline="30000" dirty="0"/>
              <a:t>+</a:t>
            </a:r>
            <a:r>
              <a:rPr lang="en-US" dirty="0"/>
              <a:t>, FADH</a:t>
            </a:r>
            <a:r>
              <a:rPr lang="en-US" baseline="-25000" dirty="0"/>
              <a:t>2</a:t>
            </a:r>
          </a:p>
          <a:p>
            <a:r>
              <a:rPr lang="en-US" dirty="0"/>
              <a:t>NADP</a:t>
            </a:r>
            <a:r>
              <a:rPr lang="en-US" baseline="30000" dirty="0"/>
              <a:t>+</a:t>
            </a:r>
            <a:r>
              <a:rPr lang="en-US" dirty="0"/>
              <a:t>, NADPH</a:t>
            </a:r>
          </a:p>
        </p:txBody>
      </p:sp>
    </p:spTree>
    <p:extLst>
      <p:ext uri="{BB962C8B-B14F-4D97-AF65-F5344CB8AC3E}">
        <p14:creationId xmlns:p14="http://schemas.microsoft.com/office/powerpoint/2010/main" val="2430789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ATP in living systems</a:t>
            </a:r>
          </a:p>
        </p:txBody>
      </p:sp>
      <p:pic>
        <p:nvPicPr>
          <p:cNvPr id="4" name="Picture Placeholder 3" descr="Figure_07_01_0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29" r="-18029"/>
          <a:stretch>
            <a:fillRect/>
          </a:stretch>
        </p:blipFill>
        <p:spPr>
          <a:xfrm>
            <a:off x="5504688" y="1159463"/>
            <a:ext cx="3957647" cy="1717995"/>
          </a:xfrm>
        </p:spPr>
      </p:pic>
      <p:sp>
        <p:nvSpPr>
          <p:cNvPr id="3" name="TextBox 2"/>
          <p:cNvSpPr txBox="1"/>
          <p:nvPr/>
        </p:nvSpPr>
        <p:spPr>
          <a:xfrm>
            <a:off x="190500" y="1101669"/>
            <a:ext cx="5727700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The hydrolysis of ATP </a:t>
            </a:r>
            <a:r>
              <a:rPr lang="en-US" sz="2400" dirty="0">
                <a:sym typeface="Wingdings"/>
              </a:rPr>
              <a:t> ADP + Pi is exergonic and can provide energy for a coupled endergonic reaction.</a:t>
            </a:r>
          </a:p>
          <a:p>
            <a:pPr marL="342900" indent="-342900">
              <a:buFont typeface="Arial"/>
              <a:buChar char="•"/>
            </a:pPr>
            <a:endParaRPr lang="en-US" sz="12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ym typeface="Wingdings"/>
              </a:rPr>
              <a:t>The loss of a phosphate group from a molecule is called </a:t>
            </a:r>
            <a:r>
              <a:rPr lang="en-US" sz="2400" dirty="0" err="1">
                <a:sym typeface="Wingdings"/>
              </a:rPr>
              <a:t>dephosphorylation</a:t>
            </a:r>
            <a:r>
              <a:rPr lang="en-US" sz="2400" dirty="0">
                <a:sym typeface="Wingdings"/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sz="12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0499" y="3314700"/>
            <a:ext cx="863392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ym typeface="Wingdings"/>
              </a:rPr>
              <a:t>Phosphorylation is the process of adding a phosphate group is to a molecule. </a:t>
            </a:r>
          </a:p>
          <a:p>
            <a:pPr marL="342900" indent="-342900">
              <a:buFont typeface="Arial"/>
              <a:buChar char="•"/>
            </a:pPr>
            <a:endParaRPr lang="en-US" sz="12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ym typeface="Wingdings"/>
              </a:rPr>
              <a:t>Phosphorylated molecules tend to be less stable and more likely to react.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595EE-EEF5-4641-ACF5-29839BBE7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716" y="4756079"/>
            <a:ext cx="3837943" cy="200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17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ATP in living systems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7801" y="1151234"/>
            <a:ext cx="883919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ATP is generated by an endergonic reaction where ADP undergoes phosphorylation, ADP + Pi </a:t>
            </a:r>
            <a:r>
              <a:rPr lang="en-US" sz="2400" dirty="0">
                <a:sym typeface="Wingdings"/>
              </a:rPr>
              <a:t> ATP.</a:t>
            </a:r>
          </a:p>
          <a:p>
            <a:endParaRPr lang="en-US" sz="1200" dirty="0"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ym typeface="Wingdings"/>
              </a:rPr>
              <a:t>The energy required for this reaction can come from: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ym typeface="Wingdings"/>
              </a:rPr>
              <a:t>a coupled exergonic reaction (substrate-level phosphorylation) or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ym typeface="Wingdings"/>
              </a:rPr>
              <a:t>a process called chemiosmosis, which requires the enzyme ATP synthase. </a:t>
            </a:r>
          </a:p>
          <a:p>
            <a:endParaRPr lang="en-US" sz="2400" dirty="0"/>
          </a:p>
        </p:txBody>
      </p:sp>
      <p:pic>
        <p:nvPicPr>
          <p:cNvPr id="9" name="Picture Placeholder 2" descr="Figure_07_01_04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69" r="-37869"/>
          <a:stretch>
            <a:fillRect/>
          </a:stretch>
        </p:blipFill>
        <p:spPr>
          <a:xfrm>
            <a:off x="177801" y="4190229"/>
            <a:ext cx="4799012" cy="2083228"/>
          </a:xfrm>
        </p:spPr>
      </p:pic>
      <p:sp>
        <p:nvSpPr>
          <p:cNvPr id="7" name="Rectangle 6"/>
          <p:cNvSpPr/>
          <p:nvPr/>
        </p:nvSpPr>
        <p:spPr>
          <a:xfrm>
            <a:off x="4179094" y="438288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dirty="0">
                <a:sym typeface="Wingdings"/>
              </a:rPr>
              <a:t>90% of ATP is produced by chemiosmosis.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sym typeface="Wingdings"/>
              </a:rPr>
              <a:t>Occurs in mitochondria, chloroplasts, and plasma membrane of aerobic prokaryotes.</a:t>
            </a:r>
          </a:p>
        </p:txBody>
      </p:sp>
    </p:spTree>
    <p:extLst>
      <p:ext uri="{BB962C8B-B14F-4D97-AF65-F5344CB8AC3E}">
        <p14:creationId xmlns:p14="http://schemas.microsoft.com/office/powerpoint/2010/main" val="545977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respiration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295400"/>
            <a:ext cx="8534400" cy="4714964"/>
          </a:xfrm>
        </p:spPr>
        <p:txBody>
          <a:bodyPr>
            <a:normAutofit/>
          </a:bodyPr>
          <a:lstStyle/>
          <a:p>
            <a:r>
              <a:rPr lang="en-US" sz="3200" dirty="0"/>
              <a:t>C</a:t>
            </a:r>
            <a:r>
              <a:rPr lang="en-US" sz="3200" baseline="-25000" dirty="0"/>
              <a:t>6</a:t>
            </a:r>
            <a:r>
              <a:rPr lang="en-US" sz="3200" dirty="0"/>
              <a:t>H</a:t>
            </a:r>
            <a:r>
              <a:rPr lang="en-US" sz="3200" baseline="-25000" dirty="0"/>
              <a:t>12</a:t>
            </a:r>
            <a:r>
              <a:rPr lang="en-US" sz="3200" dirty="0"/>
              <a:t>O</a:t>
            </a:r>
            <a:r>
              <a:rPr lang="en-US" sz="3200" baseline="-25000" dirty="0"/>
              <a:t>6</a:t>
            </a:r>
            <a:r>
              <a:rPr lang="en-US" sz="3200" dirty="0"/>
              <a:t> + 6 O</a:t>
            </a:r>
            <a:r>
              <a:rPr lang="en-US" sz="3200" baseline="-25000" dirty="0"/>
              <a:t>2</a:t>
            </a:r>
            <a:r>
              <a:rPr lang="en-US" sz="3200" dirty="0"/>
              <a:t> </a:t>
            </a:r>
            <a:r>
              <a:rPr lang="en-US" sz="3200" dirty="0">
                <a:sym typeface="Wingdings"/>
              </a:rPr>
              <a:t> 6 CO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 + 6 H</a:t>
            </a:r>
            <a:r>
              <a:rPr lang="en-US" sz="3200" baseline="-25000" dirty="0">
                <a:sym typeface="Wingdings"/>
              </a:rPr>
              <a:t>2</a:t>
            </a:r>
            <a:r>
              <a:rPr lang="en-US" sz="3200" dirty="0">
                <a:sym typeface="Wingdings"/>
              </a:rPr>
              <a:t>O + ~36 ATP</a:t>
            </a:r>
          </a:p>
          <a:p>
            <a:endParaRPr lang="en-US" sz="3200" dirty="0">
              <a:sym typeface="Wingdings"/>
            </a:endParaRPr>
          </a:p>
          <a:p>
            <a:r>
              <a:rPr lang="en-US" sz="3200" dirty="0">
                <a:sym typeface="Wingdings"/>
              </a:rPr>
              <a:t>The metabolic pathways involved are: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ym typeface="Wingdings"/>
              </a:rPr>
              <a:t>Glycolysis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ym typeface="Wingdings"/>
              </a:rPr>
              <a:t>Oxidation of Pyruvate and Citric Acid Cycle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ym typeface="Wingdings"/>
              </a:rPr>
              <a:t>Oxidative Phosphorylation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9057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Glycolysis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7200" y="1079500"/>
            <a:ext cx="8062912" cy="40386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Glycolysis is the first metabolic pathway of glucose metabolism; includes 10 enzymatic reactions.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Nearly all organisms perform glycolysis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occurs in the cytoplasm</a:t>
            </a:r>
          </a:p>
          <a:p>
            <a:pPr marL="1074420" lvl="1" indent="-342900">
              <a:buFont typeface="Arial"/>
              <a:buChar char="•"/>
            </a:pP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is not required</a:t>
            </a:r>
          </a:p>
          <a:p>
            <a:pPr lvl="1" indent="0">
              <a:buNone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Inputs are 1 Glucose, 2 NAD</a:t>
            </a:r>
            <a:r>
              <a:rPr lang="en-US" sz="2400" baseline="30000" dirty="0"/>
              <a:t>+</a:t>
            </a:r>
            <a:r>
              <a:rPr lang="en-US" sz="2400" dirty="0"/>
              <a:t>, 2 ATP, 4 ADP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Outputs are 2 Pyruvate, 2 NADH, 4 ATP, 2 ADP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56" y="4945049"/>
            <a:ext cx="1460500" cy="1581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5008164"/>
            <a:ext cx="1292290" cy="1187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5008164"/>
            <a:ext cx="1292290" cy="11872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3745" y="5417234"/>
            <a:ext cx="26153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  </a:t>
            </a:r>
          </a:p>
          <a:p>
            <a:r>
              <a:rPr lang="en-US" dirty="0"/>
              <a:t>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31745" y="5429934"/>
            <a:ext cx="26153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-  </a:t>
            </a:r>
          </a:p>
          <a:p>
            <a:r>
              <a:rPr lang="en-US" dirty="0"/>
              <a:t>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76770" y="536643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32456" y="5455334"/>
            <a:ext cx="308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         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067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Glycolysis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3871532"/>
            <a:ext cx="8062912" cy="2848064"/>
          </a:xfrm>
        </p:spPr>
        <p:txBody>
          <a:bodyPr>
            <a:normAutofit/>
          </a:bodyPr>
          <a:lstStyle/>
          <a:p>
            <a:r>
              <a:rPr lang="en-US" sz="2400" dirty="0"/>
              <a:t>The first half of glycolysis involves 5 enzymes and uses two ATP molecules. 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Glucose is phosphorylated twice and then split into two three-carbon molecules, called glyceraldehyde-3-phosphate (G3P).</a:t>
            </a:r>
          </a:p>
          <a:p>
            <a:endParaRPr lang="ro-RO" sz="24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" y="1259658"/>
            <a:ext cx="8607337" cy="2416230"/>
          </a:xfrm>
        </p:spPr>
      </p:pic>
    </p:spTree>
    <p:extLst>
      <p:ext uri="{BB962C8B-B14F-4D97-AF65-F5344CB8AC3E}">
        <p14:creationId xmlns:p14="http://schemas.microsoft.com/office/powerpoint/2010/main" val="32010377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</TotalTime>
  <Words>1518</Words>
  <Application>Microsoft Macintosh PowerPoint</Application>
  <PresentationFormat>On-screen Show (4:3)</PresentationFormat>
  <Paragraphs>211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Arial Black</vt:lpstr>
      <vt:lpstr>Calibri</vt:lpstr>
      <vt:lpstr>Essential</vt:lpstr>
      <vt:lpstr>PowerPoint Presentation</vt:lpstr>
      <vt:lpstr>Respiration Overview</vt:lpstr>
      <vt:lpstr>Redox reactions </vt:lpstr>
      <vt:lpstr>Redox reactions</vt:lpstr>
      <vt:lpstr>ATP in living systems</vt:lpstr>
      <vt:lpstr>ATP in living systems</vt:lpstr>
      <vt:lpstr>Cellular respiration</vt:lpstr>
      <vt:lpstr>Glycolysis</vt:lpstr>
      <vt:lpstr>Glycolysis</vt:lpstr>
      <vt:lpstr>Glycolysis</vt:lpstr>
      <vt:lpstr>Glycolysis</vt:lpstr>
      <vt:lpstr>Glycolysis </vt:lpstr>
      <vt:lpstr>Oxidation of pyruvate </vt:lpstr>
      <vt:lpstr>citric acid cycle  occurs in the mitochondrial matrix </vt:lpstr>
      <vt:lpstr>PowerPoint Presentation</vt:lpstr>
      <vt:lpstr>Outputs per glucose to this point</vt:lpstr>
      <vt:lpstr>Oxidative Phosphorylation</vt:lpstr>
      <vt:lpstr>Oxidative phosphorylation - ETC  </vt:lpstr>
      <vt:lpstr>PowerPoint Presentation</vt:lpstr>
      <vt:lpstr>Oxidative phosphorylation – chemiosmosis </vt:lpstr>
      <vt:lpstr>ETC &amp; Chemiosmosis </vt:lpstr>
      <vt:lpstr>ATP yield</vt:lpstr>
      <vt:lpstr>Metabolism without oxygen</vt:lpstr>
      <vt:lpstr>Lactic acid fermentation </vt:lpstr>
      <vt:lpstr>Alcohol fermentation</vt:lpstr>
      <vt:lpstr>Measuring respiration in yeast </vt:lpstr>
      <vt:lpstr>Connections of Lipid and Glucose Metabolisms</vt:lpstr>
      <vt:lpstr>Citric Acid Cycle</vt:lpstr>
      <vt:lpstr>Regulation of Cellular respiration </vt:lpstr>
      <vt:lpstr>Regulatory mechanisms</vt:lpstr>
      <vt:lpstr>PowerPoint Presentation</vt:lpstr>
    </vt:vector>
  </TitlesOfParts>
  <Company>WNI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Spuddy McSpare</dc:creator>
  <cp:lastModifiedBy>Chunxue Yang</cp:lastModifiedBy>
  <cp:revision>161</cp:revision>
  <dcterms:created xsi:type="dcterms:W3CDTF">2012-06-04T02:13:36Z</dcterms:created>
  <dcterms:modified xsi:type="dcterms:W3CDTF">2021-06-29T12:48:08Z</dcterms:modified>
</cp:coreProperties>
</file>