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5" r:id="rId1"/>
  </p:sldMasterIdLst>
  <p:notesMasterIdLst>
    <p:notesMasterId r:id="rId18"/>
  </p:notesMasterIdLst>
  <p:handoutMasterIdLst>
    <p:handoutMasterId r:id="rId19"/>
  </p:handoutMasterIdLst>
  <p:sldIdLst>
    <p:sldId id="381" r:id="rId2"/>
    <p:sldId id="385" r:id="rId3"/>
    <p:sldId id="386" r:id="rId4"/>
    <p:sldId id="387" r:id="rId5"/>
    <p:sldId id="388" r:id="rId6"/>
    <p:sldId id="389" r:id="rId7"/>
    <p:sldId id="390" r:id="rId8"/>
    <p:sldId id="391" r:id="rId9"/>
    <p:sldId id="392" r:id="rId10"/>
    <p:sldId id="393" r:id="rId11"/>
    <p:sldId id="394" r:id="rId12"/>
    <p:sldId id="395" r:id="rId13"/>
    <p:sldId id="396" r:id="rId14"/>
    <p:sldId id="397" r:id="rId15"/>
    <p:sldId id="398" r:id="rId16"/>
    <p:sldId id="383" r:id="rId17"/>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128" userDrawn="1">
          <p15:clr>
            <a:srgbClr val="A4A3A4"/>
          </p15:clr>
        </p15:guide>
        <p15:guide id="2" pos="48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60"/>
  </p:normalViewPr>
  <p:slideViewPr>
    <p:cSldViewPr snapToGrid="0" snapToObjects="1">
      <p:cViewPr varScale="1">
        <p:scale>
          <a:sx n="99" d="100"/>
          <a:sy n="99" d="100"/>
        </p:scale>
        <p:origin x="972" y="72"/>
      </p:cViewPr>
      <p:guideLst>
        <p:guide orient="horz" pos="1128"/>
        <p:guide pos="48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A096C64-50ED-BB48-A610-550DF2F633E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9E2B195C-08A0-2B4F-B886-D372EEA1A938}"/>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2E049CB3-28C1-F148-A713-181C4EC310BB}" type="datetimeFigureOut">
              <a:rPr lang="en-US" altLang="en-US"/>
              <a:pPr>
                <a:defRPr/>
              </a:pPr>
              <a:t>5/26/2022</a:t>
            </a:fld>
            <a:endParaRPr lang="en-US" altLang="en-US"/>
          </a:p>
        </p:txBody>
      </p:sp>
      <p:sp>
        <p:nvSpPr>
          <p:cNvPr id="4" name="Footer Placeholder 3">
            <a:extLst>
              <a:ext uri="{FF2B5EF4-FFF2-40B4-BE49-F238E27FC236}">
                <a16:creationId xmlns:a16="http://schemas.microsoft.com/office/drawing/2014/main" id="{30DE70D8-5B7C-8445-B539-EC9D7B0ECFD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6628B341-260E-9E42-8E76-C8328663CC4D}"/>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B3B8BB7-1236-664B-9216-988C6D4AD950}" type="slidenum">
              <a:rPr lang="en-US" altLang="en-US"/>
              <a:pPr>
                <a:defRPr/>
              </a:pPr>
              <a:t>‹#›</a:t>
            </a:fld>
            <a:endParaRPr lang="en-US" altLang="en-US"/>
          </a:p>
        </p:txBody>
      </p:sp>
    </p:spTree>
    <p:extLst>
      <p:ext uri="{BB962C8B-B14F-4D97-AF65-F5344CB8AC3E}">
        <p14:creationId xmlns:p14="http://schemas.microsoft.com/office/powerpoint/2010/main" val="18892610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0010112-13B7-BA47-9932-486AE9ED156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1F35049B-7C35-FE40-9213-6DCB97CA6A69}"/>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B3D3711B-B567-2946-AAFC-4804F7A68249}" type="datetimeFigureOut">
              <a:rPr lang="en-US" altLang="en-US"/>
              <a:pPr>
                <a:defRPr/>
              </a:pPr>
              <a:t>5/26/2022</a:t>
            </a:fld>
            <a:endParaRPr lang="en-US" altLang="en-US"/>
          </a:p>
        </p:txBody>
      </p:sp>
      <p:sp>
        <p:nvSpPr>
          <p:cNvPr id="4" name="Slide Image Placeholder 3">
            <a:extLst>
              <a:ext uri="{FF2B5EF4-FFF2-40B4-BE49-F238E27FC236}">
                <a16:creationId xmlns:a16="http://schemas.microsoft.com/office/drawing/2014/main" id="{CA58BC4E-13EC-2046-A005-8CDF139A4BCF}"/>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81172F41-3B57-D94A-AB27-A8F747CFA3E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B8F38B6-5D07-6E45-9549-2CD79E21633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CA6F2329-0B88-5945-8D5C-3D4060895315}"/>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61DAD05-5E48-164B-AD9C-C15C15C729B5}" type="slidenum">
              <a:rPr lang="en-US" altLang="en-US"/>
              <a:pPr>
                <a:defRPr/>
              </a:pPr>
              <a:t>‹#›</a:t>
            </a:fld>
            <a:endParaRPr lang="en-US" altLang="en-US"/>
          </a:p>
        </p:txBody>
      </p:sp>
    </p:spTree>
    <p:extLst>
      <p:ext uri="{BB962C8B-B14F-4D97-AF65-F5344CB8AC3E}">
        <p14:creationId xmlns:p14="http://schemas.microsoft.com/office/powerpoint/2010/main" val="3677791965"/>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a:t>
            </a:fld>
            <a:endParaRPr/>
          </a:p>
        </p:txBody>
      </p:sp>
    </p:spTree>
    <p:extLst>
      <p:ext uri="{BB962C8B-B14F-4D97-AF65-F5344CB8AC3E}">
        <p14:creationId xmlns:p14="http://schemas.microsoft.com/office/powerpoint/2010/main" val="849381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1613855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14511971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3079227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35779273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80795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3359876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16</a:t>
            </a:fld>
            <a:endParaRPr/>
          </a:p>
        </p:txBody>
      </p:sp>
    </p:spTree>
    <p:extLst>
      <p:ext uri="{BB962C8B-B14F-4D97-AF65-F5344CB8AC3E}">
        <p14:creationId xmlns:p14="http://schemas.microsoft.com/office/powerpoint/2010/main" val="1855148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192784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945722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4026747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290804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4241912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2430614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1785919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183761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C63FB62-C304-F440-83FF-51C5FEE05FB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1AE11035-85F5-E14C-906B-CA2CE41E640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4EE8CA2-6DBE-F44A-8F48-21166A347151}"/>
              </a:ext>
            </a:extLst>
          </p:cNvPr>
          <p:cNvSpPr>
            <a:spLocks noGrp="1"/>
          </p:cNvSpPr>
          <p:nvPr>
            <p:ph type="sldNum" sz="quarter" idx="12"/>
          </p:nvPr>
        </p:nvSpPr>
        <p:spPr/>
        <p:txBody>
          <a:bodyPr/>
          <a:lstStyle>
            <a:lvl1pPr>
              <a:defRPr/>
            </a:lvl1pPr>
          </a:lstStyle>
          <a:p>
            <a:pPr>
              <a:defRPr/>
            </a:pPr>
            <a:fld id="{D2BF30A1-E485-7248-8C13-F3BFAD212D30}" type="slidenum">
              <a:rPr lang="en-US" altLang="en-US"/>
              <a:pPr>
                <a:defRPr/>
              </a:pPr>
              <a:t>‹#›</a:t>
            </a:fld>
            <a:endParaRPr lang="en-US" altLang="en-US"/>
          </a:p>
        </p:txBody>
      </p:sp>
    </p:spTree>
    <p:extLst>
      <p:ext uri="{BB962C8B-B14F-4D97-AF65-F5344CB8AC3E}">
        <p14:creationId xmlns:p14="http://schemas.microsoft.com/office/powerpoint/2010/main" val="214561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026524-7AAA-E645-A439-FEAA8B3B089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974EA68-FBBB-1B48-A3AA-2D4C1BD39D9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D3F0514-431D-3744-88F3-8EEF84588A5D}"/>
              </a:ext>
            </a:extLst>
          </p:cNvPr>
          <p:cNvSpPr>
            <a:spLocks noGrp="1"/>
          </p:cNvSpPr>
          <p:nvPr>
            <p:ph type="sldNum" sz="quarter" idx="12"/>
          </p:nvPr>
        </p:nvSpPr>
        <p:spPr/>
        <p:txBody>
          <a:bodyPr/>
          <a:lstStyle>
            <a:lvl1pPr>
              <a:defRPr/>
            </a:lvl1pPr>
          </a:lstStyle>
          <a:p>
            <a:pPr>
              <a:defRPr/>
            </a:pPr>
            <a:fld id="{0555BF12-B85B-8A44-AE19-E925B5A5DC2A}" type="slidenum">
              <a:rPr lang="en-US" altLang="en-US"/>
              <a:pPr>
                <a:defRPr/>
              </a:pPr>
              <a:t>‹#›</a:t>
            </a:fld>
            <a:endParaRPr lang="en-US" altLang="en-US"/>
          </a:p>
        </p:txBody>
      </p:sp>
    </p:spTree>
    <p:extLst>
      <p:ext uri="{BB962C8B-B14F-4D97-AF65-F5344CB8AC3E}">
        <p14:creationId xmlns:p14="http://schemas.microsoft.com/office/powerpoint/2010/main" val="4089966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BA2A2A-544A-6E45-9FD7-AFE561EFD80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458B582-C7E1-AF44-8F87-3E17285A575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F2380A0-95F5-9D4A-BD87-294D130E45B8}"/>
              </a:ext>
            </a:extLst>
          </p:cNvPr>
          <p:cNvSpPr>
            <a:spLocks noGrp="1"/>
          </p:cNvSpPr>
          <p:nvPr>
            <p:ph type="sldNum" sz="quarter" idx="12"/>
          </p:nvPr>
        </p:nvSpPr>
        <p:spPr/>
        <p:txBody>
          <a:bodyPr/>
          <a:lstStyle>
            <a:lvl1pPr>
              <a:defRPr/>
            </a:lvl1pPr>
          </a:lstStyle>
          <a:p>
            <a:pPr>
              <a:defRPr/>
            </a:pPr>
            <a:fld id="{A6825BD3-695D-254E-BD3E-5BBDD7CD37FA}" type="slidenum">
              <a:rPr lang="en-US" altLang="en-US"/>
              <a:pPr>
                <a:defRPr/>
              </a:pPr>
              <a:t>‹#›</a:t>
            </a:fld>
            <a:endParaRPr lang="en-US" altLang="en-US"/>
          </a:p>
        </p:txBody>
      </p:sp>
    </p:spTree>
    <p:extLst>
      <p:ext uri="{BB962C8B-B14F-4D97-AF65-F5344CB8AC3E}">
        <p14:creationId xmlns:p14="http://schemas.microsoft.com/office/powerpoint/2010/main" val="153294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Brand Purple Content Slide">
  <p:cSld name="1_Brand Purple Content Slide">
    <p:bg>
      <p:bgPr>
        <a:solidFill>
          <a:schemeClr val="lt1"/>
        </a:solidFill>
        <a:effectLst/>
      </p:bgPr>
    </p:bg>
    <p:spTree>
      <p:nvGrpSpPr>
        <p:cNvPr id="1" name="Shape 18"/>
        <p:cNvGrpSpPr/>
        <p:nvPr/>
      </p:nvGrpSpPr>
      <p:grpSpPr>
        <a:xfrm>
          <a:off x="0" y="0"/>
          <a:ext cx="0" cy="0"/>
          <a:chOff x="0" y="0"/>
          <a:chExt cx="0" cy="0"/>
        </a:xfrm>
      </p:grpSpPr>
      <p:sp>
        <p:nvSpPr>
          <p:cNvPr id="19" name="Google Shape;19;p4"/>
          <p:cNvSpPr/>
          <p:nvPr/>
        </p:nvSpPr>
        <p:spPr>
          <a:xfrm>
            <a:off x="0" y="6146850"/>
            <a:ext cx="9144000" cy="711300"/>
          </a:xfrm>
          <a:prstGeom prst="rect">
            <a:avLst/>
          </a:prstGeom>
          <a:solidFill>
            <a:srgbClr val="70208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20" name="Google Shape;20;p4"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21" name="Google Shape;21;p4"/>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22" name="Google Shape;22;p4"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8473292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Light Purple Content Slide">
  <p:cSld name="1_Light Purple Content Slide">
    <p:bg>
      <p:bgPr>
        <a:solidFill>
          <a:schemeClr val="lt1"/>
        </a:solidFill>
        <a:effectLst/>
      </p:bgPr>
    </p:bg>
    <p:spTree>
      <p:nvGrpSpPr>
        <p:cNvPr id="1" name="Shape 28"/>
        <p:cNvGrpSpPr/>
        <p:nvPr/>
      </p:nvGrpSpPr>
      <p:grpSpPr>
        <a:xfrm>
          <a:off x="0" y="0"/>
          <a:ext cx="0" cy="0"/>
          <a:chOff x="0" y="0"/>
          <a:chExt cx="0" cy="0"/>
        </a:xfrm>
      </p:grpSpPr>
      <p:sp>
        <p:nvSpPr>
          <p:cNvPr id="29" name="Google Shape;29;p6"/>
          <p:cNvSpPr/>
          <p:nvPr/>
        </p:nvSpPr>
        <p:spPr>
          <a:xfrm>
            <a:off x="0" y="6146850"/>
            <a:ext cx="9144000" cy="711300"/>
          </a:xfrm>
          <a:prstGeom prst="rect">
            <a:avLst/>
          </a:prstGeom>
          <a:solidFill>
            <a:srgbClr val="96005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30" name="Google Shape;30;p6"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31" name="Google Shape;31;p6"/>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32" name="Google Shape;32;p6"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47238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025325-67E1-0E4F-ABDD-B15ADAECD1D9}"/>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8CE94D4-75C1-9B4B-AE9C-EA0DB1047B8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9C7C14D-106E-A444-BAE9-40BD55446AD6}"/>
              </a:ext>
            </a:extLst>
          </p:cNvPr>
          <p:cNvSpPr>
            <a:spLocks noGrp="1"/>
          </p:cNvSpPr>
          <p:nvPr>
            <p:ph type="sldNum" sz="quarter" idx="12"/>
          </p:nvPr>
        </p:nvSpPr>
        <p:spPr/>
        <p:txBody>
          <a:bodyPr/>
          <a:lstStyle>
            <a:lvl1pPr>
              <a:defRPr/>
            </a:lvl1pPr>
          </a:lstStyle>
          <a:p>
            <a:pPr>
              <a:defRPr/>
            </a:pPr>
            <a:fld id="{CCA0E116-2F50-9246-AE96-77750A6A6E95}" type="slidenum">
              <a:rPr lang="en-US" altLang="en-US"/>
              <a:pPr>
                <a:defRPr/>
              </a:pPr>
              <a:t>‹#›</a:t>
            </a:fld>
            <a:endParaRPr lang="en-US" altLang="en-US"/>
          </a:p>
        </p:txBody>
      </p:sp>
    </p:spTree>
    <p:extLst>
      <p:ext uri="{BB962C8B-B14F-4D97-AF65-F5344CB8AC3E}">
        <p14:creationId xmlns:p14="http://schemas.microsoft.com/office/powerpoint/2010/main" val="3807218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839AB4-2CC9-E94A-B8E5-CCE1263CEAB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5B4A4C1-CBB9-7A48-AC7F-AE5E8B7F891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C7DBF5F-4995-794A-B183-7E24FBF3FFDE}"/>
              </a:ext>
            </a:extLst>
          </p:cNvPr>
          <p:cNvSpPr>
            <a:spLocks noGrp="1"/>
          </p:cNvSpPr>
          <p:nvPr>
            <p:ph type="sldNum" sz="quarter" idx="12"/>
          </p:nvPr>
        </p:nvSpPr>
        <p:spPr/>
        <p:txBody>
          <a:bodyPr/>
          <a:lstStyle>
            <a:lvl1pPr>
              <a:defRPr/>
            </a:lvl1pPr>
          </a:lstStyle>
          <a:p>
            <a:pPr>
              <a:defRPr/>
            </a:pPr>
            <a:fld id="{3CF7AD7C-8DE3-AF42-9EAE-97FE92DF95C7}" type="slidenum">
              <a:rPr lang="en-US" altLang="en-US"/>
              <a:pPr>
                <a:defRPr/>
              </a:pPr>
              <a:t>‹#›</a:t>
            </a:fld>
            <a:endParaRPr lang="en-US" altLang="en-US"/>
          </a:p>
        </p:txBody>
      </p:sp>
    </p:spTree>
    <p:extLst>
      <p:ext uri="{BB962C8B-B14F-4D97-AF65-F5344CB8AC3E}">
        <p14:creationId xmlns:p14="http://schemas.microsoft.com/office/powerpoint/2010/main" val="2199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33CAC8EF-DFC6-FF46-A0AA-4A0ADD422A3D}"/>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3BC29B5-F0E6-CF41-8DFA-2B45220DEE2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E28731D-38F4-8C4F-8274-BE287DC5D88A}"/>
              </a:ext>
            </a:extLst>
          </p:cNvPr>
          <p:cNvSpPr>
            <a:spLocks noGrp="1"/>
          </p:cNvSpPr>
          <p:nvPr>
            <p:ph type="sldNum" sz="quarter" idx="12"/>
          </p:nvPr>
        </p:nvSpPr>
        <p:spPr/>
        <p:txBody>
          <a:bodyPr/>
          <a:lstStyle>
            <a:lvl1pPr>
              <a:defRPr/>
            </a:lvl1pPr>
          </a:lstStyle>
          <a:p>
            <a:pPr>
              <a:defRPr/>
            </a:pPr>
            <a:fld id="{53F1AC31-817A-1941-AF76-F03F5F11B9BA}" type="slidenum">
              <a:rPr lang="en-US" altLang="en-US"/>
              <a:pPr>
                <a:defRPr/>
              </a:pPr>
              <a:t>‹#›</a:t>
            </a:fld>
            <a:endParaRPr lang="en-US" altLang="en-US"/>
          </a:p>
        </p:txBody>
      </p:sp>
    </p:spTree>
    <p:extLst>
      <p:ext uri="{BB962C8B-B14F-4D97-AF65-F5344CB8AC3E}">
        <p14:creationId xmlns:p14="http://schemas.microsoft.com/office/powerpoint/2010/main" val="3759499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442353B-39AF-0E42-8D45-5E4DF168155C}"/>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D1049812-B98C-B74C-A0D6-985C13E4F79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B3BE269-F50D-2548-B70B-F5740CA9933A}"/>
              </a:ext>
            </a:extLst>
          </p:cNvPr>
          <p:cNvSpPr>
            <a:spLocks noGrp="1"/>
          </p:cNvSpPr>
          <p:nvPr>
            <p:ph type="sldNum" sz="quarter" idx="12"/>
          </p:nvPr>
        </p:nvSpPr>
        <p:spPr/>
        <p:txBody>
          <a:bodyPr/>
          <a:lstStyle>
            <a:lvl1pPr>
              <a:defRPr/>
            </a:lvl1pPr>
          </a:lstStyle>
          <a:p>
            <a:pPr>
              <a:defRPr/>
            </a:pPr>
            <a:fld id="{C26F4F50-9CEB-0146-8A18-BD3FF03FFB2A}" type="slidenum">
              <a:rPr lang="en-US" altLang="en-US"/>
              <a:pPr>
                <a:defRPr/>
              </a:pPr>
              <a:t>‹#›</a:t>
            </a:fld>
            <a:endParaRPr lang="en-US" altLang="en-US"/>
          </a:p>
        </p:txBody>
      </p:sp>
    </p:spTree>
    <p:extLst>
      <p:ext uri="{BB962C8B-B14F-4D97-AF65-F5344CB8AC3E}">
        <p14:creationId xmlns:p14="http://schemas.microsoft.com/office/powerpoint/2010/main" val="4138823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10332C59-62A6-F445-9352-E5AEF27CD45E}"/>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DA8D37F5-7E13-8A49-9EC1-6803B6FB5A0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CE1110B7-FFCB-664E-A094-66617C117978}"/>
              </a:ext>
            </a:extLst>
          </p:cNvPr>
          <p:cNvSpPr>
            <a:spLocks noGrp="1"/>
          </p:cNvSpPr>
          <p:nvPr>
            <p:ph type="sldNum" sz="quarter" idx="12"/>
          </p:nvPr>
        </p:nvSpPr>
        <p:spPr/>
        <p:txBody>
          <a:bodyPr/>
          <a:lstStyle>
            <a:lvl1pPr>
              <a:defRPr/>
            </a:lvl1pPr>
          </a:lstStyle>
          <a:p>
            <a:pPr>
              <a:defRPr/>
            </a:pPr>
            <a:fld id="{3FB07547-F5AD-4A42-9FAD-B4DAD90605E6}" type="slidenum">
              <a:rPr lang="en-US" altLang="en-US"/>
              <a:pPr>
                <a:defRPr/>
              </a:pPr>
              <a:t>‹#›</a:t>
            </a:fld>
            <a:endParaRPr lang="en-US" altLang="en-US"/>
          </a:p>
        </p:txBody>
      </p:sp>
    </p:spTree>
    <p:extLst>
      <p:ext uri="{BB962C8B-B14F-4D97-AF65-F5344CB8AC3E}">
        <p14:creationId xmlns:p14="http://schemas.microsoft.com/office/powerpoint/2010/main" val="761927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4F347F0-5181-B642-B818-EEB8F985E4F1}"/>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EC96BFE4-5460-B74E-A1CA-EC992D64F0D8}"/>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95E5A42B-2048-2847-85A0-0DD2EEE6DA5D}"/>
              </a:ext>
            </a:extLst>
          </p:cNvPr>
          <p:cNvSpPr>
            <a:spLocks noGrp="1"/>
          </p:cNvSpPr>
          <p:nvPr>
            <p:ph type="sldNum" sz="quarter" idx="12"/>
          </p:nvPr>
        </p:nvSpPr>
        <p:spPr/>
        <p:txBody>
          <a:bodyPr/>
          <a:lstStyle>
            <a:lvl1pPr>
              <a:defRPr/>
            </a:lvl1pPr>
          </a:lstStyle>
          <a:p>
            <a:pPr>
              <a:defRPr/>
            </a:pPr>
            <a:fld id="{BF3FF310-BA0C-E149-8B85-29DEBAF830F0}" type="slidenum">
              <a:rPr lang="en-US" altLang="en-US"/>
              <a:pPr>
                <a:defRPr/>
              </a:pPr>
              <a:t>‹#›</a:t>
            </a:fld>
            <a:endParaRPr lang="en-US" altLang="en-US"/>
          </a:p>
        </p:txBody>
      </p:sp>
    </p:spTree>
    <p:extLst>
      <p:ext uri="{BB962C8B-B14F-4D97-AF65-F5344CB8AC3E}">
        <p14:creationId xmlns:p14="http://schemas.microsoft.com/office/powerpoint/2010/main" val="3637830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a:extLst>
              <a:ext uri="{FF2B5EF4-FFF2-40B4-BE49-F238E27FC236}">
                <a16:creationId xmlns:a16="http://schemas.microsoft.com/office/drawing/2014/main" id="{A1F809EA-2591-A449-883D-6E5C7934F0A8}"/>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68D3ABBF-B4AB-CC4C-B089-D50732AA61C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12BDE7C-CEC7-834B-821D-3F4080AC43C9}"/>
              </a:ext>
            </a:extLst>
          </p:cNvPr>
          <p:cNvSpPr>
            <a:spLocks noGrp="1"/>
          </p:cNvSpPr>
          <p:nvPr>
            <p:ph type="sldNum" sz="quarter" idx="12"/>
          </p:nvPr>
        </p:nvSpPr>
        <p:spPr/>
        <p:txBody>
          <a:bodyPr/>
          <a:lstStyle>
            <a:lvl1pPr>
              <a:defRPr/>
            </a:lvl1pPr>
          </a:lstStyle>
          <a:p>
            <a:pPr>
              <a:defRPr/>
            </a:pPr>
            <a:fld id="{43BE015E-C3AE-674E-B866-3DF3FA8CD71D}" type="slidenum">
              <a:rPr lang="en-US" altLang="en-US"/>
              <a:pPr>
                <a:defRPr/>
              </a:pPr>
              <a:t>‹#›</a:t>
            </a:fld>
            <a:endParaRPr lang="en-US" altLang="en-US"/>
          </a:p>
        </p:txBody>
      </p:sp>
    </p:spTree>
    <p:extLst>
      <p:ext uri="{BB962C8B-B14F-4D97-AF65-F5344CB8AC3E}">
        <p14:creationId xmlns:p14="http://schemas.microsoft.com/office/powerpoint/2010/main" val="285496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a:extLst>
              <a:ext uri="{FF2B5EF4-FFF2-40B4-BE49-F238E27FC236}">
                <a16:creationId xmlns:a16="http://schemas.microsoft.com/office/drawing/2014/main" id="{25F36408-C3EC-2443-A303-E8E2F91E5909}"/>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A037006C-EFD0-8F44-88A1-77DC5912D2F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C68651C-E416-6F42-9A61-6ED3244555AA}"/>
              </a:ext>
            </a:extLst>
          </p:cNvPr>
          <p:cNvSpPr>
            <a:spLocks noGrp="1"/>
          </p:cNvSpPr>
          <p:nvPr>
            <p:ph type="sldNum" sz="quarter" idx="12"/>
          </p:nvPr>
        </p:nvSpPr>
        <p:spPr/>
        <p:txBody>
          <a:bodyPr/>
          <a:lstStyle>
            <a:lvl1pPr>
              <a:defRPr/>
            </a:lvl1pPr>
          </a:lstStyle>
          <a:p>
            <a:pPr>
              <a:defRPr/>
            </a:pPr>
            <a:fld id="{1BC1E583-B916-684A-BF57-8AD0FEA002C0}" type="slidenum">
              <a:rPr lang="en-US" altLang="en-US"/>
              <a:pPr>
                <a:defRPr/>
              </a:pPr>
              <a:t>‹#›</a:t>
            </a:fld>
            <a:endParaRPr lang="en-US" altLang="en-US"/>
          </a:p>
        </p:txBody>
      </p:sp>
    </p:spTree>
    <p:extLst>
      <p:ext uri="{BB962C8B-B14F-4D97-AF65-F5344CB8AC3E}">
        <p14:creationId xmlns:p14="http://schemas.microsoft.com/office/powerpoint/2010/main" val="2633675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5E06966-CE76-C140-BAD7-4A19F65EC83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5A107E5-E107-134E-BEBF-2467402C6D89}"/>
              </a:ext>
            </a:extLst>
          </p:cNvPr>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953493D4-497D-6A45-AD4A-3E2EBDEE8CC4}"/>
              </a:ext>
            </a:extLst>
          </p:cNvPr>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5" name="Footer Placeholder 4">
            <a:extLst>
              <a:ext uri="{FF2B5EF4-FFF2-40B4-BE49-F238E27FC236}">
                <a16:creationId xmlns:a16="http://schemas.microsoft.com/office/drawing/2014/main" id="{13E06B28-1990-2849-9D3A-AE11B44C0615}"/>
              </a:ext>
            </a:extLst>
          </p:cNvPr>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43E06D11-CE2E-3848-9F96-34CD1111865C}"/>
              </a:ext>
            </a:extLst>
          </p:cNvPr>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pPr>
              <a:defRPr/>
            </a:pPr>
            <a:fld id="{AFDF5865-C3B0-C647-8F92-A202F582863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214" r:id="rId1"/>
    <p:sldLayoutId id="2147484215" r:id="rId2"/>
    <p:sldLayoutId id="2147484216" r:id="rId3"/>
    <p:sldLayoutId id="2147484217" r:id="rId4"/>
    <p:sldLayoutId id="2147484218" r:id="rId5"/>
    <p:sldLayoutId id="2147484219" r:id="rId6"/>
    <p:sldLayoutId id="2147484220" r:id="rId7"/>
    <p:sldLayoutId id="2147484221" r:id="rId8"/>
    <p:sldLayoutId id="2147484222" r:id="rId9"/>
    <p:sldLayoutId id="2147484223" r:id="rId10"/>
    <p:sldLayoutId id="2147484224" r:id="rId11"/>
    <p:sldLayoutId id="2147484228" r:id="rId12"/>
    <p:sldLayoutId id="2147484229" r:id="rId13"/>
  </p:sldLayoutIdLst>
  <p:hf hdr="0" ftr="0" dt="0"/>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p:titleStyle>
    <p:bodyStyle>
      <a:lvl1pPr marL="257175" indent="-257175" algn="l" defTabSz="3429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ＭＳ Ｐゴシック" charset="0"/>
        </a:defRPr>
      </a:lvl1pPr>
      <a:lvl2pPr marL="557213" indent="-214313" algn="l" defTabSz="34290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ＭＳ Ｐゴシック" charset="0"/>
          <a:cs typeface="+mn-cs"/>
        </a:defRPr>
      </a:lvl2pPr>
      <a:lvl3pPr marL="857250" indent="-171450" algn="l" defTabSz="342900"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ＭＳ Ｐゴシック" charset="0"/>
          <a:cs typeface="+mn-cs"/>
        </a:defRPr>
      </a:lvl3pPr>
      <a:lvl4pPr marL="12001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mn-cs"/>
        </a:defRPr>
      </a:lvl4pPr>
      <a:lvl5pPr marL="15430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a:t>
            </a:fld>
            <a:endParaRPr/>
          </a:p>
        </p:txBody>
      </p:sp>
      <p:sp>
        <p:nvSpPr>
          <p:cNvPr id="3" name="Rectangle 2">
            <a:extLst>
              <a:ext uri="{FF2B5EF4-FFF2-40B4-BE49-F238E27FC236}">
                <a16:creationId xmlns:a16="http://schemas.microsoft.com/office/drawing/2014/main" id="{239DD994-04E1-4140-A14F-D660FF93284B}"/>
              </a:ext>
            </a:extLst>
          </p:cNvPr>
          <p:cNvSpPr>
            <a:spLocks noChangeArrowheads="1"/>
          </p:cNvSpPr>
          <p:nvPr/>
        </p:nvSpPr>
        <p:spPr bwMode="auto">
          <a:xfrm>
            <a:off x="1965723" y="3199069"/>
            <a:ext cx="5222081"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2250" b="1" dirty="0"/>
              <a:t>Module Overview</a:t>
            </a:r>
          </a:p>
        </p:txBody>
      </p:sp>
      <p:sp>
        <p:nvSpPr>
          <p:cNvPr id="4" name="Title 7">
            <a:extLst>
              <a:ext uri="{FF2B5EF4-FFF2-40B4-BE49-F238E27FC236}">
                <a16:creationId xmlns:a16="http://schemas.microsoft.com/office/drawing/2014/main" id="{1A6A3DBA-A715-1942-8AD8-294F04D69B31}"/>
              </a:ext>
            </a:extLst>
          </p:cNvPr>
          <p:cNvSpPr txBox="1">
            <a:spLocks/>
          </p:cNvSpPr>
          <p:nvPr/>
        </p:nvSpPr>
        <p:spPr bwMode="auto">
          <a:xfrm>
            <a:off x="457200" y="225842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r>
              <a:rPr lang="en-US" altLang="en-US" sz="3000" b="1">
                <a:ea typeface="ＭＳ Ｐゴシック" panose="020B0600070205080204" pitchFamily="34" charset="-128"/>
              </a:rPr>
              <a:t>Americans and the Great War, 1914-1919 </a:t>
            </a:r>
            <a:endParaRPr lang="en-US" altLang="en-US" sz="3000" dirty="0">
              <a:ea typeface="ＭＳ Ｐゴシック" panose="020B0600070205080204" pitchFamily="34" charset="-128"/>
            </a:endParaRPr>
          </a:p>
        </p:txBody>
      </p:sp>
    </p:spTree>
    <p:extLst>
      <p:ext uri="{BB962C8B-B14F-4D97-AF65-F5344CB8AC3E}">
        <p14:creationId xmlns:p14="http://schemas.microsoft.com/office/powerpoint/2010/main" val="779694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10</a:t>
            </a:fld>
            <a:endParaRPr/>
          </a:p>
        </p:txBody>
      </p:sp>
      <p:sp>
        <p:nvSpPr>
          <p:cNvPr id="3" name="Content Placeholder 2">
            <a:extLst>
              <a:ext uri="{FF2B5EF4-FFF2-40B4-BE49-F238E27FC236}">
                <a16:creationId xmlns:a16="http://schemas.microsoft.com/office/drawing/2014/main" id="{43D82669-3AE9-F24F-93D8-C29FD14F620F}"/>
              </a:ext>
            </a:extLst>
          </p:cNvPr>
          <p:cNvSpPr txBox="1">
            <a:spLocks/>
          </p:cNvSpPr>
          <p:nvPr/>
        </p:nvSpPr>
        <p:spPr bwMode="auto">
          <a:xfrm>
            <a:off x="708469" y="1940673"/>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b="1" dirty="0"/>
              <a:t>Prohibition</a:t>
            </a:r>
            <a:r>
              <a:rPr lang="en-US" sz="1875" dirty="0"/>
              <a:t>, as the anti-alcohol movement became known, had been a goal of many Progressives for decades. With the war, prohibitionists saw an opportunity for federal action. Congress ratified the Eighteenth Amendment in January 1919, with provisions to take effect one year later. </a:t>
            </a:r>
          </a:p>
          <a:p>
            <a:pPr>
              <a:spcAft>
                <a:spcPts val="900"/>
              </a:spcAft>
            </a:pPr>
            <a:r>
              <a:rPr lang="en-US" sz="1875" dirty="0"/>
              <a:t>The First World War provided the impetus for another longstanding goal of some reformers: universal suffrage. The amendment finally passed in June 1919, and states ratified it by August 1920. Specifically, the Nineteenth Amendment prohibited all efforts to deny the right to vote on the basis of sex. It took effect in time for American women to vote in the presidential election of 1920. </a:t>
            </a:r>
          </a:p>
          <a:p>
            <a:endParaRPr lang="en-US" sz="2100" dirty="0"/>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a:extLst>
              <a:ext uri="{FF2B5EF4-FFF2-40B4-BE49-F238E27FC236}">
                <a16:creationId xmlns:a16="http://schemas.microsoft.com/office/drawing/2014/main" id="{4F93D3A1-5B1B-9445-9320-2679DA05CD22}"/>
              </a:ext>
            </a:extLst>
          </p:cNvPr>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r>
              <a:rPr lang="en-US" altLang="en-US" sz="3000" b="1">
                <a:ea typeface="ＭＳ Ｐゴシック" panose="020B0600070205080204" pitchFamily="34" charset="-128"/>
              </a:rPr>
              <a:t>The last vestiges of progressivism</a:t>
            </a:r>
            <a:endParaRPr lang="en-US" altLang="en-US" sz="3000" dirty="0">
              <a:ea typeface="ＭＳ Ｐゴシック" panose="020B0600070205080204" pitchFamily="34" charset="-128"/>
            </a:endParaRPr>
          </a:p>
        </p:txBody>
      </p:sp>
    </p:spTree>
    <p:extLst>
      <p:ext uri="{BB962C8B-B14F-4D97-AF65-F5344CB8AC3E}">
        <p14:creationId xmlns:p14="http://schemas.microsoft.com/office/powerpoint/2010/main" val="1863586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11</a:t>
            </a:fld>
            <a:endParaRPr/>
          </a:p>
        </p:txBody>
      </p:sp>
      <p:sp>
        <p:nvSpPr>
          <p:cNvPr id="3" name="Content Placeholder 2">
            <a:extLst>
              <a:ext uri="{FF2B5EF4-FFF2-40B4-BE49-F238E27FC236}">
                <a16:creationId xmlns:a16="http://schemas.microsoft.com/office/drawing/2014/main" id="{43D82669-3AE9-F24F-93D8-C29FD14F620F}"/>
              </a:ext>
            </a:extLst>
          </p:cNvPr>
          <p:cNvSpPr txBox="1">
            <a:spLocks/>
          </p:cNvSpPr>
          <p:nvPr/>
        </p:nvSpPr>
        <p:spPr bwMode="auto">
          <a:xfrm>
            <a:off x="708469" y="1940673"/>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By March 1918, the Germans had won the war on the Eastern Front. Thus emboldened, Germany quickly moved upon the Allied lines, causing both the French and British to ask Wilson to forestall extensive training to U.S. troops and instead commit them to the front immediately. Wilson complied, and by May 1918, Americans were fully engaged in the war. American forces, alongside the British and French armies, succeeded in repelling the German offensive. The summer battles of 1918 turned the tide of the war, with the Germans in full retreat by the end of July 1918. On November 11, 1918, Germany and the Allies declared an immediate armistice, thus bring the fighting to a stop and signaling the beginning of the peace process. </a:t>
            </a:r>
          </a:p>
          <a:p>
            <a:r>
              <a:rPr lang="en-US" sz="1800" dirty="0"/>
              <a:t> </a:t>
            </a:r>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a:extLst>
              <a:ext uri="{FF2B5EF4-FFF2-40B4-BE49-F238E27FC236}">
                <a16:creationId xmlns:a16="http://schemas.microsoft.com/office/drawing/2014/main" id="{79576E9E-B396-FC42-A4F6-12A4D308AABA}"/>
              </a:ext>
            </a:extLst>
          </p:cNvPr>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r>
              <a:rPr lang="en-US" altLang="en-US" sz="3000" b="1">
                <a:ea typeface="ＭＳ Ｐゴシック" panose="020B0600070205080204" pitchFamily="34" charset="-128"/>
              </a:rPr>
              <a:t>Winning the war</a:t>
            </a:r>
            <a:endParaRPr lang="en-US" altLang="en-US" sz="3000" dirty="0">
              <a:ea typeface="ＭＳ Ｐゴシック" panose="020B0600070205080204" pitchFamily="34" charset="-128"/>
            </a:endParaRPr>
          </a:p>
        </p:txBody>
      </p:sp>
    </p:spTree>
    <p:extLst>
      <p:ext uri="{BB962C8B-B14F-4D97-AF65-F5344CB8AC3E}">
        <p14:creationId xmlns:p14="http://schemas.microsoft.com/office/powerpoint/2010/main" val="2872894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12</a:t>
            </a:fld>
            <a:endParaRPr/>
          </a:p>
        </p:txBody>
      </p:sp>
      <p:sp>
        <p:nvSpPr>
          <p:cNvPr id="3" name="Content Placeholder 2">
            <a:extLst>
              <a:ext uri="{FF2B5EF4-FFF2-40B4-BE49-F238E27FC236}">
                <a16:creationId xmlns:a16="http://schemas.microsoft.com/office/drawing/2014/main" id="{43D82669-3AE9-F24F-93D8-C29FD14F620F}"/>
              </a:ext>
            </a:extLst>
          </p:cNvPr>
          <p:cNvSpPr txBox="1">
            <a:spLocks/>
          </p:cNvSpPr>
          <p:nvPr/>
        </p:nvSpPr>
        <p:spPr bwMode="auto">
          <a:xfrm>
            <a:off x="726282" y="1940673"/>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Wilson announced his postwar peace plan before a joint session of Congress. Referring to what became known as the </a:t>
            </a:r>
            <a:r>
              <a:rPr lang="en-US" sz="1875" b="1" dirty="0"/>
              <a:t>Fourteen Points</a:t>
            </a:r>
            <a:r>
              <a:rPr lang="en-US" sz="1875" dirty="0"/>
              <a:t>, Wilson called for openness in all matters of diplomacy and trade, specifically free trade, freedom of the seas, an end to secret treaties and negotiations, promotion of self-determination of all nations, and more. In addition, he called for the creation of a </a:t>
            </a:r>
            <a:r>
              <a:rPr lang="en-US" sz="1875" b="1" dirty="0"/>
              <a:t>League of Nations </a:t>
            </a:r>
            <a:r>
              <a:rPr lang="en-US" sz="1875" dirty="0"/>
              <a:t>to promote the new world order and preserve territorial integrity through open discussions in place of intimidation and war. The Paris Conference became the largest meeting of world leaders to date in history, but the sole piece of the original Fourteen Points that Wilson was able to keep intact was the creation of a League of Nations. </a:t>
            </a:r>
          </a:p>
          <a:p>
            <a:endParaRPr lang="en-US" sz="2100" dirty="0"/>
          </a:p>
          <a:p>
            <a:endParaRPr lang="en-US" sz="195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a:extLst>
              <a:ext uri="{FF2B5EF4-FFF2-40B4-BE49-F238E27FC236}">
                <a16:creationId xmlns:a16="http://schemas.microsoft.com/office/drawing/2014/main" id="{D4A2750A-0DC8-C141-BE56-F7FBFE0F717C}"/>
              </a:ext>
            </a:extLst>
          </p:cNvPr>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t>The Paris Peace Conference </a:t>
            </a:r>
            <a:endParaRPr lang="en-US" sz="3000" b="1" dirty="0">
              <a:ea typeface="+mj-ea"/>
              <a:cs typeface="+mj-cs"/>
            </a:endParaRPr>
          </a:p>
        </p:txBody>
      </p:sp>
    </p:spTree>
    <p:extLst>
      <p:ext uri="{BB962C8B-B14F-4D97-AF65-F5344CB8AC3E}">
        <p14:creationId xmlns:p14="http://schemas.microsoft.com/office/powerpoint/2010/main" val="4198485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13</a:t>
            </a:fld>
            <a:endParaRPr/>
          </a:p>
        </p:txBody>
      </p:sp>
      <p:sp>
        <p:nvSpPr>
          <p:cNvPr id="3" name="Content Placeholder 2">
            <a:extLst>
              <a:ext uri="{FF2B5EF4-FFF2-40B4-BE49-F238E27FC236}">
                <a16:creationId xmlns:a16="http://schemas.microsoft.com/office/drawing/2014/main" id="{0AF386FC-B5A8-1142-95AC-08ECA0B51F51}"/>
              </a:ext>
            </a:extLst>
          </p:cNvPr>
          <p:cNvSpPr txBox="1">
            <a:spLocks/>
          </p:cNvSpPr>
          <p:nvPr/>
        </p:nvSpPr>
        <p:spPr bwMode="auto">
          <a:xfrm>
            <a:off x="726282" y="1940673"/>
            <a:ext cx="7852172" cy="3439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ts val="0"/>
              </a:spcBef>
              <a:spcAft>
                <a:spcPts val="900"/>
              </a:spcAft>
              <a:buNone/>
            </a:pPr>
            <a:r>
              <a:rPr lang="en-US" sz="1875" dirty="0"/>
              <a:t>Although the other nations agreed to the final terms of the Treaty of Versailles, Wilson’s greatest battle lay in the ratification debate that awaited him upon his return. Some Republicans, known as </a:t>
            </a:r>
            <a:r>
              <a:rPr lang="en-US" sz="1875" b="1" dirty="0"/>
              <a:t>Irreconcilables</a:t>
            </a:r>
            <a:r>
              <a:rPr lang="en-US" sz="1875" dirty="0"/>
              <a:t>, opposed the treaty on all grounds, whereas others, called </a:t>
            </a:r>
            <a:r>
              <a:rPr lang="en-US" sz="1875" b="1" dirty="0"/>
              <a:t>Reservationists</a:t>
            </a:r>
            <a:r>
              <a:rPr lang="en-US" sz="1875" dirty="0"/>
              <a:t>, would support the treaty if sufficient amendments were introduced that could eliminate Article X. </a:t>
            </a:r>
          </a:p>
          <a:p>
            <a:pPr>
              <a:spcBef>
                <a:spcPts val="0"/>
              </a:spcBef>
              <a:spcAft>
                <a:spcPts val="900"/>
              </a:spcAft>
              <a:buNone/>
            </a:pPr>
            <a:r>
              <a:rPr lang="en-US" sz="1875" dirty="0"/>
              <a:t>In March 1920, the treaty fell short of the necessary margin for ratification. As a result, the United States never became an official signatory of the Treaty of Versailles. Nor did the U.S. join the League of Nations, which shattered the international authority and significance of the organization. </a:t>
            </a:r>
          </a:p>
          <a:p>
            <a:pPr>
              <a:buNone/>
            </a:pPr>
            <a:endParaRPr lang="en-US" sz="1950" dirty="0"/>
          </a:p>
          <a:p>
            <a:pPr eaLnBrk="1" hangingPunct="1">
              <a:spcBef>
                <a:spcPct val="0"/>
              </a:spcBef>
              <a:spcAft>
                <a:spcPts val="450"/>
              </a:spcAft>
              <a:buNone/>
            </a:pPr>
            <a:endParaRPr lang="en-US" altLang="en-US" sz="1950" dirty="0"/>
          </a:p>
          <a:p>
            <a:pPr eaLnBrk="1" hangingPunct="1">
              <a:spcBef>
                <a:spcPct val="0"/>
              </a:spcBef>
              <a:spcAft>
                <a:spcPts val="450"/>
              </a:spcAft>
              <a:buNone/>
            </a:pPr>
            <a:endParaRPr lang="en-US" altLang="en-US" sz="1950" dirty="0"/>
          </a:p>
          <a:p>
            <a:pPr eaLnBrk="1" hangingPunct="1">
              <a:spcBef>
                <a:spcPct val="0"/>
              </a:spcBef>
              <a:spcAft>
                <a:spcPts val="450"/>
              </a:spcAft>
              <a:buNone/>
            </a:pPr>
            <a:endParaRPr lang="en-US" altLang="en-US" sz="1950" dirty="0"/>
          </a:p>
        </p:txBody>
      </p:sp>
      <p:sp>
        <p:nvSpPr>
          <p:cNvPr id="4" name="Title 5">
            <a:extLst>
              <a:ext uri="{FF2B5EF4-FFF2-40B4-BE49-F238E27FC236}">
                <a16:creationId xmlns:a16="http://schemas.microsoft.com/office/drawing/2014/main" id="{64F4AE90-88B9-044F-97BD-CFF8699FD936}"/>
              </a:ext>
            </a:extLst>
          </p:cNvPr>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r>
              <a:rPr lang="en-US" altLang="en-US" sz="3000" b="1">
                <a:ea typeface="ＭＳ Ｐゴシック" panose="020B0600070205080204" pitchFamily="34" charset="-128"/>
              </a:rPr>
              <a:t>Ratification of the Treaty of Versailles </a:t>
            </a:r>
            <a:endParaRPr lang="en-US" altLang="en-US" sz="3000" dirty="0">
              <a:ea typeface="ＭＳ Ｐゴシック" panose="020B0600070205080204" pitchFamily="34" charset="-128"/>
            </a:endParaRPr>
          </a:p>
        </p:txBody>
      </p:sp>
    </p:spTree>
    <p:extLst>
      <p:ext uri="{BB962C8B-B14F-4D97-AF65-F5344CB8AC3E}">
        <p14:creationId xmlns:p14="http://schemas.microsoft.com/office/powerpoint/2010/main" val="1288772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14</a:t>
            </a:fld>
            <a:endParaRPr/>
          </a:p>
        </p:txBody>
      </p:sp>
      <p:sp>
        <p:nvSpPr>
          <p:cNvPr id="3" name="Content Placeholder 2">
            <a:extLst>
              <a:ext uri="{FF2B5EF4-FFF2-40B4-BE49-F238E27FC236}">
                <a16:creationId xmlns:a16="http://schemas.microsoft.com/office/drawing/2014/main" id="{210691A9-AA6E-974E-8370-BA022CD0F338}"/>
              </a:ext>
            </a:extLst>
          </p:cNvPr>
          <p:cNvSpPr txBox="1">
            <a:spLocks/>
          </p:cNvSpPr>
          <p:nvPr/>
        </p:nvSpPr>
        <p:spPr bwMode="auto">
          <a:xfrm>
            <a:off x="717376" y="1940673"/>
            <a:ext cx="7852172" cy="3439715"/>
          </a:xfrm>
          <a:prstGeom prst="rect">
            <a:avLst/>
          </a:prstGeom>
          <a:noFill/>
          <a:ln>
            <a:noFill/>
          </a:ln>
        </p:spPr>
        <p:txBody>
          <a:bodyPr numCol="2"/>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buNone/>
            </a:pPr>
            <a:r>
              <a:rPr lang="en-US" sz="1875" dirty="0"/>
              <a:t>The end of a successful war did not bring the kind of celebration the country craved or anticipated. The flu pandemic, economic troubles, the </a:t>
            </a:r>
            <a:r>
              <a:rPr lang="en-US" sz="1875" b="1" dirty="0"/>
              <a:t>Red Scare</a:t>
            </a:r>
            <a:r>
              <a:rPr lang="en-US" sz="1875" dirty="0"/>
              <a:t>,</a:t>
            </a:r>
            <a:r>
              <a:rPr lang="en-US" sz="1875" b="1" dirty="0"/>
              <a:t> </a:t>
            </a:r>
            <a:r>
              <a:rPr lang="en-US" sz="1875" dirty="0"/>
              <a:t>and</a:t>
            </a:r>
            <a:r>
              <a:rPr lang="en-US" sz="1875" b="1" dirty="0"/>
              <a:t> </a:t>
            </a:r>
            <a:r>
              <a:rPr lang="en-US" sz="1875" dirty="0"/>
              <a:t>racial and ideological tensions combined to make the immediate postwar experience in the United States one of anxiety and discontent. </a:t>
            </a:r>
          </a:p>
          <a:p>
            <a:pPr eaLnBrk="1" hangingPunct="1">
              <a:spcAft>
                <a:spcPts val="450"/>
              </a:spcAft>
            </a:pPr>
            <a:endParaRPr lang="en-US" altLang="en-US" sz="1950" dirty="0"/>
          </a:p>
          <a:p>
            <a:pPr eaLnBrk="1" hangingPunct="1">
              <a:spcBef>
                <a:spcPts val="0"/>
              </a:spcBef>
              <a:spcAft>
                <a:spcPts val="450"/>
              </a:spcAft>
              <a:defRPr/>
            </a:pPr>
            <a:endParaRPr lang="en-US" sz="1950" dirty="0"/>
          </a:p>
        </p:txBody>
      </p:sp>
      <p:sp>
        <p:nvSpPr>
          <p:cNvPr id="4" name="Title 5">
            <a:extLst>
              <a:ext uri="{FF2B5EF4-FFF2-40B4-BE49-F238E27FC236}">
                <a16:creationId xmlns:a16="http://schemas.microsoft.com/office/drawing/2014/main" id="{12C285C9-B846-C642-A321-BEF52C1528F1}"/>
              </a:ext>
            </a:extLst>
          </p:cNvPr>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altLang="en-US" sz="3000" b="1">
                <a:ea typeface="ＭＳ Ｐゴシック" panose="020B0600070205080204" pitchFamily="34" charset="-128"/>
              </a:rPr>
              <a:t>Disorder and fear in America</a:t>
            </a:r>
            <a:endParaRPr lang="en-US" sz="3000" b="1" dirty="0">
              <a:ea typeface="+mj-ea"/>
              <a:cs typeface="+mj-cs"/>
            </a:endParaRPr>
          </a:p>
        </p:txBody>
      </p:sp>
      <p:pic>
        <p:nvPicPr>
          <p:cNvPr id="5" name="Picture 4" descr="The flu pandemic that came home with the returning troops swept through the United States, as evidenced by this overcrowded flu ward at Camp Funstun, Kansas, adding another trauma onto the recovering postwar psyche." title="Influenza 1918">
            <a:extLst>
              <a:ext uri="{FF2B5EF4-FFF2-40B4-BE49-F238E27FC236}">
                <a16:creationId xmlns:a16="http://schemas.microsoft.com/office/drawing/2014/main" id="{4C95CE5C-65D2-1A49-A4FE-C97D72740607}"/>
              </a:ext>
            </a:extLst>
          </p:cNvPr>
          <p:cNvPicPr>
            <a:picLocks noChangeAspect="1"/>
          </p:cNvPicPr>
          <p:nvPr/>
        </p:nvPicPr>
        <p:blipFill>
          <a:blip r:embed="rId3"/>
          <a:stretch>
            <a:fillRect/>
          </a:stretch>
        </p:blipFill>
        <p:spPr>
          <a:xfrm>
            <a:off x="4727868" y="1931766"/>
            <a:ext cx="3771900" cy="2800350"/>
          </a:xfrm>
          <a:prstGeom prst="rect">
            <a:avLst/>
          </a:prstGeom>
        </p:spPr>
      </p:pic>
      <p:sp>
        <p:nvSpPr>
          <p:cNvPr id="6" name="TextBox 5">
            <a:extLst>
              <a:ext uri="{FF2B5EF4-FFF2-40B4-BE49-F238E27FC236}">
                <a16:creationId xmlns:a16="http://schemas.microsoft.com/office/drawing/2014/main" id="{D0B63D21-5CB4-5140-8F58-FBEBC317E7F3}"/>
              </a:ext>
            </a:extLst>
          </p:cNvPr>
          <p:cNvSpPr txBox="1"/>
          <p:nvPr/>
        </p:nvSpPr>
        <p:spPr>
          <a:xfrm>
            <a:off x="7312231" y="5221432"/>
            <a:ext cx="1446230" cy="461665"/>
          </a:xfrm>
          <a:prstGeom prst="rect">
            <a:avLst/>
          </a:prstGeom>
          <a:noFill/>
        </p:spPr>
        <p:txBody>
          <a:bodyPr wrap="none" rtlCol="0">
            <a:spAutoFit/>
          </a:bodyPr>
          <a:lstStyle/>
          <a:p>
            <a:r>
              <a:rPr lang="en-US" altLang="en-US" sz="600" dirty="0"/>
              <a:t>(Image: US History, </a:t>
            </a:r>
            <a:r>
              <a:rPr lang="en-US" altLang="en-US" sz="600" dirty="0" err="1"/>
              <a:t>OpenStax</a:t>
            </a:r>
            <a:r>
              <a:rPr lang="en-US" altLang="en-US" sz="600" dirty="0"/>
              <a:t>. Fig 23.19)</a:t>
            </a:r>
          </a:p>
          <a:p>
            <a:endParaRPr lang="en-US" dirty="0"/>
          </a:p>
        </p:txBody>
      </p:sp>
    </p:spTree>
    <p:extLst>
      <p:ext uri="{BB962C8B-B14F-4D97-AF65-F5344CB8AC3E}">
        <p14:creationId xmlns:p14="http://schemas.microsoft.com/office/powerpoint/2010/main" val="2867518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15</a:t>
            </a:fld>
            <a:endParaRPr/>
          </a:p>
        </p:txBody>
      </p:sp>
      <p:sp>
        <p:nvSpPr>
          <p:cNvPr id="3" name="Content Placeholder 2">
            <a:extLst>
              <a:ext uri="{FF2B5EF4-FFF2-40B4-BE49-F238E27FC236}">
                <a16:creationId xmlns:a16="http://schemas.microsoft.com/office/drawing/2014/main" id="{9F3915A1-C89E-3C48-B0A6-B5BAD2566A7F}"/>
              </a:ext>
            </a:extLst>
          </p:cNvPr>
          <p:cNvSpPr txBox="1">
            <a:spLocks/>
          </p:cNvSpPr>
          <p:nvPr/>
        </p:nvSpPr>
        <p:spPr bwMode="auto">
          <a:xfrm>
            <a:off x="726282" y="1940673"/>
            <a:ext cx="7852172" cy="3439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buNone/>
            </a:pPr>
            <a:r>
              <a:rPr lang="en-US" sz="1875" dirty="0"/>
              <a:t>As the presidential election of 1920 unfolded, the extent of just how tired Americans were of an interventionist government—whether in terms of Progressive reform or international involvement—became exceedingly clear. Republicans, anxious to return to the White House after eight years of Wilson idealism, capitalized on this growing American sentiment to find a candidate who would promise a return to normalcy. By voting in President Warren G. Harding in a landslide election, Americans indicated their desire for a government that would leave them alone, keep taxes low, and limit social Progressivism and international intervention. </a:t>
            </a:r>
          </a:p>
          <a:p>
            <a:pPr>
              <a:buNone/>
            </a:pPr>
            <a:endParaRPr lang="en-US" sz="1950" dirty="0"/>
          </a:p>
          <a:p>
            <a:endParaRPr lang="en-US" sz="2100" dirty="0"/>
          </a:p>
          <a:p>
            <a:pPr eaLnBrk="1" hangingPunct="1">
              <a:spcBef>
                <a:spcPct val="0"/>
              </a:spcBef>
              <a:spcAft>
                <a:spcPts val="450"/>
              </a:spcAft>
              <a:buNone/>
            </a:pPr>
            <a:endParaRPr lang="en-US" altLang="en-US" sz="1950" dirty="0"/>
          </a:p>
          <a:p>
            <a:pPr eaLnBrk="1" hangingPunct="1">
              <a:spcBef>
                <a:spcPct val="0"/>
              </a:spcBef>
              <a:spcAft>
                <a:spcPts val="450"/>
              </a:spcAft>
              <a:buNone/>
            </a:pPr>
            <a:endParaRPr lang="en-US" altLang="en-US" sz="1950" dirty="0"/>
          </a:p>
          <a:p>
            <a:pPr eaLnBrk="1" hangingPunct="1">
              <a:spcBef>
                <a:spcPct val="0"/>
              </a:spcBef>
              <a:spcAft>
                <a:spcPts val="450"/>
              </a:spcAft>
              <a:buNone/>
            </a:pPr>
            <a:endParaRPr lang="en-US" altLang="en-US" sz="1950" dirty="0"/>
          </a:p>
        </p:txBody>
      </p:sp>
      <p:sp>
        <p:nvSpPr>
          <p:cNvPr id="4" name="Title 5">
            <a:extLst>
              <a:ext uri="{FF2B5EF4-FFF2-40B4-BE49-F238E27FC236}">
                <a16:creationId xmlns:a16="http://schemas.microsoft.com/office/drawing/2014/main" id="{8E17C2B0-40E0-AA4B-9978-7C839D21B44F}"/>
              </a:ext>
            </a:extLst>
          </p:cNvPr>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r>
              <a:rPr lang="en-US" altLang="en-US" sz="3000" b="1">
                <a:ea typeface="ＭＳ Ｐゴシック" panose="020B0600070205080204" pitchFamily="34" charset="-128"/>
              </a:rPr>
              <a:t>A return to normalcy</a:t>
            </a:r>
            <a:endParaRPr lang="en-US" altLang="en-US" sz="3000" dirty="0">
              <a:ea typeface="ＭＳ Ｐゴシック" panose="020B0600070205080204" pitchFamily="34" charset="-128"/>
            </a:endParaRPr>
          </a:p>
        </p:txBody>
      </p:sp>
    </p:spTree>
    <p:extLst>
      <p:ext uri="{BB962C8B-B14F-4D97-AF65-F5344CB8AC3E}">
        <p14:creationId xmlns:p14="http://schemas.microsoft.com/office/powerpoint/2010/main" val="1275543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16</a:t>
            </a:fld>
            <a:endParaRPr/>
          </a:p>
        </p:txBody>
      </p:sp>
      <p:sp>
        <p:nvSpPr>
          <p:cNvPr id="3" name="Rectangle 2">
            <a:extLst>
              <a:ext uri="{FF2B5EF4-FFF2-40B4-BE49-F238E27FC236}">
                <a16:creationId xmlns:a16="http://schemas.microsoft.com/office/drawing/2014/main" id="{19D3574D-20BE-BA46-B55C-CDC41C41B75B}"/>
              </a:ext>
            </a:extLst>
          </p:cNvPr>
          <p:cNvSpPr>
            <a:spLocks noChangeArrowheads="1"/>
          </p:cNvSpPr>
          <p:nvPr/>
        </p:nvSpPr>
        <p:spPr bwMode="auto">
          <a:xfrm>
            <a:off x="670988" y="1938291"/>
            <a:ext cx="7849791" cy="3073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450"/>
              </a:spcAft>
            </a:pPr>
            <a:r>
              <a:rPr lang="en-US" altLang="en-US" sz="1875" dirty="0"/>
              <a:t>Read the syllabus or schedule of assignments regularly. </a:t>
            </a:r>
          </a:p>
          <a:p>
            <a:pPr eaLnBrk="1" hangingPunct="1">
              <a:spcBef>
                <a:spcPct val="0"/>
              </a:spcBef>
              <a:spcAft>
                <a:spcPts val="450"/>
              </a:spcAft>
            </a:pPr>
            <a:r>
              <a:rPr lang="en-US" altLang="en-US" sz="1875" dirty="0"/>
              <a:t>Understand key terms; look up and define all unfamiliar words and terms.</a:t>
            </a:r>
          </a:p>
          <a:p>
            <a:pPr eaLnBrk="1" hangingPunct="1">
              <a:spcBef>
                <a:spcPct val="0"/>
              </a:spcBef>
              <a:spcAft>
                <a:spcPts val="450"/>
              </a:spcAft>
            </a:pPr>
            <a:r>
              <a:rPr lang="en-US" altLang="en-US" sz="1875" dirty="0"/>
              <a:t>Take notes on your readings, assigned media, and lectures. </a:t>
            </a:r>
          </a:p>
          <a:p>
            <a:pPr eaLnBrk="1" hangingPunct="1">
              <a:spcBef>
                <a:spcPct val="0"/>
              </a:spcBef>
              <a:spcAft>
                <a:spcPts val="450"/>
              </a:spcAft>
            </a:pPr>
            <a:r>
              <a:rPr lang="en-US" altLang="en-US" sz="1875" dirty="0"/>
              <a:t>As appropriate, work all questions and/or problems assigned and as many additional questions and/or problems as possible.</a:t>
            </a:r>
          </a:p>
          <a:p>
            <a:pPr eaLnBrk="1" hangingPunct="1">
              <a:spcBef>
                <a:spcPct val="0"/>
              </a:spcBef>
              <a:spcAft>
                <a:spcPts val="450"/>
              </a:spcAft>
            </a:pPr>
            <a:r>
              <a:rPr lang="en-US" altLang="en-US" sz="1875" dirty="0"/>
              <a:t>Discuss topics with classmates. </a:t>
            </a:r>
          </a:p>
          <a:p>
            <a:pPr eaLnBrk="1" hangingPunct="1">
              <a:spcBef>
                <a:spcPct val="0"/>
              </a:spcBef>
              <a:spcAft>
                <a:spcPts val="450"/>
              </a:spcAft>
            </a:pPr>
            <a:r>
              <a:rPr lang="en-US" altLang="en-US" sz="1875" dirty="0"/>
              <a:t>Frequently review your notes. Make flow charts and outlines from your notes to help you study for assessments. </a:t>
            </a:r>
          </a:p>
          <a:p>
            <a:pPr eaLnBrk="1" hangingPunct="1">
              <a:spcBef>
                <a:spcPct val="0"/>
              </a:spcBef>
              <a:spcAft>
                <a:spcPts val="450"/>
              </a:spcAft>
            </a:pPr>
            <a:r>
              <a:rPr lang="en-US" altLang="en-US" sz="1875" dirty="0"/>
              <a:t>Complete all course assessments. </a:t>
            </a:r>
          </a:p>
        </p:txBody>
      </p:sp>
      <p:sp>
        <p:nvSpPr>
          <p:cNvPr id="4" name="Rectangle 3">
            <a:extLst>
              <a:ext uri="{FF2B5EF4-FFF2-40B4-BE49-F238E27FC236}">
                <a16:creationId xmlns:a16="http://schemas.microsoft.com/office/drawing/2014/main" id="{2F8A60C6-673C-394C-93E6-54C177F811F8}"/>
              </a:ext>
            </a:extLst>
          </p:cNvPr>
          <p:cNvSpPr>
            <a:spLocks noChangeArrowheads="1"/>
          </p:cNvSpPr>
          <p:nvPr/>
        </p:nvSpPr>
        <p:spPr bwMode="auto">
          <a:xfrm>
            <a:off x="2448835" y="1095375"/>
            <a:ext cx="429072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3000" b="1" dirty="0"/>
              <a:t>How to study this module</a:t>
            </a:r>
          </a:p>
        </p:txBody>
      </p:sp>
    </p:spTree>
    <p:extLst>
      <p:ext uri="{BB962C8B-B14F-4D97-AF65-F5344CB8AC3E}">
        <p14:creationId xmlns:p14="http://schemas.microsoft.com/office/powerpoint/2010/main" val="14844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a:t>
            </a:fld>
            <a:endParaRPr/>
          </a:p>
        </p:txBody>
      </p:sp>
      <p:sp>
        <p:nvSpPr>
          <p:cNvPr id="3" name="Content Placeholder 2">
            <a:extLst>
              <a:ext uri="{FF2B5EF4-FFF2-40B4-BE49-F238E27FC236}">
                <a16:creationId xmlns:a16="http://schemas.microsoft.com/office/drawing/2014/main" id="{43D82669-3AE9-F24F-93D8-C29FD14F620F}"/>
              </a:ext>
            </a:extLst>
          </p:cNvPr>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defRPr/>
            </a:pPr>
            <a:r>
              <a:rPr lang="en-US" sz="1875" dirty="0"/>
              <a:t>When Woodrow Wilson took over the White House in March 1913, he promised a less expansionist approach to American foreign policy than Theodore Roosevelt and William Howard Taft had pursued. </a:t>
            </a:r>
          </a:p>
          <a:p>
            <a:pPr eaLnBrk="1" hangingPunct="1">
              <a:spcBef>
                <a:spcPts val="0"/>
              </a:spcBef>
              <a:spcAft>
                <a:spcPts val="900"/>
              </a:spcAft>
              <a:defRPr/>
            </a:pPr>
            <a:r>
              <a:rPr lang="en-US" sz="1875" dirty="0"/>
              <a:t>Wilson found that it was much harder than he anticipated to keep the United States out of world affairs. In reality, the United States was interventionist in areas where its interests—direct or indirect—were threatened.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a:extLst>
              <a:ext uri="{FF2B5EF4-FFF2-40B4-BE49-F238E27FC236}">
                <a16:creationId xmlns:a16="http://schemas.microsoft.com/office/drawing/2014/main" id="{B251B079-35E4-C24B-903B-1BA045391BF2}"/>
              </a:ext>
            </a:extLst>
          </p:cNvPr>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r>
              <a:rPr lang="en-US" altLang="en-US" sz="3000" b="1">
                <a:ea typeface="ＭＳ Ｐゴシック" panose="020B0600070205080204" pitchFamily="34" charset="-128"/>
              </a:rPr>
              <a:t>Woodrow Wilson’s new freedom</a:t>
            </a:r>
            <a:endParaRPr lang="en-US" altLang="en-US" sz="3000" dirty="0">
              <a:ea typeface="ＭＳ Ｐゴシック" panose="020B0600070205080204" pitchFamily="34" charset="-128"/>
            </a:endParaRPr>
          </a:p>
        </p:txBody>
      </p:sp>
    </p:spTree>
    <p:extLst>
      <p:ext uri="{BB962C8B-B14F-4D97-AF65-F5344CB8AC3E}">
        <p14:creationId xmlns:p14="http://schemas.microsoft.com/office/powerpoint/2010/main" val="365102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3</a:t>
            </a:fld>
            <a:endParaRPr/>
          </a:p>
        </p:txBody>
      </p:sp>
      <p:sp>
        <p:nvSpPr>
          <p:cNvPr id="3" name="Content Placeholder 2">
            <a:extLst>
              <a:ext uri="{FF2B5EF4-FFF2-40B4-BE49-F238E27FC236}">
                <a16:creationId xmlns:a16="http://schemas.microsoft.com/office/drawing/2014/main" id="{43D82669-3AE9-F24F-93D8-C29FD14F620F}"/>
              </a:ext>
            </a:extLst>
          </p:cNvPr>
          <p:cNvSpPr txBox="1">
            <a:spLocks/>
          </p:cNvSpPr>
          <p:nvPr/>
        </p:nvSpPr>
        <p:spPr bwMode="auto">
          <a:xfrm>
            <a:off x="717376" y="1940673"/>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defRPr/>
            </a:pPr>
            <a:r>
              <a:rPr lang="en-US" sz="1875" dirty="0"/>
              <a:t>When a Serbian nationalist murdered Archduke Franz Ferdinand of the Austro-Hungarian Empire on June 29, 1914, the underlying forces that led to World War I had long been in motion. For nearly a century, nations had negotiated a series of mutual defense alliance treaties to secure themselves against their imperialistic rivals. </a:t>
            </a:r>
          </a:p>
          <a:p>
            <a:pPr eaLnBrk="1" hangingPunct="1">
              <a:spcBef>
                <a:spcPts val="0"/>
              </a:spcBef>
              <a:spcAft>
                <a:spcPts val="900"/>
              </a:spcAft>
              <a:defRPr/>
            </a:pPr>
            <a:r>
              <a:rPr lang="en-US" sz="1875" dirty="0"/>
              <a:t>The Great War was unlike any war that came before it, bringing advanced weaponry and prolonged trench warfare. </a:t>
            </a:r>
          </a:p>
          <a:p>
            <a:pPr eaLnBrk="1" hangingPunct="1">
              <a:spcBef>
                <a:spcPts val="0"/>
              </a:spcBef>
              <a:spcAft>
                <a:spcPts val="900"/>
              </a:spcAft>
              <a:defRPr/>
            </a:pPr>
            <a:r>
              <a:rPr lang="en-US" sz="1875" dirty="0"/>
              <a:t>The attack by a German U-boat on RMS </a:t>
            </a:r>
            <a:r>
              <a:rPr lang="en-US" sz="1875" i="1" dirty="0"/>
              <a:t>Lusitania </a:t>
            </a:r>
            <a:r>
              <a:rPr lang="en-US" sz="1875" dirty="0"/>
              <a:t>horrified</a:t>
            </a:r>
            <a:r>
              <a:rPr lang="en-US" sz="1875" i="1" dirty="0"/>
              <a:t> </a:t>
            </a:r>
            <a:r>
              <a:rPr lang="en-US" sz="1875" dirty="0"/>
              <a:t>the world and would test President Wilson’s desire to stay out of what had been a largely European conflict. </a:t>
            </a:r>
          </a:p>
          <a:p>
            <a:pPr eaLnBrk="1" hangingPunct="1">
              <a:spcBef>
                <a:spcPts val="0"/>
              </a:spcBef>
              <a:spcAft>
                <a:spcPts val="450"/>
              </a:spcAft>
              <a:defRPr/>
            </a:pPr>
            <a:endParaRPr lang="en-US" sz="1950" b="1"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a:extLst>
              <a:ext uri="{FF2B5EF4-FFF2-40B4-BE49-F238E27FC236}">
                <a16:creationId xmlns:a16="http://schemas.microsoft.com/office/drawing/2014/main" id="{DD2740E9-CAA7-C44C-849A-FEA7A0EEA6C3}"/>
              </a:ext>
            </a:extLst>
          </p:cNvPr>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r>
              <a:rPr lang="en-US" altLang="en-US" sz="3000" b="1">
                <a:ea typeface="ＭＳ Ｐゴシック" panose="020B0600070205080204" pitchFamily="34" charset="-128"/>
              </a:rPr>
              <a:t>War erupts in Europe</a:t>
            </a:r>
            <a:endParaRPr lang="en-US" altLang="en-US" sz="3000" dirty="0">
              <a:ea typeface="ＭＳ Ｐゴシック" panose="020B0600070205080204" pitchFamily="34" charset="-128"/>
            </a:endParaRPr>
          </a:p>
        </p:txBody>
      </p:sp>
    </p:spTree>
    <p:extLst>
      <p:ext uri="{BB962C8B-B14F-4D97-AF65-F5344CB8AC3E}">
        <p14:creationId xmlns:p14="http://schemas.microsoft.com/office/powerpoint/2010/main" val="3026493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4</a:t>
            </a:fld>
            <a:endParaRPr/>
          </a:p>
        </p:txBody>
      </p:sp>
      <p:sp>
        <p:nvSpPr>
          <p:cNvPr id="3" name="Content Placeholder 2">
            <a:extLst>
              <a:ext uri="{FF2B5EF4-FFF2-40B4-BE49-F238E27FC236}">
                <a16:creationId xmlns:a16="http://schemas.microsoft.com/office/drawing/2014/main" id="{E030FDD0-7121-0647-823C-36E0CA2EB9D1}"/>
              </a:ext>
            </a:extLst>
          </p:cNvPr>
          <p:cNvSpPr txBox="1">
            <a:spLocks noChangeArrowheads="1"/>
          </p:cNvSpPr>
          <p:nvPr/>
        </p:nvSpPr>
        <p:spPr bwMode="auto">
          <a:xfrm>
            <a:off x="708469" y="1940673"/>
            <a:ext cx="7852172" cy="3439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spcAft>
                <a:spcPts val="900"/>
              </a:spcAft>
              <a:buNone/>
            </a:pPr>
            <a:r>
              <a:rPr lang="en-US" altLang="en-US" sz="1875" dirty="0"/>
              <a:t>Despite the loss of American lives on the </a:t>
            </a:r>
            <a:r>
              <a:rPr lang="en-US" altLang="en-US" sz="1875" i="1" dirty="0"/>
              <a:t>Lusitania</a:t>
            </a:r>
            <a:r>
              <a:rPr lang="en-US" altLang="en-US" sz="1875" dirty="0"/>
              <a:t>, President Wilson stuck to his path of </a:t>
            </a:r>
            <a:r>
              <a:rPr lang="en-US" altLang="en-US" sz="1875" b="1" dirty="0"/>
              <a:t>neutrality </a:t>
            </a:r>
            <a:r>
              <a:rPr lang="en-US" altLang="en-US" sz="1875" dirty="0"/>
              <a:t>in Europe’s escalating war, in part on moral principle, in part as a matter of practical necessity, and in part for political reasons. The final element that led to American involvement in World War I was the so-called </a:t>
            </a:r>
            <a:r>
              <a:rPr lang="en-US" altLang="en-US" sz="1875" b="1" dirty="0"/>
              <a:t>Zimmermann telegram </a:t>
            </a:r>
            <a:r>
              <a:rPr lang="en-US" altLang="en-US" sz="1875" dirty="0"/>
              <a:t>intercepted from Germany, urging Mexico to wage war on the U.S. Combined with Germany’s unrestricted use of submarine warfare and the sinking of American ships, the Zimmermann telegram made a powerful argument for a declaration of war. </a:t>
            </a:r>
          </a:p>
          <a:p>
            <a:pPr>
              <a:spcBef>
                <a:spcPct val="0"/>
              </a:spcBef>
              <a:spcAft>
                <a:spcPts val="900"/>
              </a:spcAft>
              <a:buNone/>
            </a:pPr>
            <a:r>
              <a:rPr lang="en-US" altLang="en-US" sz="1875" dirty="0"/>
              <a:t>On April 2, 1917, Wilson asked Congress to declare war on Germany. </a:t>
            </a:r>
          </a:p>
          <a:p>
            <a:pPr>
              <a:spcBef>
                <a:spcPct val="0"/>
              </a:spcBef>
              <a:buFontTx/>
              <a:buNone/>
            </a:pPr>
            <a:endParaRPr lang="en-US" altLang="en-US" sz="1950" dirty="0"/>
          </a:p>
          <a:p>
            <a:pPr eaLnBrk="1" hangingPunct="1">
              <a:spcBef>
                <a:spcPct val="0"/>
              </a:spcBef>
              <a:spcAft>
                <a:spcPts val="450"/>
              </a:spcAft>
              <a:buNone/>
            </a:pPr>
            <a:endParaRPr lang="en-US" altLang="en-US" sz="1950" dirty="0"/>
          </a:p>
          <a:p>
            <a:pPr eaLnBrk="1" hangingPunct="1">
              <a:spcBef>
                <a:spcPct val="0"/>
              </a:spcBef>
              <a:spcAft>
                <a:spcPts val="450"/>
              </a:spcAft>
              <a:buNone/>
            </a:pPr>
            <a:endParaRPr lang="en-US" altLang="en-US" sz="1950" dirty="0"/>
          </a:p>
        </p:txBody>
      </p:sp>
      <p:sp>
        <p:nvSpPr>
          <p:cNvPr id="4" name="Title 5">
            <a:extLst>
              <a:ext uri="{FF2B5EF4-FFF2-40B4-BE49-F238E27FC236}">
                <a16:creationId xmlns:a16="http://schemas.microsoft.com/office/drawing/2014/main" id="{5BE91736-79D3-5646-879A-3A0CD799901E}"/>
              </a:ext>
            </a:extLst>
          </p:cNvPr>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r>
              <a:rPr lang="en-US" altLang="en-US" sz="3000" b="1">
                <a:ea typeface="ＭＳ Ｐゴシック" panose="020B0600070205080204" pitchFamily="34" charset="-128"/>
              </a:rPr>
              <a:t>The challenge of neutrality</a:t>
            </a:r>
            <a:endParaRPr lang="en-US" altLang="en-US" sz="3000" dirty="0">
              <a:ea typeface="ＭＳ Ｐゴシック" panose="020B0600070205080204" pitchFamily="34" charset="-128"/>
            </a:endParaRPr>
          </a:p>
        </p:txBody>
      </p:sp>
    </p:spTree>
    <p:extLst>
      <p:ext uri="{BB962C8B-B14F-4D97-AF65-F5344CB8AC3E}">
        <p14:creationId xmlns:p14="http://schemas.microsoft.com/office/powerpoint/2010/main" val="3397142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5</a:t>
            </a:fld>
            <a:endParaRPr/>
          </a:p>
        </p:txBody>
      </p:sp>
      <p:sp>
        <p:nvSpPr>
          <p:cNvPr id="3" name="Content Placeholder 2">
            <a:extLst>
              <a:ext uri="{FF2B5EF4-FFF2-40B4-BE49-F238E27FC236}">
                <a16:creationId xmlns:a16="http://schemas.microsoft.com/office/drawing/2014/main" id="{43D82669-3AE9-F24F-93D8-C29FD14F620F}"/>
              </a:ext>
            </a:extLst>
          </p:cNvPr>
          <p:cNvSpPr txBox="1">
            <a:spLocks/>
          </p:cNvSpPr>
          <p:nvPr/>
        </p:nvSpPr>
        <p:spPr bwMode="auto">
          <a:xfrm>
            <a:off x="726282" y="1931767"/>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defRPr/>
            </a:pPr>
            <a:r>
              <a:rPr lang="en-US" sz="1875" dirty="0"/>
              <a:t>The United States needed a large army to help the Allies. To compose a fighting force, Congress passed the Selective Service Act in 1917, which required all men aged twenty-one through thirty to register for the draft. </a:t>
            </a:r>
          </a:p>
          <a:p>
            <a:pPr>
              <a:spcAft>
                <a:spcPts val="900"/>
              </a:spcAft>
            </a:pPr>
            <a:r>
              <a:rPr lang="en-US" sz="1875" dirty="0"/>
              <a:t>Concerns over shortages led to the passage of the Lever Food and Fuel Control Act, which empowered the president to control the production, distribution, and price of all food products during the war effort. Using this law, Wilson created both a Fuel Administration and a Food Administration. </a:t>
            </a:r>
          </a:p>
          <a:p>
            <a:pPr eaLnBrk="1" hangingPunct="1">
              <a:spcBef>
                <a:spcPts val="0"/>
              </a:spcBef>
              <a:spcAft>
                <a:spcPts val="900"/>
              </a:spcAft>
              <a:defRPr/>
            </a:pPr>
            <a:r>
              <a:rPr lang="en-US" sz="1875" dirty="0"/>
              <a:t>To finance the war, the Liberty Loan Act was created, allowing the federal government to sell </a:t>
            </a:r>
            <a:r>
              <a:rPr lang="en-US" sz="1875" b="1" dirty="0"/>
              <a:t>liberty bonds </a:t>
            </a:r>
            <a:r>
              <a:rPr lang="en-US" sz="1875" dirty="0"/>
              <a:t>to the American public, extolling citizens to “do their part” to help the war effort and bring the troops home.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a:extLst>
              <a:ext uri="{FF2B5EF4-FFF2-40B4-BE49-F238E27FC236}">
                <a16:creationId xmlns:a16="http://schemas.microsoft.com/office/drawing/2014/main" id="{B1352B16-CE9C-E34A-9112-6E39B0DCFB0A}"/>
              </a:ext>
            </a:extLst>
          </p:cNvPr>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r>
              <a:rPr lang="en-US" altLang="en-US" sz="3000" b="1">
                <a:ea typeface="ＭＳ Ｐゴシック" panose="020B0600070205080204" pitchFamily="34" charset="-128"/>
              </a:rPr>
              <a:t>The ingredients of war</a:t>
            </a:r>
            <a:endParaRPr lang="en-US" altLang="en-US" sz="3000" dirty="0">
              <a:ea typeface="ＭＳ Ｐゴシック" panose="020B0600070205080204" pitchFamily="34" charset="-128"/>
            </a:endParaRPr>
          </a:p>
        </p:txBody>
      </p:sp>
    </p:spTree>
    <p:extLst>
      <p:ext uri="{BB962C8B-B14F-4D97-AF65-F5344CB8AC3E}">
        <p14:creationId xmlns:p14="http://schemas.microsoft.com/office/powerpoint/2010/main" val="187165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6</a:t>
            </a:fld>
            <a:endParaRPr/>
          </a:p>
        </p:txBody>
      </p:sp>
      <p:sp>
        <p:nvSpPr>
          <p:cNvPr id="3" name="Content Placeholder 2">
            <a:extLst>
              <a:ext uri="{FF2B5EF4-FFF2-40B4-BE49-F238E27FC236}">
                <a16:creationId xmlns:a16="http://schemas.microsoft.com/office/drawing/2014/main" id="{43D82669-3AE9-F24F-93D8-C29FD14F620F}"/>
              </a:ext>
            </a:extLst>
          </p:cNvPr>
          <p:cNvSpPr txBox="1">
            <a:spLocks/>
          </p:cNvSpPr>
          <p:nvPr/>
        </p:nvSpPr>
        <p:spPr bwMode="auto">
          <a:xfrm>
            <a:off x="717376" y="1940673"/>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While many felt entering the war was the only choice, others protested strongly, feeling it was not America’s war to fight. </a:t>
            </a:r>
          </a:p>
          <a:p>
            <a:pPr>
              <a:spcAft>
                <a:spcPts val="900"/>
              </a:spcAft>
            </a:pPr>
            <a:r>
              <a:rPr lang="en-US" sz="1875" dirty="0"/>
              <a:t>Wilson initiated a propaganda campaign, pushing an “America First” message, which sought to convince Americans that they should do everything in their power to ensure an American victory. </a:t>
            </a:r>
          </a:p>
          <a:p>
            <a:pPr>
              <a:spcAft>
                <a:spcPts val="900"/>
              </a:spcAft>
            </a:pPr>
            <a:r>
              <a:rPr lang="en-US" sz="1875" dirty="0"/>
              <a:t>The Trading with the Enemy Act of 1917 prohibited individual trade with an enemy nation and banned the use of the postal service for disseminating any literature deemed treasonous. The Espionage Act prohibited giving aid to the enemy by spying, as well as any public comments that opposed the American war effort.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a:extLst>
              <a:ext uri="{FF2B5EF4-FFF2-40B4-BE49-F238E27FC236}">
                <a16:creationId xmlns:a16="http://schemas.microsoft.com/office/drawing/2014/main" id="{8FE5E1BA-2238-F548-9736-6C756B265AA2}"/>
              </a:ext>
            </a:extLst>
          </p:cNvPr>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r>
              <a:rPr lang="en-US" altLang="en-US" sz="3000" b="1">
                <a:ea typeface="ＭＳ Ｐゴシック" panose="020B0600070205080204" pitchFamily="34" charset="-128"/>
              </a:rPr>
              <a:t>Controlling dissent</a:t>
            </a:r>
            <a:endParaRPr lang="en-US" altLang="en-US" sz="3000" dirty="0">
              <a:ea typeface="ＭＳ Ｐゴシック" panose="020B0600070205080204" pitchFamily="34" charset="-128"/>
            </a:endParaRPr>
          </a:p>
        </p:txBody>
      </p:sp>
    </p:spTree>
    <p:extLst>
      <p:ext uri="{BB962C8B-B14F-4D97-AF65-F5344CB8AC3E}">
        <p14:creationId xmlns:p14="http://schemas.microsoft.com/office/powerpoint/2010/main" val="3948502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7</a:t>
            </a:fld>
            <a:endParaRPr/>
          </a:p>
        </p:txBody>
      </p:sp>
      <p:sp>
        <p:nvSpPr>
          <p:cNvPr id="3" name="Content Placeholder 2">
            <a:extLst>
              <a:ext uri="{FF2B5EF4-FFF2-40B4-BE49-F238E27FC236}">
                <a16:creationId xmlns:a16="http://schemas.microsoft.com/office/drawing/2014/main" id="{43D82669-3AE9-F24F-93D8-C29FD14F620F}"/>
              </a:ext>
            </a:extLst>
          </p:cNvPr>
          <p:cNvSpPr txBox="1">
            <a:spLocks/>
          </p:cNvSpPr>
          <p:nvPr/>
        </p:nvSpPr>
        <p:spPr bwMode="auto">
          <a:xfrm>
            <a:off x="717376" y="1931767"/>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spcBef>
                <a:spcPts val="0"/>
              </a:spcBef>
              <a:spcAft>
                <a:spcPts val="900"/>
              </a:spcAft>
              <a:defRPr/>
            </a:pPr>
            <a:r>
              <a:rPr lang="en-US" sz="1875" dirty="0"/>
              <a:t>In order to better organize workers and secure for them better wages and working conditions, Samuel Gompers, head of the American Federation of Labor (AFL), sought to capitalize on the wartime need for peaceful and productive industrial relations. </a:t>
            </a:r>
          </a:p>
          <a:p>
            <a:pPr eaLnBrk="1" hangingPunct="1">
              <a:spcBef>
                <a:spcPts val="0"/>
              </a:spcBef>
              <a:spcAft>
                <a:spcPts val="900"/>
              </a:spcAft>
              <a:defRPr/>
            </a:pPr>
            <a:r>
              <a:rPr lang="en-US" sz="1875" dirty="0"/>
              <a:t>This lead to the creation of the National Labor War Board in April 1918, which promoted the adoption of an eight-hour workday, a living wage for all workers, and union membership. </a:t>
            </a:r>
          </a:p>
          <a:p>
            <a:pPr eaLnBrk="1" hangingPunct="1">
              <a:spcBef>
                <a:spcPts val="0"/>
              </a:spcBef>
              <a:spcAft>
                <a:spcPts val="900"/>
              </a:spcAft>
              <a:defRPr/>
            </a:pPr>
            <a:r>
              <a:rPr lang="en-US" sz="1875" dirty="0"/>
              <a:t>Even though wages increased, inflation offset most of the gains. Prices in the United States increased an average of 15–20% annually between 1917 and 1920. Individual purchasing power declined during the war, due to the higher cost of living. Business profits increased by nearly a third.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a:extLst>
              <a:ext uri="{FF2B5EF4-FFF2-40B4-BE49-F238E27FC236}">
                <a16:creationId xmlns:a16="http://schemas.microsoft.com/office/drawing/2014/main" id="{30FCEC6D-6545-504B-AE92-16B9C54C5710}"/>
              </a:ext>
            </a:extLst>
          </p:cNvPr>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r>
              <a:rPr lang="en-US" altLang="en-US" sz="3000" b="1">
                <a:ea typeface="ＭＳ Ｐゴシック" panose="020B0600070205080204" pitchFamily="34" charset="-128"/>
              </a:rPr>
              <a:t>New opportunities born from war</a:t>
            </a:r>
            <a:endParaRPr lang="en-US" altLang="en-US" sz="3000" dirty="0">
              <a:ea typeface="ＭＳ Ｐゴシック" panose="020B0600070205080204" pitchFamily="34" charset="-128"/>
            </a:endParaRPr>
          </a:p>
        </p:txBody>
      </p:sp>
    </p:spTree>
    <p:extLst>
      <p:ext uri="{BB962C8B-B14F-4D97-AF65-F5344CB8AC3E}">
        <p14:creationId xmlns:p14="http://schemas.microsoft.com/office/powerpoint/2010/main" val="1479715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8</a:t>
            </a:fld>
            <a:endParaRPr/>
          </a:p>
        </p:txBody>
      </p:sp>
      <p:sp>
        <p:nvSpPr>
          <p:cNvPr id="3" name="Content Placeholder 2">
            <a:extLst>
              <a:ext uri="{FF2B5EF4-FFF2-40B4-BE49-F238E27FC236}">
                <a16:creationId xmlns:a16="http://schemas.microsoft.com/office/drawing/2014/main" id="{43D82669-3AE9-F24F-93D8-C29FD14F620F}"/>
              </a:ext>
            </a:extLst>
          </p:cNvPr>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More than one million women entered the workforce for the first time as a result of the war, while more than eight million working women found higher paying jobs, often in industry. Many women also found employment in what were typically considered male occupations. Also of special note were the approximately thirty thousand American women who served in the military and a variety of humanitarian organizations during the war. </a:t>
            </a:r>
          </a:p>
          <a:p>
            <a:pPr>
              <a:spcAft>
                <a:spcPts val="900"/>
              </a:spcAft>
            </a:pPr>
            <a:r>
              <a:rPr lang="en-US" sz="1875" dirty="0"/>
              <a:t>After the war ended and men returned home, women were fired from their jobs; they were expected to return home and care for their families. Even when they were doing men’s jobs, women were typically paid lower wages than male workers, and unions were ambivalent at best—and hostile at worst—to women workers.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a:extLst>
              <a:ext uri="{FF2B5EF4-FFF2-40B4-BE49-F238E27FC236}">
                <a16:creationId xmlns:a16="http://schemas.microsoft.com/office/drawing/2014/main" id="{995363F4-D173-4E4A-9FB1-AB753C8ED7AF}"/>
              </a:ext>
            </a:extLst>
          </p:cNvPr>
          <p:cNvSpPr txBox="1">
            <a:spLocks/>
          </p:cNvSpPr>
          <p:nvPr/>
        </p:nvSpPr>
        <p:spPr bwMode="auto">
          <a:xfrm>
            <a:off x="457200" y="92692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r>
              <a:rPr lang="en-US" altLang="en-US" sz="3000" b="1">
                <a:ea typeface="ＭＳ Ｐゴシック" panose="020B0600070205080204" pitchFamily="34" charset="-128"/>
              </a:rPr>
              <a:t>Women in wartime </a:t>
            </a:r>
            <a:endParaRPr lang="en-US" altLang="en-US" sz="3000" dirty="0">
              <a:ea typeface="ＭＳ Ｐゴシック" panose="020B0600070205080204" pitchFamily="34" charset="-128"/>
            </a:endParaRPr>
          </a:p>
        </p:txBody>
      </p:sp>
    </p:spTree>
    <p:extLst>
      <p:ext uri="{BB962C8B-B14F-4D97-AF65-F5344CB8AC3E}">
        <p14:creationId xmlns:p14="http://schemas.microsoft.com/office/powerpoint/2010/main" val="1022166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9</a:t>
            </a:fld>
            <a:endParaRPr/>
          </a:p>
        </p:txBody>
      </p:sp>
      <p:sp>
        <p:nvSpPr>
          <p:cNvPr id="3" name="Content Placeholder 2">
            <a:extLst>
              <a:ext uri="{FF2B5EF4-FFF2-40B4-BE49-F238E27FC236}">
                <a16:creationId xmlns:a16="http://schemas.microsoft.com/office/drawing/2014/main" id="{43D82669-3AE9-F24F-93D8-C29FD14F620F}"/>
              </a:ext>
            </a:extLst>
          </p:cNvPr>
          <p:cNvSpPr txBox="1">
            <a:spLocks/>
          </p:cNvSpPr>
          <p:nvPr/>
        </p:nvSpPr>
        <p:spPr bwMode="auto">
          <a:xfrm>
            <a:off x="708469" y="1940673"/>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Blacks composed thirteen percent of the enlisted military, with 350,000 men serving. They operated in segregated units and suffered from widespread racism in the military hierarchy, often working in menial or support roles. Some troops saw combat, however. The 369th Infantry, for example, known as the </a:t>
            </a:r>
            <a:r>
              <a:rPr lang="en-US" sz="1875" b="1" dirty="0"/>
              <a:t>Harlem </a:t>
            </a:r>
            <a:r>
              <a:rPr lang="en-US" sz="1875" b="1" dirty="0" err="1"/>
              <a:t>Hellfighters</a:t>
            </a:r>
            <a:r>
              <a:rPr lang="en-US" sz="1875" dirty="0"/>
              <a:t>, served on the frontline of France for six months, longer than any other American unit. </a:t>
            </a:r>
          </a:p>
          <a:p>
            <a:pPr eaLnBrk="1" hangingPunct="1">
              <a:spcBef>
                <a:spcPts val="0"/>
              </a:spcBef>
              <a:spcAft>
                <a:spcPts val="900"/>
              </a:spcAft>
              <a:defRPr/>
            </a:pPr>
            <a:r>
              <a:rPr lang="en-US" sz="1875" dirty="0"/>
              <a:t>On the home front, African-Americans saw economic opportunities increase during the war. From 1910-1920, they moved north and found work in the steel, mining, shipbuilding, and automotive industries, among others. African-American women also sought better employment opportunities, beyond their traditional roles as domestic servants.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a:extLst>
              <a:ext uri="{FF2B5EF4-FFF2-40B4-BE49-F238E27FC236}">
                <a16:creationId xmlns:a16="http://schemas.microsoft.com/office/drawing/2014/main" id="{D4A2750A-0DC8-C141-BE56-F7FBFE0F717C}"/>
              </a:ext>
            </a:extLst>
          </p:cNvPr>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a:defRPr/>
            </a:pPr>
            <a:r>
              <a:rPr lang="en-US" b="1"/>
              <a:t>African-Americans in the crusade for democracy </a:t>
            </a:r>
            <a:endParaRPr lang="en-US" sz="3000" dirty="0"/>
          </a:p>
        </p:txBody>
      </p:sp>
    </p:spTree>
    <p:extLst>
      <p:ext uri="{BB962C8B-B14F-4D97-AF65-F5344CB8AC3E}">
        <p14:creationId xmlns:p14="http://schemas.microsoft.com/office/powerpoint/2010/main" val="16061371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3594</TotalTime>
  <Words>1828</Words>
  <Application>Microsoft Office PowerPoint</Application>
  <PresentationFormat>On-screen Show (4:3)</PresentationFormat>
  <Paragraphs>117</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Quicksand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Government</dc:title>
  <dc:creator>Fratz, Lindsey</dc:creator>
  <cp:lastModifiedBy>Lang, Jennifer R.</cp:lastModifiedBy>
  <cp:revision>128</cp:revision>
  <cp:lastPrinted>2018-01-31T01:50:56Z</cp:lastPrinted>
  <dcterms:modified xsi:type="dcterms:W3CDTF">2022-05-26T17:28:45Z</dcterms:modified>
</cp:coreProperties>
</file>