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handoutMasterIdLst>
    <p:handoutMasterId r:id="rId41"/>
  </p:handoutMasterIdLst>
  <p:sldIdLst>
    <p:sldId id="256" r:id="rId2"/>
    <p:sldId id="323" r:id="rId3"/>
    <p:sldId id="283" r:id="rId4"/>
    <p:sldId id="300" r:id="rId5"/>
    <p:sldId id="319" r:id="rId6"/>
    <p:sldId id="325" r:id="rId7"/>
    <p:sldId id="284" r:id="rId8"/>
    <p:sldId id="327" r:id="rId9"/>
    <p:sldId id="285" r:id="rId10"/>
    <p:sldId id="320" r:id="rId11"/>
    <p:sldId id="326" r:id="rId12"/>
    <p:sldId id="344" r:id="rId13"/>
    <p:sldId id="329" r:id="rId14"/>
    <p:sldId id="328" r:id="rId15"/>
    <p:sldId id="304" r:id="rId16"/>
    <p:sldId id="330" r:id="rId17"/>
    <p:sldId id="306" r:id="rId18"/>
    <p:sldId id="331" r:id="rId19"/>
    <p:sldId id="307" r:id="rId20"/>
    <p:sldId id="308" r:id="rId21"/>
    <p:sldId id="309" r:id="rId22"/>
    <p:sldId id="332" r:id="rId23"/>
    <p:sldId id="310" r:id="rId24"/>
    <p:sldId id="311" r:id="rId25"/>
    <p:sldId id="312" r:id="rId26"/>
    <p:sldId id="335" r:id="rId27"/>
    <p:sldId id="321" r:id="rId28"/>
    <p:sldId id="337" r:id="rId29"/>
    <p:sldId id="345" r:id="rId30"/>
    <p:sldId id="314" r:id="rId31"/>
    <p:sldId id="315" r:id="rId32"/>
    <p:sldId id="316" r:id="rId33"/>
    <p:sldId id="273" r:id="rId34"/>
    <p:sldId id="338" r:id="rId35"/>
    <p:sldId id="336" r:id="rId36"/>
    <p:sldId id="318" r:id="rId37"/>
    <p:sldId id="342" r:id="rId38"/>
    <p:sldId id="343" r:id="rId39"/>
    <p:sldId id="341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5D419"/>
    <a:srgbClr val="6CB255"/>
    <a:srgbClr val="212F62"/>
    <a:srgbClr val="72A510"/>
    <a:srgbClr val="A4EC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94014" autoAdjust="0"/>
  </p:normalViewPr>
  <p:slideViewPr>
    <p:cSldViewPr snapToGrid="0" snapToObjects="1">
      <p:cViewPr varScale="1">
        <p:scale>
          <a:sx n="120" d="100"/>
          <a:sy n="120" d="100"/>
        </p:scale>
        <p:origin x="7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D041A-73BB-E643-A8C7-50D88C2F22F5}" type="datetimeFigureOut">
              <a:rPr lang="en-US" smtClean="0"/>
              <a:t>7/7/21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EFEC5-3018-A548-B247-453C6EC1E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57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C71-EC74-44AF-B27E-FC7DC3C3A61D}" type="datetime4">
              <a:rPr lang="en-US" smtClean="0"/>
              <a:pPr/>
              <a:t>July 7,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07618"/>
            <a:ext cx="4031619" cy="46076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606925" y="1107618"/>
            <a:ext cx="3913188" cy="4607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212F62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July 7,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 marL="788670" indent="-514350">
              <a:buFont typeface="+mj-lt"/>
              <a:buAutoNum type="alphaLcParenR"/>
              <a:defRPr sz="2800"/>
            </a:lvl2pPr>
            <a:lvl3pPr marL="1371600" indent="-457200">
              <a:buFont typeface="+mj-lt"/>
              <a:buAutoNum type="alphaLcParenR"/>
              <a:defRPr sz="2400"/>
            </a:lvl3pPr>
            <a:lvl4pPr marL="1828800" indent="-457200">
              <a:buFont typeface="+mj-lt"/>
              <a:buAutoNum type="alphaLcParenR"/>
              <a:defRPr sz="2000"/>
            </a:lvl4pPr>
            <a:lvl5pPr marL="2286000" indent="-457200">
              <a:buFont typeface="+mj-lt"/>
              <a:buAutoNum type="alphaLcParenR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/>
              <a:pPr/>
              <a:t>July 7,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EABC-D766-4322-8E78-B830FAE35C72}" type="datetime4">
              <a:rPr lang="en-US" smtClean="0"/>
              <a:pPr/>
              <a:t>July 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0" y="789677"/>
            <a:ext cx="9144000" cy="7091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rgbClr val="6CB2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dirty="0"/>
              <a:t>College Physics</a:t>
            </a:r>
          </a:p>
          <a:p>
            <a:pPr algn="ctr"/>
            <a:endParaRPr lang="en-US" sz="1800" cap="none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  <a:p>
            <a:pPr algn="ctr"/>
            <a:r>
              <a:rPr lang="en-US" sz="2000" b="1" cap="none" dirty="0">
                <a:solidFill>
                  <a:srgbClr val="212F62"/>
                </a:solidFill>
                <a:latin typeface="+mn-lt"/>
              </a:rPr>
              <a:t>Chapter # Chapter Title</a:t>
            </a:r>
          </a:p>
          <a:p>
            <a:pPr algn="ctr"/>
            <a:r>
              <a:rPr lang="en-US" sz="1600" cap="none" dirty="0">
                <a:solidFill>
                  <a:schemeClr val="tx1"/>
                </a:solidFill>
                <a:latin typeface="+mn-lt"/>
              </a:rPr>
              <a:t>PowerPoint Image Slideshow</a:t>
            </a:r>
          </a:p>
        </p:txBody>
      </p:sp>
      <p:pic>
        <p:nvPicPr>
          <p:cNvPr id="9" name="Picture 8" descr="medium_covers_Page_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758" y="2517424"/>
            <a:ext cx="2010682" cy="26038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bliqueTopLeft"/>
            <a:lightRig rig="threePt" dir="t"/>
          </a:scene3d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July 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044814" y="683895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FFFFFF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4" r:id="rId2"/>
    <p:sldLayoutId id="2147483920" r:id="rId3"/>
    <p:sldLayoutId id="2147483913" r:id="rId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 cap="all" spc="-60" baseline="0">
          <a:solidFill>
            <a:srgbClr val="6CB25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6CB255"/>
        </a:buClr>
        <a:buFont typeface="Arial" pitchFamily="34" charset="0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hyperlink" Target="http://creativecommons.org/licenses/by-nc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LKN5sq5dtW4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789677"/>
            <a:ext cx="9144000" cy="7091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rgbClr val="6CB2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BIOLOGY 2e</a:t>
            </a:r>
          </a:p>
          <a:p>
            <a:pPr algn="ctr"/>
            <a:endParaRPr lang="en-US" sz="1800" cap="none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  <a:p>
            <a:pPr algn="ctr"/>
            <a:r>
              <a:rPr lang="en-US" sz="2000" b="1" cap="none" dirty="0">
                <a:solidFill>
                  <a:srgbClr val="212F62"/>
                </a:solidFill>
                <a:latin typeface="+mn-lt"/>
              </a:rPr>
              <a:t>Chapter 5 STRUCTURE AND FUNCTION OF PLASMA MEMBRANES</a:t>
            </a:r>
          </a:p>
          <a:p>
            <a:pPr algn="ctr"/>
            <a:r>
              <a:rPr lang="en-US" sz="1600" cap="none" dirty="0">
                <a:solidFill>
                  <a:schemeClr val="tx1"/>
                </a:solidFill>
                <a:latin typeface="+mn-lt"/>
              </a:rPr>
              <a:t>PowerPoint Image Slideshow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0" t="27325" r="-702" b="8101"/>
          <a:stretch/>
        </p:blipFill>
        <p:spPr>
          <a:xfrm>
            <a:off x="3064042" y="2502569"/>
            <a:ext cx="3015916" cy="3609474"/>
          </a:xfrm>
          <a:prstGeom prst="rect">
            <a:avLst/>
          </a:prstGeom>
        </p:spPr>
      </p:pic>
      <p:pic>
        <p:nvPicPr>
          <p:cNvPr id="7" name="Picture 6" descr="OSX-Horiz-TM-RGB-201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878757"/>
            <a:ext cx="2034556" cy="4665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7174" y="5661919"/>
            <a:ext cx="195738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This work is licensed under a </a:t>
            </a:r>
            <a:r>
              <a:rPr lang="en-US" sz="1050" dirty="0">
                <a:hlinkClick r:id="rId4"/>
              </a:rPr>
              <a:t>Creative Commons Attribution-NonCommercial-ShareAlike 4.0 International License</a:t>
            </a:r>
            <a:r>
              <a:rPr lang="en-US" sz="1050" dirty="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6" y="5089207"/>
            <a:ext cx="1257300" cy="44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43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6CB255"/>
                </a:solidFill>
              </a:rPr>
              <a:t>Receptor Proteins</a:t>
            </a:r>
          </a:p>
        </p:txBody>
      </p:sp>
      <p:pic>
        <p:nvPicPr>
          <p:cNvPr id="2" name="Picture Placeholder 1" descr="Figure_05_01_07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13" b="-6013"/>
          <a:stretch>
            <a:fillRect/>
          </a:stretch>
        </p:blipFill>
        <p:spPr>
          <a:xfrm>
            <a:off x="457200" y="1108075"/>
            <a:ext cx="4032250" cy="5256213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06925" y="1107617"/>
            <a:ext cx="3913188" cy="525697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Our immune system’s T cells have CD4 receptor </a:t>
            </a:r>
            <a:r>
              <a:rPr lang="en-US" sz="2400" u="sng" dirty="0">
                <a:solidFill>
                  <a:srgbClr val="000000"/>
                </a:solidFill>
              </a:rPr>
              <a:t>glycoproteins</a:t>
            </a:r>
            <a:r>
              <a:rPr lang="en-US" sz="2400" dirty="0">
                <a:solidFill>
                  <a:srgbClr val="000000"/>
                </a:solidFill>
              </a:rPr>
              <a:t> that recognize HIV as “self”. 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(credit: modification of work by NIH, NIAID)</a:t>
            </a:r>
          </a:p>
        </p:txBody>
      </p:sp>
    </p:spTree>
    <p:extLst>
      <p:ext uri="{BB962C8B-B14F-4D97-AF65-F5344CB8AC3E}">
        <p14:creationId xmlns:p14="http://schemas.microsoft.com/office/powerpoint/2010/main" val="1783133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Membrane Fluidity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1254125"/>
            <a:ext cx="8062912" cy="5318125"/>
          </a:xfrm>
        </p:spPr>
        <p:txBody>
          <a:bodyPr>
            <a:normAutofit/>
          </a:bodyPr>
          <a:lstStyle/>
          <a:p>
            <a:r>
              <a:rPr lang="en-US" sz="2400" dirty="0"/>
              <a:t>The membrane needs to be flexible but not so fluid that it cannot maintain its structure.</a:t>
            </a:r>
          </a:p>
          <a:p>
            <a:r>
              <a:rPr lang="en-US" sz="2400" dirty="0"/>
              <a:t>Fluidity is affected by:</a:t>
            </a:r>
          </a:p>
          <a:p>
            <a:pPr marL="342900" indent="-342900">
              <a:buFont typeface="Arial"/>
              <a:buChar char="•"/>
            </a:pPr>
            <a:r>
              <a:rPr lang="en-US" sz="2400" u="sng" dirty="0"/>
              <a:t>Phospholipid type </a:t>
            </a:r>
            <a:r>
              <a:rPr lang="en-US" sz="2400" dirty="0"/>
              <a:t>– phospholipids with saturated fatty acids can pack together more closely than those with unsaturated FA; therefore, more SFA, more rigid</a:t>
            </a:r>
          </a:p>
          <a:p>
            <a:pPr marL="342900" indent="-342900">
              <a:buFont typeface="Arial"/>
              <a:buChar char="•"/>
            </a:pPr>
            <a:r>
              <a:rPr lang="en-US" sz="2400" u="sng" dirty="0"/>
              <a:t>Temperature</a:t>
            </a:r>
            <a:r>
              <a:rPr lang="en-US" sz="2400" dirty="0"/>
              <a:t> – cold temperatures compress molecules making membranes more rigid </a:t>
            </a:r>
          </a:p>
          <a:p>
            <a:pPr marL="342900" indent="-342900">
              <a:buFont typeface="Arial"/>
              <a:buChar char="•"/>
            </a:pPr>
            <a:r>
              <a:rPr lang="en-US" sz="2400" u="sng" dirty="0"/>
              <a:t>Cholesterol</a:t>
            </a:r>
            <a:r>
              <a:rPr lang="en-US" sz="2400" dirty="0"/>
              <a:t>, located within the fatty acid layer, acts as a fluidity buffer; keeping membranes fluid when cold and from not getting too fluid when hot. </a:t>
            </a:r>
          </a:p>
        </p:txBody>
      </p:sp>
    </p:spTree>
    <p:extLst>
      <p:ext uri="{BB962C8B-B14F-4D97-AF65-F5344CB8AC3E}">
        <p14:creationId xmlns:p14="http://schemas.microsoft.com/office/powerpoint/2010/main" val="3394700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Membrane fluidity</a:t>
            </a:r>
          </a:p>
        </p:txBody>
      </p:sp>
      <p:pic>
        <p:nvPicPr>
          <p:cNvPr id="5" name="Picture Placeholder 4">
            <a:hlinkClick r:id="rId2"/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8" b="1719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https://www.youtube.com/watch?v=LKN5sq5dtW4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658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06375" y="3889375"/>
            <a:ext cx="8794749" cy="268287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Plasma membranes are asymmetric; the inner surface differs from the outer surface. For example: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Interior proteins anchor fibers of the cytoskeleton to the membrane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Exterior proteins bind to the extracellular matrix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/>
              <a:t>Glucoproteins</a:t>
            </a:r>
            <a:r>
              <a:rPr lang="en-US" sz="2400" dirty="0"/>
              <a:t> bind to substances the cell needs to import</a:t>
            </a:r>
          </a:p>
        </p:txBody>
      </p:sp>
      <p:pic>
        <p:nvPicPr>
          <p:cNvPr id="6" name="Picture Placeholder 5" descr="Figure_05_01_01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90" r="-5990"/>
          <a:stretch>
            <a:fillRect/>
          </a:stretch>
        </p:blipFill>
        <p:spPr>
          <a:xfrm>
            <a:off x="596379" y="431572"/>
            <a:ext cx="7476106" cy="3245341"/>
          </a:xfrm>
        </p:spPr>
      </p:pic>
    </p:spTree>
    <p:extLst>
      <p:ext uri="{BB962C8B-B14F-4D97-AF65-F5344CB8AC3E}">
        <p14:creationId xmlns:p14="http://schemas.microsoft.com/office/powerpoint/2010/main" val="1746823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3898" y="1086264"/>
            <a:ext cx="7896214" cy="4924100"/>
          </a:xfrm>
        </p:spPr>
        <p:txBody>
          <a:bodyPr>
            <a:normAutofit/>
          </a:bodyPr>
          <a:lstStyle/>
          <a:p>
            <a:r>
              <a:rPr lang="en-US" sz="2400" dirty="0"/>
              <a:t>The plasma membrane is </a:t>
            </a:r>
            <a:r>
              <a:rPr lang="en-US" sz="2400" u="sng" dirty="0"/>
              <a:t>selectively permeable</a:t>
            </a:r>
            <a:r>
              <a:rPr lang="en-US" sz="2400" dirty="0"/>
              <a:t>, which means it allows some molecules to pass through, but not others.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This feature allows cytosol solutions to differ from extracellular fluids.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/>
              <a:t>Example: all cells maintain an imbalance of sodium and potassium ions between the interior and exterior environments.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Transport across a membrane can be either 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/>
              <a:t>Passive – requiring no energy, or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/>
              <a:t>Active – requiring energy (ATP)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6711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85338"/>
            <a:ext cx="8062912" cy="659535"/>
          </a:xfrm>
        </p:spPr>
        <p:txBody>
          <a:bodyPr/>
          <a:lstStyle/>
          <a:p>
            <a:r>
              <a:rPr lang="en-US" dirty="0"/>
              <a:t>Passive transport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199" y="855093"/>
            <a:ext cx="8367221" cy="3247204"/>
          </a:xfrm>
        </p:spPr>
        <p:txBody>
          <a:bodyPr>
            <a:noAutofit/>
          </a:bodyPr>
          <a:lstStyle/>
          <a:p>
            <a:r>
              <a:rPr lang="en-US" sz="2400" dirty="0"/>
              <a:t>The simplest type of passive transport is diffusion.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Diffusion occurs when a substance from an area of high concentration moves down its concentration gradient.</a:t>
            </a:r>
          </a:p>
          <a:p>
            <a:pPr marL="1074420" lvl="1" indent="-342900">
              <a:buFont typeface="Arial"/>
              <a:buChar char="•"/>
            </a:pPr>
            <a:r>
              <a:rPr lang="en-US" dirty="0"/>
              <a:t>In membranes this occurs through the lipid bilayer.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Net movement ceases once equilibrium is achieved.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Only small nonpolar molecules, ex. O2, CO2, &amp; lipid hormones, can diffuse through biological membranes. </a:t>
            </a:r>
          </a:p>
        </p:txBody>
      </p:sp>
      <p:pic>
        <p:nvPicPr>
          <p:cNvPr id="3" name="Picture Placeholder 2" descr="Figure_05_02_02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r="-104"/>
          <a:stretch>
            <a:fillRect/>
          </a:stretch>
        </p:blipFill>
        <p:spPr>
          <a:xfrm>
            <a:off x="646179" y="4102297"/>
            <a:ext cx="5837899" cy="2534204"/>
          </a:xfrm>
        </p:spPr>
      </p:pic>
      <p:sp>
        <p:nvSpPr>
          <p:cNvPr id="2" name="Rectangle 1"/>
          <p:cNvSpPr/>
          <p:nvPr/>
        </p:nvSpPr>
        <p:spPr>
          <a:xfrm>
            <a:off x="6858000" y="5044571"/>
            <a:ext cx="1966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(credit: modification of work by Mariana Ruiz </a:t>
            </a:r>
            <a:r>
              <a:rPr lang="en-US" dirty="0" err="1"/>
              <a:t>Villareal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51043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that affect diffusion rates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22821" y="1123703"/>
            <a:ext cx="8690003" cy="4762442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100" u="sng" dirty="0"/>
              <a:t>Concentration gradients </a:t>
            </a:r>
            <a:r>
              <a:rPr lang="en-US" sz="2100" dirty="0"/>
              <a:t>- Greater difference, faster diffusion</a:t>
            </a:r>
          </a:p>
          <a:p>
            <a:pPr marL="342900" indent="-342900">
              <a:buFont typeface="Arial"/>
              <a:buChar char="•"/>
            </a:pPr>
            <a:r>
              <a:rPr lang="en-US" sz="2100" u="sng" dirty="0"/>
              <a:t>Mass of the molecules </a:t>
            </a:r>
            <a:r>
              <a:rPr lang="en-US" sz="2100" dirty="0"/>
              <a:t>- Smaller molecules diffuse more quickly</a:t>
            </a:r>
          </a:p>
          <a:p>
            <a:pPr marL="342900" indent="-342900">
              <a:buFont typeface="Arial"/>
              <a:buChar char="•"/>
            </a:pPr>
            <a:r>
              <a:rPr lang="en-US" sz="2100" u="sng" dirty="0"/>
              <a:t>Temperature</a:t>
            </a:r>
            <a:r>
              <a:rPr lang="en-US" sz="2100" dirty="0"/>
              <a:t> - Molecules move faster when temperatures are higher</a:t>
            </a:r>
          </a:p>
          <a:p>
            <a:pPr marL="342900" indent="-342900">
              <a:buFont typeface="Arial"/>
              <a:buChar char="•"/>
            </a:pPr>
            <a:r>
              <a:rPr lang="en-US" sz="2100" u="sng" dirty="0"/>
              <a:t>Solvent density </a:t>
            </a:r>
            <a:r>
              <a:rPr lang="en-US" sz="2100" dirty="0"/>
              <a:t>- Dehydration increases density of cytoplasm – reduces diffusion rates</a:t>
            </a:r>
          </a:p>
          <a:p>
            <a:pPr marL="342900" indent="-342900">
              <a:buFont typeface="Arial"/>
              <a:buChar char="•"/>
            </a:pPr>
            <a:r>
              <a:rPr lang="en-US" sz="2100" u="sng" dirty="0"/>
              <a:t>Solubility</a:t>
            </a:r>
            <a:r>
              <a:rPr lang="en-US" sz="2100" dirty="0"/>
              <a:t> – more nonpolar (lipid-soluble) materials diffuse faster</a:t>
            </a:r>
          </a:p>
          <a:p>
            <a:pPr marL="342900" indent="-342900">
              <a:buFont typeface="Arial"/>
              <a:buChar char="•"/>
            </a:pPr>
            <a:r>
              <a:rPr lang="en-US" sz="2100" u="sng" dirty="0"/>
              <a:t>Surface area </a:t>
            </a:r>
            <a:r>
              <a:rPr lang="en-US" sz="2100" dirty="0"/>
              <a:t>– increased surface area speeds up diffusion rates</a:t>
            </a:r>
          </a:p>
          <a:p>
            <a:pPr marL="342900" indent="-342900">
              <a:buFont typeface="Arial"/>
              <a:buChar char="•"/>
            </a:pPr>
            <a:r>
              <a:rPr lang="en-US" sz="2100" u="sng" dirty="0"/>
              <a:t>Distance travelled </a:t>
            </a:r>
            <a:r>
              <a:rPr lang="en-US" sz="2100" dirty="0"/>
              <a:t>– the greater the distance, the slower the rates; important factor affecting upper limit of cell size</a:t>
            </a:r>
          </a:p>
          <a:p>
            <a:pPr marL="342900" indent="-342900">
              <a:buFont typeface="Arial"/>
              <a:buChar char="•"/>
            </a:pPr>
            <a:r>
              <a:rPr lang="en-US" sz="2100" u="sng" dirty="0"/>
              <a:t>Pressure</a:t>
            </a:r>
            <a:r>
              <a:rPr lang="en-US" sz="2100" dirty="0"/>
              <a:t> – in some cells (i.e. kidney cells), blood pressure forces solutions through membranes, speeding up diffusion rates</a:t>
            </a:r>
          </a:p>
        </p:txBody>
      </p:sp>
    </p:spTree>
    <p:extLst>
      <p:ext uri="{BB962C8B-B14F-4D97-AF65-F5344CB8AC3E}">
        <p14:creationId xmlns:p14="http://schemas.microsoft.com/office/powerpoint/2010/main" val="1164175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5.2 Facilitated Passive transport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199" y="1197522"/>
            <a:ext cx="8367222" cy="5198077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/>
              <a:t>Facilitated transport, aka facilitated diffusion, moves substances down their concentration gradients through </a:t>
            </a:r>
            <a:r>
              <a:rPr lang="en-US" sz="2800" dirty="0" err="1"/>
              <a:t>transmembrane</a:t>
            </a:r>
            <a:r>
              <a:rPr lang="en-US" sz="2800" dirty="0"/>
              <a:t>, integral membrane proteins.</a:t>
            </a:r>
          </a:p>
          <a:p>
            <a:pPr marL="342900" indent="-342900">
              <a:lnSpc>
                <a:spcPct val="70000"/>
              </a:lnSpc>
              <a:buFont typeface="Arial"/>
              <a:buChar char="•"/>
            </a:pPr>
            <a:r>
              <a:rPr lang="en-US" sz="2800" dirty="0"/>
              <a:t>Ions and small polar </a:t>
            </a:r>
          </a:p>
          <a:p>
            <a:pPr>
              <a:lnSpc>
                <a:spcPct val="70000"/>
              </a:lnSpc>
            </a:pPr>
            <a:r>
              <a:rPr lang="en-US" sz="2800" dirty="0"/>
              <a:t>molecules diffuse this way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Two types of facilitated transport proteins:</a:t>
            </a:r>
          </a:p>
          <a:p>
            <a:pPr marL="1074420" lvl="1" indent="-342900">
              <a:buFont typeface="Arial"/>
              <a:buChar char="•"/>
            </a:pPr>
            <a:r>
              <a:rPr lang="en-US" sz="2800" dirty="0"/>
              <a:t>Channel proteins</a:t>
            </a:r>
          </a:p>
          <a:p>
            <a:pPr marL="1074420" lvl="1" indent="-342900">
              <a:buFont typeface="Arial"/>
              <a:buChar char="•"/>
            </a:pPr>
            <a:r>
              <a:rPr lang="en-US" sz="2800" dirty="0"/>
              <a:t>Carrier proteins</a:t>
            </a:r>
          </a:p>
        </p:txBody>
      </p:sp>
      <p:pic>
        <p:nvPicPr>
          <p:cNvPr id="9" name="Picture Placeholder 5" descr="Figure_05_01_01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90" r="-5990"/>
          <a:stretch>
            <a:fillRect/>
          </a:stretch>
        </p:blipFill>
        <p:spPr>
          <a:xfrm>
            <a:off x="4968899" y="2597860"/>
            <a:ext cx="3540965" cy="1537116"/>
          </a:xfrm>
        </p:spPr>
      </p:pic>
    </p:spTree>
    <p:extLst>
      <p:ext uri="{BB962C8B-B14F-4D97-AF65-F5344CB8AC3E}">
        <p14:creationId xmlns:p14="http://schemas.microsoft.com/office/powerpoint/2010/main" val="2750287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Channel proteins</a:t>
            </a:r>
          </a:p>
        </p:txBody>
      </p:sp>
      <p:pic>
        <p:nvPicPr>
          <p:cNvPr id="4" name="Picture Placeholder 3" descr="Figure_05_02_04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794" r="-61794"/>
          <a:stretch>
            <a:fillRect/>
          </a:stretch>
        </p:blipFill>
        <p:spPr>
          <a:xfrm>
            <a:off x="2841379" y="1122386"/>
            <a:ext cx="8062913" cy="3500071"/>
          </a:xfrm>
        </p:spPr>
      </p:pic>
      <p:sp>
        <p:nvSpPr>
          <p:cNvPr id="2" name="Rectangle 1"/>
          <p:cNvSpPr/>
          <p:nvPr/>
        </p:nvSpPr>
        <p:spPr>
          <a:xfrm>
            <a:off x="5486687" y="5000002"/>
            <a:ext cx="3337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(credit: modification of work by Mariana Ruiz </a:t>
            </a:r>
            <a:r>
              <a:rPr lang="en-US" dirty="0" err="1"/>
              <a:t>Villareal</a:t>
            </a:r>
            <a:r>
              <a:rPr lang="en-US" dirty="0"/>
              <a:t>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8796" y="1152955"/>
            <a:ext cx="4567821" cy="528721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 top, bottom, and inner core are composed of hydrophilic AA – attract ions &amp;/or polar molecules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Some are open all the time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Others are gated, only opening when a signal is received</a:t>
            </a:r>
          </a:p>
          <a:p>
            <a:r>
              <a:rPr lang="en-US" sz="2400" dirty="0"/>
              <a:t>Important examples: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/>
              <a:t>Aquaporins</a:t>
            </a:r>
            <a:r>
              <a:rPr lang="en-US" sz="2400" dirty="0"/>
              <a:t> - specific to 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Muscle cells have gated ion channels allowing muscle contraction when opened</a:t>
            </a:r>
          </a:p>
        </p:txBody>
      </p:sp>
    </p:spTree>
    <p:extLst>
      <p:ext uri="{BB962C8B-B14F-4D97-AF65-F5344CB8AC3E}">
        <p14:creationId xmlns:p14="http://schemas.microsoft.com/office/powerpoint/2010/main" val="3595511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Figure_05_02_01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43" r="-5143"/>
          <a:stretch>
            <a:fillRect/>
          </a:stretch>
        </p:blipFill>
        <p:spPr>
          <a:xfrm>
            <a:off x="2584710" y="3430416"/>
            <a:ext cx="6559290" cy="2847356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Carrier proteins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199" y="1256210"/>
            <a:ext cx="8367222" cy="2532125"/>
          </a:xfrm>
        </p:spPr>
        <p:txBody>
          <a:bodyPr>
            <a:normAutofit/>
          </a:bodyPr>
          <a:lstStyle/>
          <a:p>
            <a:r>
              <a:rPr lang="en-US" sz="2400" dirty="0"/>
              <a:t>All carrier proteins are specific to a single substance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Bind to that substance, change shape &amp; “carry it” to the other side.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Many allow movement in either direction, as concentration gradients change</a:t>
            </a:r>
          </a:p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2718411" y="6277772"/>
            <a:ext cx="6106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(credit: modification of work by Mariana Ruiz </a:t>
            </a:r>
            <a:r>
              <a:rPr lang="en-US" dirty="0" err="1"/>
              <a:t>Villareal</a:t>
            </a:r>
            <a:r>
              <a:rPr lang="en-US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8256" y="3743772"/>
            <a:ext cx="274069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Important Ex.:</a:t>
            </a:r>
          </a:p>
          <a:p>
            <a:r>
              <a:rPr lang="en-US" sz="2400" dirty="0"/>
              <a:t>Glucose transport  proteins (GLUTS)</a:t>
            </a:r>
          </a:p>
        </p:txBody>
      </p:sp>
    </p:spTree>
    <p:extLst>
      <p:ext uri="{BB962C8B-B14F-4D97-AF65-F5344CB8AC3E}">
        <p14:creationId xmlns:p14="http://schemas.microsoft.com/office/powerpoint/2010/main" val="1030306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5374"/>
            <a:ext cx="8062912" cy="659535"/>
          </a:xfrm>
        </p:spPr>
        <p:txBody>
          <a:bodyPr>
            <a:noAutofit/>
          </a:bodyPr>
          <a:lstStyle/>
          <a:p>
            <a:r>
              <a:rPr lang="en-US" sz="2800" dirty="0"/>
              <a:t>plasma membrane functions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76656" y="1981250"/>
            <a:ext cx="8211312" cy="5436553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defining the outer border of all cells and organelles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managing what enters and exits the cell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receiving external signals and initiating cellular responses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adhering to neighboring cells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9644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Osmosis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199" y="3498639"/>
            <a:ext cx="8367221" cy="2511725"/>
          </a:xfrm>
        </p:spPr>
        <p:txBody>
          <a:bodyPr>
            <a:normAutofit/>
          </a:bodyPr>
          <a:lstStyle/>
          <a:p>
            <a:r>
              <a:rPr lang="en-US" sz="2400" dirty="0"/>
              <a:t>Osmosis is the </a:t>
            </a:r>
            <a:r>
              <a:rPr lang="en-US" sz="2400" u="sng" dirty="0"/>
              <a:t>diffusion</a:t>
            </a:r>
            <a:r>
              <a:rPr lang="en-US" sz="2400" dirty="0"/>
              <a:t> of </a:t>
            </a:r>
            <a:r>
              <a:rPr lang="en-US" sz="2400" u="sng" dirty="0"/>
              <a:t>water</a:t>
            </a:r>
            <a:r>
              <a:rPr lang="en-US" sz="2400" dirty="0"/>
              <a:t> across a </a:t>
            </a:r>
            <a:r>
              <a:rPr lang="en-US" sz="2400" u="sng" dirty="0"/>
              <a:t>membrane</a:t>
            </a:r>
            <a:r>
              <a:rPr lang="en-US" sz="2400" dirty="0"/>
              <a:t>.</a:t>
            </a:r>
          </a:p>
          <a:p>
            <a:r>
              <a:rPr lang="en-US" sz="2400" dirty="0"/>
              <a:t>Water always moves from an area of higher water concentration to one of lower water concentration. </a:t>
            </a:r>
          </a:p>
          <a:p>
            <a:r>
              <a:rPr lang="en-US" sz="2400" dirty="0"/>
              <a:t>Differences in water concentration occur when a solute cannot pass through the selectively permeable membrane.</a:t>
            </a:r>
          </a:p>
        </p:txBody>
      </p:sp>
      <p:pic>
        <p:nvPicPr>
          <p:cNvPr id="4" name="Picture Placeholder 3" descr="Figure_05_02_06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13" r="-15213"/>
          <a:stretch>
            <a:fillRect/>
          </a:stretch>
        </p:blipFill>
        <p:spPr>
          <a:xfrm>
            <a:off x="869001" y="1122387"/>
            <a:ext cx="4709880" cy="2044536"/>
          </a:xfrm>
        </p:spPr>
      </p:pic>
    </p:spTree>
    <p:extLst>
      <p:ext uri="{BB962C8B-B14F-4D97-AF65-F5344CB8AC3E}">
        <p14:creationId xmlns:p14="http://schemas.microsoft.com/office/powerpoint/2010/main" val="3657293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Tonicity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199" y="1179590"/>
            <a:ext cx="8367221" cy="5678409"/>
          </a:xfrm>
        </p:spPr>
        <p:txBody>
          <a:bodyPr>
            <a:normAutofit/>
          </a:bodyPr>
          <a:lstStyle/>
          <a:p>
            <a:r>
              <a:rPr lang="en-US" sz="2400" dirty="0"/>
              <a:t>Tonicity describes how an extracellular solution can change the volume of a cell by affecting osmosis.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Tonicity is often correlated to the osmolarity of a solution.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Osmolarity describes the total solute concentration of a solution (permeable and non-permeable solutes).</a:t>
            </a:r>
          </a:p>
          <a:p>
            <a:r>
              <a:rPr lang="en-US" sz="2400" dirty="0"/>
              <a:t>When solutions with different </a:t>
            </a:r>
            <a:r>
              <a:rPr lang="en-US" sz="2400" dirty="0" err="1"/>
              <a:t>osmolarities</a:t>
            </a:r>
            <a:r>
              <a:rPr lang="en-US" sz="2400" dirty="0"/>
              <a:t> are separate by a membrane permeable to water but not the solute, water moves from the solution with lower osmolarity through the membrane.</a:t>
            </a:r>
          </a:p>
          <a:p>
            <a:endParaRPr lang="en-US" sz="2400" dirty="0"/>
          </a:p>
          <a:p>
            <a:r>
              <a:rPr lang="en-US" sz="2400" b="1" dirty="0"/>
              <a:t>Hypertonic, isotonic, and hypotonic </a:t>
            </a:r>
            <a:r>
              <a:rPr lang="en-US" sz="2400" dirty="0"/>
              <a:t>describe the osmolarity of the cell to that of its extracellular fluid.</a:t>
            </a:r>
          </a:p>
        </p:txBody>
      </p:sp>
    </p:spTree>
    <p:extLst>
      <p:ext uri="{BB962C8B-B14F-4D97-AF65-F5344CB8AC3E}">
        <p14:creationId xmlns:p14="http://schemas.microsoft.com/office/powerpoint/2010/main" val="1905916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Tonicity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199" y="1179591"/>
            <a:ext cx="8367221" cy="2790482"/>
          </a:xfrm>
        </p:spPr>
        <p:txBody>
          <a:bodyPr>
            <a:normAutofit/>
          </a:bodyPr>
          <a:lstStyle/>
          <a:p>
            <a:r>
              <a:rPr lang="en-US" sz="2400" dirty="0"/>
              <a:t>A hypertonic extracellular fluid has lower osmolarity than the cytosol – water leaves the cell.</a:t>
            </a:r>
          </a:p>
          <a:p>
            <a:r>
              <a:rPr lang="en-US" sz="2400" dirty="0"/>
              <a:t>An isotonic extracellular fluid has the same osmolarity than the cytosol – water does not move.</a:t>
            </a:r>
          </a:p>
          <a:p>
            <a:r>
              <a:rPr lang="en-US" sz="2400" dirty="0"/>
              <a:t>A hypertonic extracellular fluid has higher osmolarity than the cytosol – water enters the cell.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777311" y="6398383"/>
            <a:ext cx="3272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(credit: Mariana Ruiz </a:t>
            </a:r>
            <a:r>
              <a:rPr lang="en-US" dirty="0" err="1"/>
              <a:t>Villareal</a:t>
            </a:r>
            <a:r>
              <a:rPr lang="en-US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9310" y="3966612"/>
            <a:ext cx="30310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Animal cells function best when extracellular fluids are isotonic.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E3CF0A-ACC0-D140-B176-D07109DC23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C80C5E-61C0-F945-811A-20B445837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115" y="3828462"/>
            <a:ext cx="3518545" cy="258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70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Osmoregulation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1" y="1158785"/>
            <a:ext cx="8367220" cy="2518128"/>
          </a:xfrm>
        </p:spPr>
        <p:txBody>
          <a:bodyPr>
            <a:noAutofit/>
          </a:bodyPr>
          <a:lstStyle/>
          <a:p>
            <a:r>
              <a:rPr lang="en-US" sz="2400" dirty="0"/>
              <a:t>Organisms who’s cells have cell walls (plants, fungi, bacteria and some </a:t>
            </a:r>
            <a:r>
              <a:rPr lang="en-US" sz="2400" dirty="0" err="1"/>
              <a:t>protists</a:t>
            </a:r>
            <a:r>
              <a:rPr lang="en-US" sz="2400" dirty="0"/>
              <a:t>) prefer hypotonic extracellular solutions.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The pressure exerted by the PM against the CW (turgor pressure) is critical to organismal growth &amp; functions.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Hypertonic solutions causes plasmolysis – PM detaches from the CW</a:t>
            </a:r>
          </a:p>
        </p:txBody>
      </p:sp>
      <p:pic>
        <p:nvPicPr>
          <p:cNvPr id="4" name="Picture Placeholder 3" descr="Figure_05_02_08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05" b="-12805"/>
          <a:stretch>
            <a:fillRect/>
          </a:stretch>
        </p:blipFill>
        <p:spPr>
          <a:xfrm>
            <a:off x="1314642" y="3772490"/>
            <a:ext cx="6235225" cy="2706681"/>
          </a:xfrm>
        </p:spPr>
      </p:pic>
      <p:sp>
        <p:nvSpPr>
          <p:cNvPr id="2" name="Rectangle 1"/>
          <p:cNvSpPr/>
          <p:nvPr/>
        </p:nvSpPr>
        <p:spPr>
          <a:xfrm>
            <a:off x="1483845" y="6444100"/>
            <a:ext cx="6234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(credit: modification of work by Mariana Ruiz </a:t>
            </a:r>
            <a:r>
              <a:rPr lang="en-US" dirty="0" err="1"/>
              <a:t>Villareal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8580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5.14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89667" y="4843981"/>
            <a:ext cx="8534753" cy="1752177"/>
          </a:xfrm>
        </p:spPr>
        <p:txBody>
          <a:bodyPr>
            <a:noAutofit/>
          </a:bodyPr>
          <a:lstStyle/>
          <a:p>
            <a:r>
              <a:rPr lang="en-US" sz="2400" dirty="0"/>
              <a:t>Without adequate water, the plant on the left has lost turgor pressure, visible in its wilting; the turgor pressure is restored by watering it (right). (credit: Victor M. Vicente </a:t>
            </a:r>
            <a:r>
              <a:rPr lang="en-US" sz="2400" dirty="0" err="1"/>
              <a:t>Selvas</a:t>
            </a:r>
            <a:r>
              <a:rPr lang="en-US" sz="2400" dirty="0"/>
              <a:t>)</a:t>
            </a:r>
          </a:p>
        </p:txBody>
      </p:sp>
      <p:pic>
        <p:nvPicPr>
          <p:cNvPr id="3" name="Picture Placeholder 2" descr="Figure_05_02_09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2" r="-11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3731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Osmoregulation by other organisms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1226" y="1063821"/>
            <a:ext cx="3951194" cy="3014213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Freshwater </a:t>
            </a:r>
            <a:r>
              <a:rPr lang="en-US" sz="2400" dirty="0" err="1"/>
              <a:t>protists</a:t>
            </a:r>
            <a:r>
              <a:rPr lang="en-US" sz="2400" dirty="0"/>
              <a:t>, like paramecia and amoebas, use contractile vacuoles, to pump water out of their cells so they do not burst.</a:t>
            </a:r>
          </a:p>
          <a:p>
            <a:endParaRPr lang="en-US" sz="2400" dirty="0"/>
          </a:p>
        </p:txBody>
      </p:sp>
      <p:pic>
        <p:nvPicPr>
          <p:cNvPr id="4" name="Picture Placeholder 3" descr="Figure_05_02_10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3" r="-2933"/>
          <a:stretch>
            <a:fillRect/>
          </a:stretch>
        </p:blipFill>
        <p:spPr>
          <a:xfrm>
            <a:off x="4644624" y="1046638"/>
            <a:ext cx="4107170" cy="1782902"/>
          </a:xfrm>
        </p:spPr>
      </p:pic>
      <p:sp>
        <p:nvSpPr>
          <p:cNvPr id="2" name="Rectangle 1"/>
          <p:cNvSpPr/>
          <p:nvPr/>
        </p:nvSpPr>
        <p:spPr>
          <a:xfrm>
            <a:off x="4252420" y="3110183"/>
            <a:ext cx="48915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(credit: modification of work by NIH; scale-bar data from Matt Russell)</a:t>
            </a:r>
          </a:p>
        </p:txBody>
      </p:sp>
      <p:sp>
        <p:nvSpPr>
          <p:cNvPr id="3" name="Rectangle 2"/>
          <p:cNvSpPr/>
          <p:nvPr/>
        </p:nvSpPr>
        <p:spPr>
          <a:xfrm>
            <a:off x="301224" y="4078034"/>
            <a:ext cx="88427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Marine invertebrates have internal salt concentrations that match their environment.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Fishes excrete diluted urine to get rid of excess H2O or salts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/>
              <a:t>Osmoreceptors</a:t>
            </a:r>
            <a:r>
              <a:rPr lang="en-US" sz="2400" dirty="0"/>
              <a:t> of brain cells monitor solute concentrations in our blood, releasing hormones that affect kidney function.</a:t>
            </a:r>
          </a:p>
        </p:txBody>
      </p:sp>
    </p:spTree>
    <p:extLst>
      <p:ext uri="{BB962C8B-B14F-4D97-AF65-F5344CB8AC3E}">
        <p14:creationId xmlns:p14="http://schemas.microsoft.com/office/powerpoint/2010/main" val="2128871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Transport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3898" y="1270208"/>
            <a:ext cx="78962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Active transport is used anytime an ion or molecule (like glucose) is transported through a membrane protein: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/>
              <a:t>against its concentration gradient (from low to high concentration) or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/>
              <a:t>against its electrochemical gradient (ex. H+ ions to an solution that is more positive).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Energy is always required for active transport.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Two types of active transport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Primary – where ATP provides the energy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Secondary – where an electrochemical gradient provides the energy</a:t>
            </a:r>
          </a:p>
        </p:txBody>
      </p:sp>
    </p:spTree>
    <p:extLst>
      <p:ext uri="{BB962C8B-B14F-4D97-AF65-F5344CB8AC3E}">
        <p14:creationId xmlns:p14="http://schemas.microsoft.com/office/powerpoint/2010/main" val="1281463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Electrochemical gradients 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Placeholder 1" descr="Figure_05_03_01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03" r="-36903"/>
          <a:stretch>
            <a:fillRect/>
          </a:stretch>
        </p:blipFill>
        <p:spPr>
          <a:xfrm>
            <a:off x="2395728" y="3453803"/>
            <a:ext cx="6661140" cy="289157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5046" y="667913"/>
            <a:ext cx="8367220" cy="2974536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Electrochemical gradients arise from the combined effects of concentration gradients and electrical gradients.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An electrical gradient, where the cytoplasm contains more negatively charged molecules (more </a:t>
            </a:r>
            <a:r>
              <a:rPr lang="en-US" sz="2400" dirty="0" err="1"/>
              <a:t>neg</a:t>
            </a:r>
            <a:r>
              <a:rPr lang="en-US" sz="2400" dirty="0"/>
              <a:t> ions &amp; proteins) than the extracellular fluid, is critical for proper cell functioning.</a:t>
            </a:r>
          </a:p>
          <a:p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994095" y="6384036"/>
            <a:ext cx="63334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(credit: “</a:t>
            </a:r>
            <a:r>
              <a:rPr lang="en-US" sz="1400" dirty="0" err="1"/>
              <a:t>Synaptitude</a:t>
            </a:r>
            <a:r>
              <a:rPr lang="en-US" sz="1400" dirty="0"/>
              <a:t>”/Wikimedia Commons)</a:t>
            </a:r>
          </a:p>
        </p:txBody>
      </p:sp>
    </p:spTree>
    <p:extLst>
      <p:ext uri="{BB962C8B-B14F-4D97-AF65-F5344CB8AC3E}">
        <p14:creationId xmlns:p14="http://schemas.microsoft.com/office/powerpoint/2010/main" val="3384143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Electrochemical gradients 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Placeholder 1" descr="Figure_05_03_01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03" r="-36903"/>
          <a:stretch>
            <a:fillRect/>
          </a:stretch>
        </p:blipFill>
        <p:spPr>
          <a:xfrm>
            <a:off x="-1263367" y="900861"/>
            <a:ext cx="11743049" cy="5097603"/>
          </a:xfrm>
        </p:spPr>
      </p:pic>
      <p:sp>
        <p:nvSpPr>
          <p:cNvPr id="4" name="Rectangle 3"/>
          <p:cNvSpPr/>
          <p:nvPr/>
        </p:nvSpPr>
        <p:spPr>
          <a:xfrm>
            <a:off x="4994095" y="6384036"/>
            <a:ext cx="63334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(credit: “</a:t>
            </a:r>
            <a:r>
              <a:rPr lang="en-US" sz="1400" dirty="0" err="1"/>
              <a:t>Synaptitude</a:t>
            </a:r>
            <a:r>
              <a:rPr lang="en-US" sz="1400" dirty="0"/>
              <a:t>”/Wikimedia Commons)</a:t>
            </a:r>
          </a:p>
        </p:txBody>
      </p:sp>
    </p:spTree>
    <p:extLst>
      <p:ext uri="{BB962C8B-B14F-4D97-AF65-F5344CB8AC3E}">
        <p14:creationId xmlns:p14="http://schemas.microsoft.com/office/powerpoint/2010/main" val="789729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0757F-60A6-8247-98FD-F252C399D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Gradient</a:t>
            </a:r>
          </a:p>
        </p:txBody>
      </p:sp>
      <p:pic>
        <p:nvPicPr>
          <p:cNvPr id="10" name="Picture Placeholder 9" descr="This illustration shows a membrane bilayer with a potassium channel embedded in it. Hydrogen ions flow out of the cell through a proton pump, then back into the cell as part of the sucrose-proton cotransporter. Sucrose flows with the protons from the lower concentration outside the cell to the higher concentration inside the cell, which is against the concentration gradient.">
            <a:extLst>
              <a:ext uri="{FF2B5EF4-FFF2-40B4-BE49-F238E27FC236}">
                <a16:creationId xmlns:a16="http://schemas.microsoft.com/office/drawing/2014/main" id="{5EAF6710-9888-A44F-809E-FA31789192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0" y="900862"/>
            <a:ext cx="7409539" cy="5515990"/>
          </a:xfrm>
        </p:spPr>
      </p:pic>
    </p:spTree>
    <p:extLst>
      <p:ext uri="{BB962C8B-B14F-4D97-AF65-F5344CB8AC3E}">
        <p14:creationId xmlns:p14="http://schemas.microsoft.com/office/powerpoint/2010/main" val="1536591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Fluid mosaic model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199" y="4519246"/>
            <a:ext cx="8367221" cy="1765401"/>
          </a:xfrm>
        </p:spPr>
        <p:txBody>
          <a:bodyPr>
            <a:noAutofit/>
          </a:bodyPr>
          <a:lstStyle/>
          <a:p>
            <a:r>
              <a:rPr lang="en-US" sz="2400" dirty="0"/>
              <a:t>A mosaic of components (phospholipids, cholesterol, proteins, and carbohydrates) that give the membrane a fluid character.</a:t>
            </a:r>
          </a:p>
          <a:p>
            <a:r>
              <a:rPr lang="en-US" dirty="0"/>
              <a:t>Proposed in 1972 by S.J. Singer and G.L. Nicolson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01305E-A9B0-A44D-AE7A-7C7D69F0D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900861"/>
            <a:ext cx="5638800" cy="359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3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Carrier proteins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199" y="3364940"/>
            <a:ext cx="8367221" cy="3142082"/>
          </a:xfrm>
        </p:spPr>
        <p:txBody>
          <a:bodyPr>
            <a:noAutofit/>
          </a:bodyPr>
          <a:lstStyle/>
          <a:p>
            <a:r>
              <a:rPr lang="en-US" sz="2400" dirty="0"/>
              <a:t>Active transport occurs through </a:t>
            </a:r>
            <a:r>
              <a:rPr lang="en-US" sz="2400" dirty="0" err="1"/>
              <a:t>transmembrane</a:t>
            </a:r>
            <a:r>
              <a:rPr lang="en-US" sz="2400" dirty="0"/>
              <a:t>, integral carrier proteins called pumps. There are 3 types of pumps.</a:t>
            </a:r>
          </a:p>
          <a:p>
            <a:pPr marL="285750" indent="-285750">
              <a:buFont typeface="Arial"/>
              <a:buChar char="•"/>
            </a:pPr>
            <a:r>
              <a:rPr lang="en-US" sz="2400" u="sng" dirty="0" err="1"/>
              <a:t>Uniporter</a:t>
            </a:r>
            <a:r>
              <a:rPr lang="en-US" sz="2400" u="sng" dirty="0"/>
              <a:t> </a:t>
            </a:r>
            <a:r>
              <a:rPr lang="en-US" sz="2400" dirty="0"/>
              <a:t>carries one molecule or ion</a:t>
            </a:r>
          </a:p>
          <a:p>
            <a:pPr marL="285750" indent="-285750">
              <a:buFont typeface="Arial"/>
              <a:buChar char="•"/>
            </a:pPr>
            <a:r>
              <a:rPr lang="en-US" sz="2400" u="sng" dirty="0" err="1"/>
              <a:t>Symporter</a:t>
            </a:r>
            <a:r>
              <a:rPr lang="en-US" sz="2400" u="sng" dirty="0"/>
              <a:t> </a:t>
            </a:r>
            <a:r>
              <a:rPr lang="en-US" sz="2400" dirty="0"/>
              <a:t>carries two different molecules or ions, in the same direction</a:t>
            </a:r>
          </a:p>
          <a:p>
            <a:pPr marL="285750" indent="-285750">
              <a:buFont typeface="Arial"/>
              <a:buChar char="•"/>
            </a:pPr>
            <a:r>
              <a:rPr lang="en-US" sz="2400" u="sng" dirty="0" err="1"/>
              <a:t>Antiporter</a:t>
            </a:r>
            <a:r>
              <a:rPr lang="en-US" sz="2400" dirty="0"/>
              <a:t> carries two different molecules or ions, in different directions</a:t>
            </a:r>
          </a:p>
        </p:txBody>
      </p:sp>
      <p:pic>
        <p:nvPicPr>
          <p:cNvPr id="4" name="Picture Placeholder 3" descr="Figure_05_03_02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4" b="-894"/>
          <a:stretch>
            <a:fillRect/>
          </a:stretch>
        </p:blipFill>
        <p:spPr>
          <a:xfrm>
            <a:off x="757589" y="944115"/>
            <a:ext cx="5712573" cy="2479800"/>
          </a:xfrm>
        </p:spPr>
      </p:pic>
      <p:sp>
        <p:nvSpPr>
          <p:cNvPr id="2" name="Rectangle 1"/>
          <p:cNvSpPr/>
          <p:nvPr/>
        </p:nvSpPr>
        <p:spPr>
          <a:xfrm>
            <a:off x="6858000" y="2000106"/>
            <a:ext cx="1966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(credit: modification of work by “</a:t>
            </a:r>
            <a:r>
              <a:rPr lang="en-US" sz="1200" dirty="0" err="1"/>
              <a:t>Lupask</a:t>
            </a:r>
            <a:r>
              <a:rPr lang="en-US" sz="1200" dirty="0"/>
              <a:t>”/Wikimedia Commons)</a:t>
            </a:r>
          </a:p>
        </p:txBody>
      </p:sp>
    </p:spTree>
    <p:extLst>
      <p:ext uri="{BB962C8B-B14F-4D97-AF65-F5344CB8AC3E}">
        <p14:creationId xmlns:p14="http://schemas.microsoft.com/office/powerpoint/2010/main" val="1145234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Primary active transport 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23508" y="3712913"/>
            <a:ext cx="8686800" cy="3145087"/>
          </a:xfrm>
        </p:spPr>
        <p:txBody>
          <a:bodyPr>
            <a:noAutofit/>
          </a:bodyPr>
          <a:lstStyle/>
          <a:p>
            <a:r>
              <a:rPr lang="en-US" sz="2400" dirty="0"/>
              <a:t>Example – Na</a:t>
            </a:r>
            <a:r>
              <a:rPr lang="en-US" sz="2400" baseline="30000" dirty="0"/>
              <a:t>+</a:t>
            </a:r>
            <a:r>
              <a:rPr lang="en-US" sz="2400" dirty="0"/>
              <a:t>-K</a:t>
            </a:r>
            <a:r>
              <a:rPr lang="en-US" sz="2400" baseline="30000" dirty="0"/>
              <a:t>+</a:t>
            </a:r>
            <a:r>
              <a:rPr lang="en-US" sz="2400" dirty="0"/>
              <a:t> pump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Moves 3 Na</a:t>
            </a:r>
            <a:r>
              <a:rPr lang="en-US" sz="2400" baseline="30000" dirty="0"/>
              <a:t>+</a:t>
            </a:r>
            <a:r>
              <a:rPr lang="en-US" sz="2400" dirty="0"/>
              <a:t> out and 2 K</a:t>
            </a:r>
            <a:r>
              <a:rPr lang="en-US" sz="2400" baseline="30000" dirty="0"/>
              <a:t>+</a:t>
            </a:r>
            <a:r>
              <a:rPr lang="en-US" sz="2400" dirty="0"/>
              <a:t> in using 1 ATP</a:t>
            </a:r>
          </a:p>
          <a:p>
            <a:endParaRPr lang="en-US" sz="2400" dirty="0"/>
          </a:p>
          <a:p>
            <a:r>
              <a:rPr lang="en-US" sz="2400" dirty="0"/>
              <a:t>Questions: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Is this pump a </a:t>
            </a:r>
            <a:r>
              <a:rPr lang="en-US" dirty="0" err="1"/>
              <a:t>uniporter</a:t>
            </a:r>
            <a:r>
              <a:rPr lang="en-US" dirty="0"/>
              <a:t>, </a:t>
            </a:r>
            <a:r>
              <a:rPr lang="en-US" dirty="0" err="1"/>
              <a:t>symporter</a:t>
            </a:r>
            <a:r>
              <a:rPr lang="en-US" dirty="0"/>
              <a:t> or </a:t>
            </a:r>
            <a:r>
              <a:rPr lang="en-US" dirty="0" err="1"/>
              <a:t>antiporter</a:t>
            </a:r>
            <a:r>
              <a:rPr lang="en-US" dirty="0"/>
              <a:t>?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This pump is an </a:t>
            </a:r>
            <a:r>
              <a:rPr lang="en-US" dirty="0" err="1"/>
              <a:t>electrogenic</a:t>
            </a:r>
            <a:r>
              <a:rPr lang="en-US" dirty="0"/>
              <a:t> pump. What do you think that means?</a:t>
            </a:r>
          </a:p>
        </p:txBody>
      </p:sp>
      <p:pic>
        <p:nvPicPr>
          <p:cNvPr id="3" name="Picture Placeholder 2" descr="Figure_05_03_03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8" r="-2758"/>
          <a:stretch>
            <a:fillRect/>
          </a:stretch>
        </p:blipFill>
        <p:spPr>
          <a:xfrm>
            <a:off x="3300750" y="935562"/>
            <a:ext cx="5866269" cy="2546518"/>
          </a:xfrm>
        </p:spPr>
      </p:pic>
      <p:sp>
        <p:nvSpPr>
          <p:cNvPr id="2" name="Rectangle 1"/>
          <p:cNvSpPr/>
          <p:nvPr/>
        </p:nvSpPr>
        <p:spPr>
          <a:xfrm>
            <a:off x="5717936" y="3482080"/>
            <a:ext cx="2802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(credit: modification of work by Mariana Ruiz </a:t>
            </a:r>
            <a:r>
              <a:rPr lang="en-US" sz="1200" dirty="0" err="1"/>
              <a:t>Villareal</a:t>
            </a:r>
            <a:r>
              <a:rPr lang="en-US" sz="1200" dirty="0"/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508" y="1235396"/>
            <a:ext cx="34476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/>
              <a:t>Primary active transport </a:t>
            </a:r>
            <a:r>
              <a:rPr lang="en-US" sz="2400" dirty="0"/>
              <a:t>moves an ion or molecule up its concentration gradient using energy from ATP hydrolysis.</a:t>
            </a:r>
          </a:p>
        </p:txBody>
      </p:sp>
    </p:spTree>
    <p:extLst>
      <p:ext uri="{BB962C8B-B14F-4D97-AF65-F5344CB8AC3E}">
        <p14:creationId xmlns:p14="http://schemas.microsoft.com/office/powerpoint/2010/main" val="24968213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Secondary active transport 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387309" y="1333253"/>
            <a:ext cx="3756691" cy="3112060"/>
          </a:xfrm>
        </p:spPr>
        <p:txBody>
          <a:bodyPr>
            <a:normAutofit/>
          </a:bodyPr>
          <a:lstStyle/>
          <a:p>
            <a:r>
              <a:rPr lang="en-US" sz="2400" u="sng" dirty="0"/>
              <a:t>Secondary active transport </a:t>
            </a:r>
            <a:r>
              <a:rPr lang="en-US" sz="2400" dirty="0"/>
              <a:t>uses an electrochemical gradient created by primary active transport to move a different substance against its concentration gradient.</a:t>
            </a:r>
          </a:p>
        </p:txBody>
      </p:sp>
      <p:pic>
        <p:nvPicPr>
          <p:cNvPr id="6" name="Picture Placeholder 5" descr="Figure_05_03_04.pn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72" r="-13072"/>
          <a:stretch>
            <a:fillRect/>
          </a:stretch>
        </p:blipFill>
        <p:spPr>
          <a:xfrm>
            <a:off x="-293176" y="1122387"/>
            <a:ext cx="6227419" cy="2703292"/>
          </a:xfrm>
        </p:spPr>
      </p:pic>
      <p:sp>
        <p:nvSpPr>
          <p:cNvPr id="2" name="Rectangle 1"/>
          <p:cNvSpPr/>
          <p:nvPr/>
        </p:nvSpPr>
        <p:spPr>
          <a:xfrm>
            <a:off x="457199" y="3827883"/>
            <a:ext cx="45837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 (credit: modification of work by Mariana Ruiz </a:t>
            </a:r>
            <a:r>
              <a:rPr lang="en-US" sz="1200" dirty="0" err="1"/>
              <a:t>Villareal</a:t>
            </a:r>
            <a:r>
              <a:rPr lang="en-US" sz="1200" dirty="0"/>
              <a:t>)</a:t>
            </a:r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323508" y="4445312"/>
            <a:ext cx="8686800" cy="2412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0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+mj-lt"/>
              <a:buAutoNum type="alphaLcParenR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+mj-lt"/>
              <a:buAutoNum type="alphaLcParenR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+mj-lt"/>
              <a:buAutoNum type="alphaLcParenR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+mj-lt"/>
              <a:buAutoNum type="alphaLcParenR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2400" dirty="0"/>
              <a:t>Many amino acids and glucose enter the cell this way.</a:t>
            </a:r>
          </a:p>
          <a:p>
            <a:endParaRPr lang="en-US" sz="1000" dirty="0"/>
          </a:p>
          <a:p>
            <a:r>
              <a:rPr lang="en-US" sz="2400" dirty="0"/>
              <a:t>Question: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How can this be called active transport when ATP is not used?</a:t>
            </a:r>
          </a:p>
        </p:txBody>
      </p:sp>
    </p:spTree>
    <p:extLst>
      <p:ext uri="{BB962C8B-B14F-4D97-AF65-F5344CB8AC3E}">
        <p14:creationId xmlns:p14="http://schemas.microsoft.com/office/powerpoint/2010/main" val="2119593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6CB255"/>
                </a:solidFill>
              </a:rPr>
              <a:t>5.4 Bulk transport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457200" y="1107618"/>
            <a:ext cx="8062913" cy="57503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Sometimes cells need to import or export molecules/particles that are too large to pass through a transport protein.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Bulk transport is a type of active transport.</a:t>
            </a:r>
          </a:p>
          <a:p>
            <a:pPr marL="342900" indent="-342900">
              <a:buFont typeface="Arial"/>
              <a:buChar char="•"/>
            </a:pPr>
            <a:r>
              <a:rPr lang="en-US" sz="2800" i="1" dirty="0">
                <a:solidFill>
                  <a:schemeClr val="tx1"/>
                </a:solidFill>
              </a:rPr>
              <a:t>Energy is required.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96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6CB255"/>
                </a:solidFill>
              </a:rPr>
              <a:t>5.4 Bulk transport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457200" y="1107618"/>
            <a:ext cx="8062913" cy="57503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Importing by bulk transport is called </a:t>
            </a:r>
            <a:r>
              <a:rPr lang="en-US" sz="2800" i="1" dirty="0">
                <a:solidFill>
                  <a:schemeClr val="tx1"/>
                </a:solidFill>
              </a:rPr>
              <a:t>endocytosis</a:t>
            </a:r>
            <a:r>
              <a:rPr lang="en-US" sz="2800" dirty="0">
                <a:solidFill>
                  <a:schemeClr val="tx1"/>
                </a:solidFill>
              </a:rPr>
              <a:t> and exporting is called </a:t>
            </a:r>
            <a:r>
              <a:rPr lang="en-US" sz="2800" i="1" dirty="0">
                <a:solidFill>
                  <a:schemeClr val="tx1"/>
                </a:solidFill>
              </a:rPr>
              <a:t>exocytosis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</a:rPr>
              <a:t>There are  types of endocytosis: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Phagocytosis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Pinocytosis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Receptor mediated endocytosis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44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1" y="241326"/>
            <a:ext cx="6969594" cy="659535"/>
          </a:xfrm>
        </p:spPr>
        <p:txBody>
          <a:bodyPr>
            <a:normAutofit fontScale="90000"/>
          </a:bodyPr>
          <a:lstStyle/>
          <a:p>
            <a:pPr algn="r"/>
            <a:r>
              <a:rPr lang="en-US" sz="2400" dirty="0">
                <a:solidFill>
                  <a:srgbClr val="6CB255"/>
                </a:solidFill>
              </a:rPr>
              <a:t> endocytosis</a:t>
            </a:r>
            <a:br>
              <a:rPr lang="en-US" sz="2400" dirty="0">
                <a:solidFill>
                  <a:srgbClr val="6CB255"/>
                </a:solidFill>
              </a:rPr>
            </a:br>
            <a:endParaRPr lang="en-US" sz="2400" dirty="0">
              <a:solidFill>
                <a:srgbClr val="6CB255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7201" y="1107617"/>
            <a:ext cx="8117095" cy="55892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In phagocytosis (cellular eating), the cell membrane surrounds a particle and engulfs it. 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In pinocytosis (cellular drinking), the cell membrane </a:t>
            </a:r>
            <a:r>
              <a:rPr lang="en-US" sz="2400" dirty="0" err="1">
                <a:solidFill>
                  <a:srgbClr val="000000"/>
                </a:solidFill>
              </a:rPr>
              <a:t>invaginates</a:t>
            </a:r>
            <a:r>
              <a:rPr lang="en-US" sz="2400" dirty="0">
                <a:solidFill>
                  <a:srgbClr val="000000"/>
                </a:solidFill>
              </a:rPr>
              <a:t>, surrounds a small volume of fluid, and pinches off.  </a:t>
            </a:r>
          </a:p>
          <a:p>
            <a:endParaRPr lang="en-US" sz="2400" b="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In receptor-mediated endocytosis, uptake of  a specific substance is targeted by binding to receptors on the external surface of the membrane. 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97895" y="1951210"/>
            <a:ext cx="542940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hacbn_xcZdU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9686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0352" y="-37364"/>
            <a:ext cx="8062912" cy="659535"/>
          </a:xfrm>
        </p:spPr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rgbClr val="6CB255"/>
                </a:solidFill>
              </a:rPr>
              <a:t>Phagocytosis</a:t>
            </a:r>
          </a:p>
        </p:txBody>
      </p:sp>
      <p:sp>
        <p:nvSpPr>
          <p:cNvPr id="2" name="Rectangle 1"/>
          <p:cNvSpPr/>
          <p:nvPr/>
        </p:nvSpPr>
        <p:spPr>
          <a:xfrm>
            <a:off x="4827588" y="635147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(credit: modification of work by Mariana Ruiz </a:t>
            </a:r>
            <a:r>
              <a:rPr lang="ro-RO" sz="1200" dirty="0">
                <a:solidFill>
                  <a:srgbClr val="000000"/>
                </a:solidFill>
              </a:rPr>
              <a:t>Villareal)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" y="571093"/>
            <a:ext cx="5343652" cy="517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26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0352" y="-37364"/>
            <a:ext cx="8062912" cy="659535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Pinocytosis</a:t>
            </a:r>
            <a:endParaRPr lang="en-US" sz="2400" dirty="0">
              <a:solidFill>
                <a:srgbClr val="6CB255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27588" y="635147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(credit: modification of work by Mariana Ruiz </a:t>
            </a:r>
            <a:r>
              <a:rPr lang="ro-RO" sz="1200" dirty="0">
                <a:solidFill>
                  <a:srgbClr val="000000"/>
                </a:solidFill>
              </a:rPr>
              <a:t>Villareal)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" y="622171"/>
            <a:ext cx="4542028" cy="540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73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0352" y="-37364"/>
            <a:ext cx="8062912" cy="659535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Receptor-mediated Endocytosis</a:t>
            </a:r>
            <a:endParaRPr lang="en-US" sz="2400" dirty="0">
              <a:solidFill>
                <a:srgbClr val="6CB255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27588" y="635147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(credit: modification of work by Mariana Ruiz </a:t>
            </a:r>
            <a:r>
              <a:rPr lang="ro-RO" sz="1200" dirty="0">
                <a:solidFill>
                  <a:srgbClr val="000000"/>
                </a:solidFill>
              </a:rPr>
              <a:t>Villareal)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4" y="585336"/>
            <a:ext cx="4022344" cy="576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872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rgbClr val="6CB255"/>
                </a:solidFill>
              </a:rPr>
              <a:t>Exocytosis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7200" y="1107617"/>
            <a:ext cx="3913188" cy="525697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In exocytosis, vesicles containing substances fuse with the plasma membrane. The contents are then released to the exterior of the cell. </a:t>
            </a:r>
          </a:p>
        </p:txBody>
      </p:sp>
      <p:sp>
        <p:nvSpPr>
          <p:cNvPr id="2" name="Rectangle 1"/>
          <p:cNvSpPr/>
          <p:nvPr/>
        </p:nvSpPr>
        <p:spPr>
          <a:xfrm>
            <a:off x="4488656" y="636459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(credit: modification of work by Mariana Ruiz </a:t>
            </a:r>
            <a:r>
              <a:rPr lang="ro-RO" sz="1200" dirty="0">
                <a:solidFill>
                  <a:srgbClr val="000000"/>
                </a:solidFill>
              </a:rPr>
              <a:t>Villareal)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r="2349"/>
          <a:stretch>
            <a:fillRect/>
          </a:stretch>
        </p:blipFill>
        <p:spPr>
          <a:xfrm>
            <a:off x="4488656" y="1088683"/>
            <a:ext cx="4451953" cy="5088084"/>
          </a:xfrm>
        </p:spPr>
      </p:pic>
    </p:spTree>
    <p:extLst>
      <p:ext uri="{BB962C8B-B14F-4D97-AF65-F5344CB8AC3E}">
        <p14:creationId xmlns:p14="http://schemas.microsoft.com/office/powerpoint/2010/main" val="1099566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6CB255"/>
                </a:solidFill>
              </a:rPr>
              <a:t>5.1 – Phospholipids </a:t>
            </a:r>
          </a:p>
        </p:txBody>
      </p:sp>
      <p:pic>
        <p:nvPicPr>
          <p:cNvPr id="4" name="Picture Placeholder 3" descr="Figure_05_01_02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" b="-878"/>
          <a:stretch>
            <a:fillRect/>
          </a:stretch>
        </p:blipFill>
        <p:spPr>
          <a:xfrm>
            <a:off x="219074" y="2012493"/>
            <a:ext cx="4031619" cy="4607689"/>
          </a:xfrm>
        </p:spPr>
      </p:pic>
      <p:sp>
        <p:nvSpPr>
          <p:cNvPr id="2" name="Rectangle 1"/>
          <p:cNvSpPr/>
          <p:nvPr/>
        </p:nvSpPr>
        <p:spPr>
          <a:xfrm>
            <a:off x="587375" y="1107617"/>
            <a:ext cx="82370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main fabric is composed of an </a:t>
            </a:r>
            <a:r>
              <a:rPr lang="en-US" sz="2400" dirty="0" err="1"/>
              <a:t>amphiphilic</a:t>
            </a:r>
            <a:r>
              <a:rPr lang="en-US" sz="2400" dirty="0"/>
              <a:t> lipid molecule called phospholipid.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413125" y="2012492"/>
            <a:ext cx="4826000" cy="3226257"/>
          </a:xfrm>
        </p:spPr>
        <p:txBody>
          <a:bodyPr>
            <a:noAutofit/>
          </a:bodyPr>
          <a:lstStyle/>
          <a:p>
            <a:pPr marL="1074420" lvl="1" indent="-342900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2 fatty acid chains (nonpolar) 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 glycerol molecule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 phosphate group (polar). </a:t>
            </a:r>
          </a:p>
          <a:p>
            <a:r>
              <a:rPr lang="en-US" sz="2400" dirty="0">
                <a:solidFill>
                  <a:schemeClr val="tx1"/>
                </a:solidFill>
              </a:rPr>
              <a:t>Each fatty acid can be either saturated or unsaturated</a:t>
            </a:r>
          </a:p>
          <a:p>
            <a:pPr lvl="1" indent="0">
              <a:buNone/>
            </a:pP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7175500" y="1996618"/>
            <a:ext cx="296862" cy="81325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7227887" y="2895143"/>
            <a:ext cx="296862" cy="116885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08875" y="2190750"/>
            <a:ext cx="1480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Hydrophobic</a:t>
            </a:r>
          </a:p>
          <a:p>
            <a:r>
              <a:rPr lang="en-US" dirty="0"/>
              <a:t>tails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24749" y="3254375"/>
            <a:ext cx="1377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Hydrophillic</a:t>
            </a:r>
            <a:endParaRPr lang="en-US" dirty="0"/>
          </a:p>
          <a:p>
            <a:r>
              <a:rPr lang="en-US" dirty="0"/>
              <a:t>head</a:t>
            </a:r>
          </a:p>
        </p:txBody>
      </p:sp>
      <p:sp>
        <p:nvSpPr>
          <p:cNvPr id="9" name="Rectangle 8"/>
          <p:cNvSpPr/>
          <p:nvPr/>
        </p:nvSpPr>
        <p:spPr>
          <a:xfrm>
            <a:off x="3428999" y="4903133"/>
            <a:ext cx="53954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4420" lvl="1" indent="-342900">
              <a:buFont typeface="Arial"/>
              <a:buChar char="•"/>
            </a:pPr>
            <a:r>
              <a:rPr lang="en-US" sz="2400" dirty="0"/>
              <a:t>Carbons are </a:t>
            </a:r>
            <a:r>
              <a:rPr lang="en-US" sz="2400" u="sng" dirty="0"/>
              <a:t>saturated</a:t>
            </a:r>
            <a:r>
              <a:rPr lang="en-US" sz="2400" dirty="0"/>
              <a:t> with H - all single C-C bonds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u="sng" dirty="0"/>
              <a:t>Unsaturated</a:t>
            </a:r>
            <a:r>
              <a:rPr lang="en-US" sz="2400" dirty="0"/>
              <a:t> when at least one double C=C bond occurs</a:t>
            </a:r>
          </a:p>
        </p:txBody>
      </p:sp>
    </p:spTree>
    <p:extLst>
      <p:ext uri="{BB962C8B-B14F-4D97-AF65-F5344CB8AC3E}">
        <p14:creationId xmlns:p14="http://schemas.microsoft.com/office/powerpoint/2010/main" val="4050773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rgbClr val="6CB255"/>
                </a:solidFill>
              </a:rPr>
              <a:t>Phospholipid bilayer</a:t>
            </a:r>
          </a:p>
        </p:txBody>
      </p:sp>
      <p:pic>
        <p:nvPicPr>
          <p:cNvPr id="2" name="Picture Placeholder 1" descr="Figure_05_01_03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-2009"/>
          <a:stretch>
            <a:fillRect/>
          </a:stretch>
        </p:blipFill>
        <p:spPr>
          <a:xfrm>
            <a:off x="4489450" y="774700"/>
            <a:ext cx="4030663" cy="5256213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7200" y="1254125"/>
            <a:ext cx="3913188" cy="5110465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Phospholipids arrange themselves in a bilayer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polar heads face outward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hydrophobic tails face inward.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370388" y="600482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(credit: modification of work by Mariana Ruiz </a:t>
            </a:r>
            <a:r>
              <a:rPr lang="en-US" dirty="0" err="1">
                <a:solidFill>
                  <a:srgbClr val="000000"/>
                </a:solidFill>
              </a:rPr>
              <a:t>Villareal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9498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Proteins</a:t>
            </a:r>
          </a:p>
        </p:txBody>
      </p:sp>
      <p:pic>
        <p:nvPicPr>
          <p:cNvPr id="6" name="Picture Placeholder 5" descr="Figure_05_01_01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90" r="-5990"/>
          <a:stretch>
            <a:fillRect/>
          </a:stretch>
        </p:blipFill>
        <p:spPr>
          <a:xfrm>
            <a:off x="1301750" y="993035"/>
            <a:ext cx="6249987" cy="2713089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158751" y="3706125"/>
            <a:ext cx="8985250" cy="2961376"/>
          </a:xfrm>
        </p:spPr>
        <p:txBody>
          <a:bodyPr>
            <a:normAutofit/>
          </a:bodyPr>
          <a:lstStyle/>
          <a:p>
            <a:r>
              <a:rPr lang="en-US" sz="2400" dirty="0"/>
              <a:t>Proteins are the second major component of membranes.</a:t>
            </a:r>
          </a:p>
          <a:p>
            <a:r>
              <a:rPr lang="en-US" sz="2400" dirty="0"/>
              <a:t>Function as transporters, receptors, enzymes, or in binding and adhesion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Integral proteins – integrated completely into the bilayer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Peripheral proteins – occur only on the surfaces</a:t>
            </a:r>
          </a:p>
        </p:txBody>
      </p:sp>
    </p:spTree>
    <p:extLst>
      <p:ext uri="{BB962C8B-B14F-4D97-AF65-F5344CB8AC3E}">
        <p14:creationId xmlns:p14="http://schemas.microsoft.com/office/powerpoint/2010/main" val="3755659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Integral proteins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4159250"/>
            <a:ext cx="8062912" cy="2317750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Integral membrane proteins have one or more regions that are hydrophobic (composed of hydrophobic amino acids) and others that are hydrophilic. 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The locations and number of regions determine how they arrange within the bilayer. </a:t>
            </a:r>
          </a:p>
        </p:txBody>
      </p:sp>
      <p:pic>
        <p:nvPicPr>
          <p:cNvPr id="9" name="Picture Placeholder 8" descr="Figure_05_01_04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94" r="-23894"/>
          <a:stretch>
            <a:fillRect/>
          </a:stretch>
        </p:blipFill>
        <p:spPr>
          <a:xfrm>
            <a:off x="810727" y="916012"/>
            <a:ext cx="7471260" cy="3243238"/>
          </a:xfrm>
        </p:spPr>
      </p:pic>
    </p:spTree>
    <p:extLst>
      <p:ext uri="{BB962C8B-B14F-4D97-AF65-F5344CB8AC3E}">
        <p14:creationId xmlns:p14="http://schemas.microsoft.com/office/powerpoint/2010/main" val="4043117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" descr="Figure_03_04_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72" b="-20372"/>
          <a:stretch>
            <a:fillRect/>
          </a:stretch>
        </p:blipFill>
        <p:spPr>
          <a:xfrm>
            <a:off x="1078992" y="-1010086"/>
            <a:ext cx="6748272" cy="879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30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carbohydrates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06375" y="3889375"/>
            <a:ext cx="8794749" cy="2682875"/>
          </a:xfrm>
        </p:spPr>
        <p:txBody>
          <a:bodyPr>
            <a:normAutofit/>
          </a:bodyPr>
          <a:lstStyle/>
          <a:p>
            <a:r>
              <a:rPr lang="en-US" sz="2400" dirty="0"/>
              <a:t>The third major component are oligosaccharide carbohydrates.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Located on the exterior surface of the plasma membrane, bound to either proteins (forming glycoproteins) or to lipids (forming glycolipids).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Function in cell-cell recognition &amp; attachment.</a:t>
            </a:r>
          </a:p>
        </p:txBody>
      </p:sp>
      <p:pic>
        <p:nvPicPr>
          <p:cNvPr id="6" name="Picture Placeholder 5" descr="Figure_05_01_01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90" r="-5990"/>
          <a:stretch>
            <a:fillRect/>
          </a:stretch>
        </p:blipFill>
        <p:spPr>
          <a:xfrm>
            <a:off x="1398533" y="1122386"/>
            <a:ext cx="6374154" cy="2766989"/>
          </a:xfrm>
        </p:spPr>
      </p:pic>
    </p:spTree>
    <p:extLst>
      <p:ext uri="{BB962C8B-B14F-4D97-AF65-F5344CB8AC3E}">
        <p14:creationId xmlns:p14="http://schemas.microsoft.com/office/powerpoint/2010/main" val="20237190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</TotalTime>
  <Words>1886</Words>
  <Application>Microsoft Macintosh PowerPoint</Application>
  <PresentationFormat>On-screen Show (4:3)</PresentationFormat>
  <Paragraphs>202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Arial Black</vt:lpstr>
      <vt:lpstr>Calibri</vt:lpstr>
      <vt:lpstr>Essential</vt:lpstr>
      <vt:lpstr>PowerPoint Presentation</vt:lpstr>
      <vt:lpstr>plasma membrane functions</vt:lpstr>
      <vt:lpstr>Fluid mosaic model</vt:lpstr>
      <vt:lpstr>5.1 – Phospholipids </vt:lpstr>
      <vt:lpstr>Phospholipid bilayer</vt:lpstr>
      <vt:lpstr>Proteins</vt:lpstr>
      <vt:lpstr>Integral proteins</vt:lpstr>
      <vt:lpstr>PowerPoint Presentation</vt:lpstr>
      <vt:lpstr>carbohydrates</vt:lpstr>
      <vt:lpstr>Receptor Proteins</vt:lpstr>
      <vt:lpstr>Membrane Fluidity</vt:lpstr>
      <vt:lpstr>Membrane fluidity</vt:lpstr>
      <vt:lpstr>PowerPoint Presentation</vt:lpstr>
      <vt:lpstr>transport</vt:lpstr>
      <vt:lpstr>Passive transport </vt:lpstr>
      <vt:lpstr>Factors that affect diffusion rates</vt:lpstr>
      <vt:lpstr>5.2 Facilitated Passive transport </vt:lpstr>
      <vt:lpstr>Channel proteins</vt:lpstr>
      <vt:lpstr>Carrier proteins </vt:lpstr>
      <vt:lpstr>Osmosis</vt:lpstr>
      <vt:lpstr>Tonicity</vt:lpstr>
      <vt:lpstr>Tonicity </vt:lpstr>
      <vt:lpstr>Osmoregulation</vt:lpstr>
      <vt:lpstr>Figure 5.14</vt:lpstr>
      <vt:lpstr>Osmoregulation by other organisms </vt:lpstr>
      <vt:lpstr>Active Transport </vt:lpstr>
      <vt:lpstr>Electrochemical gradients  </vt:lpstr>
      <vt:lpstr>Electrochemical gradients  </vt:lpstr>
      <vt:lpstr>Proton Gradient</vt:lpstr>
      <vt:lpstr>Carrier proteins</vt:lpstr>
      <vt:lpstr>Primary active transport  </vt:lpstr>
      <vt:lpstr>Secondary active transport  </vt:lpstr>
      <vt:lpstr>5.4 Bulk transport</vt:lpstr>
      <vt:lpstr>5.4 Bulk transport</vt:lpstr>
      <vt:lpstr> endocytosis </vt:lpstr>
      <vt:lpstr>Phagocytosis</vt:lpstr>
      <vt:lpstr>Pinocytosis</vt:lpstr>
      <vt:lpstr>Receptor-mediated Endocytosis</vt:lpstr>
      <vt:lpstr>Exocytosis</vt:lpstr>
    </vt:vector>
  </TitlesOfParts>
  <Company>WNI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</dc:title>
  <dc:creator>Spuddy McSpare</dc:creator>
  <cp:lastModifiedBy>Marc Jeannott</cp:lastModifiedBy>
  <cp:revision>144</cp:revision>
  <dcterms:created xsi:type="dcterms:W3CDTF">2012-06-04T02:13:36Z</dcterms:created>
  <dcterms:modified xsi:type="dcterms:W3CDTF">2021-07-07T18:41:22Z</dcterms:modified>
</cp:coreProperties>
</file>