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7"/>
  </p:notesMasterIdLst>
  <p:sldIdLst>
    <p:sldId id="256" r:id="rId2"/>
    <p:sldId id="359" r:id="rId3"/>
    <p:sldId id="353" r:id="rId4"/>
    <p:sldId id="363" r:id="rId5"/>
    <p:sldId id="362" r:id="rId6"/>
    <p:sldId id="361" r:id="rId7"/>
    <p:sldId id="364" r:id="rId8"/>
    <p:sldId id="365" r:id="rId9"/>
    <p:sldId id="366" r:id="rId10"/>
    <p:sldId id="367" r:id="rId11"/>
    <p:sldId id="368" r:id="rId12"/>
    <p:sldId id="369" r:id="rId13"/>
    <p:sldId id="370" r:id="rId14"/>
    <p:sldId id="371" r:id="rId15"/>
    <p:sldId id="374" r:id="rId16"/>
    <p:sldId id="386" r:id="rId17"/>
    <p:sldId id="373" r:id="rId18"/>
    <p:sldId id="372" r:id="rId19"/>
    <p:sldId id="375" r:id="rId20"/>
    <p:sldId id="387" r:id="rId21"/>
    <p:sldId id="357" r:id="rId22"/>
    <p:sldId id="358" r:id="rId23"/>
    <p:sldId id="376" r:id="rId24"/>
    <p:sldId id="377" r:id="rId25"/>
    <p:sldId id="378" r:id="rId26"/>
    <p:sldId id="379" r:id="rId27"/>
    <p:sldId id="380" r:id="rId28"/>
    <p:sldId id="381" r:id="rId29"/>
    <p:sldId id="356" r:id="rId30"/>
    <p:sldId id="382" r:id="rId31"/>
    <p:sldId id="383" r:id="rId32"/>
    <p:sldId id="384" r:id="rId33"/>
    <p:sldId id="385" r:id="rId34"/>
    <p:sldId id="338" r:id="rId35"/>
    <p:sldId id="273"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6393" autoAdjust="0"/>
  </p:normalViewPr>
  <p:slideViewPr>
    <p:cSldViewPr snapToGrid="0">
      <p:cViewPr varScale="1">
        <p:scale>
          <a:sx n="76" d="100"/>
          <a:sy n="76" d="100"/>
        </p:scale>
        <p:origin x="216" y="488"/>
      </p:cViewPr>
      <p:guideLst>
        <p:guide orient="horz" pos="2160"/>
        <p:guide pos="3840"/>
      </p:guideLst>
    </p:cSldViewPr>
  </p:slideViewPr>
  <p:outlineViewPr>
    <p:cViewPr>
      <p:scale>
        <a:sx n="33" d="100"/>
        <a:sy n="33" d="100"/>
      </p:scale>
      <p:origin x="0" y="-15720"/>
    </p:cViewPr>
  </p:outlin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5/31/22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biology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d3sppFprW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ourses.lumenlearning.com/wm-biology2/chapter/introduction-to-taste-and-smell/" TargetMode="Externa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ourses.lumenlearning.com/wm-biology2/chapter/tastes-and-odors/" TargetMode="External"/><Relationship Id="rId4" Type="http://schemas.openxmlformats.org/officeDocument/2006/relationships/hyperlink" Target="https://creativecommons.org/licenses/by/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ourses.lumenlearning.com/wm-biology2/chapter/tastes-and-odors/" TargetMode="Externa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books.org/wiki/Human_Physiology"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books.org/wiki/Human_Physiolog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books.org/wiki/Human_Physiology"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ourses.lumenlearning.com/wm-biology2/chapter/human-senses/" TargetMode="Externa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ourses.lumenlearning.com/wm-biology2/chapter/introduction-to-somatosensation/" TargetMode="External"/><Relationship Id="rId4" Type="http://schemas.openxmlformats.org/officeDocument/2006/relationships/hyperlink" Target="https://creativecommons.org/licenses/by/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urses.lumenlearning.com/wm-biology2/chapter/introduction-to-somatosensation/" TargetMode="External"/><Relationship Id="rId4" Type="http://schemas.openxmlformats.org/officeDocument/2006/relationships/hyperlink" Target="https://creativecommons.org/licenses/by/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ourses.lumenlearning.com/wm-biology2/chapter/introduction-to-somatosensation/" TargetMode="Externa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ourses.lumenlearning.com/wm-biology2/chapter/introduction-to-somatosensation/" TargetMode="External"/><Relationship Id="rId4" Type="http://schemas.openxmlformats.org/officeDocument/2006/relationships/hyperlink" Target="https://creativecommons.org/licenses/by/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ea typeface="Tahoma" panose="020B0604030504040204" pitchFamily="34" charset="0"/>
                <a:cs typeface="Tahoma" panose="020B0604030504040204" pitchFamily="34" charset="0"/>
              </a:rPr>
              <a:t>All text in these slides is taken </a:t>
            </a:r>
            <a:r>
              <a:rPr lang="en-US" dirty="0">
                <a:ea typeface="Tahoma" panose="020B0604030504040204" pitchFamily="34" charset="0"/>
                <a:cs typeface="Tahoma" panose="020B0604030504040204" pitchFamily="34" charset="0"/>
              </a:rPr>
              <a:t>from </a:t>
            </a:r>
            <a:r>
              <a:rPr lang="en-US" dirty="0">
                <a:ea typeface="Tahoma" panose="020B0604030504040204" pitchFamily="34" charset="0"/>
                <a:cs typeface="Tahoma" panose="020B0604030504040204" pitchFamily="34" charset="0"/>
                <a:hlinkClick r:id="rId3"/>
              </a:rPr>
              <a:t>https://courses.lumenlearning.com/wm-biology1/</a:t>
            </a:r>
            <a:r>
              <a:rPr lang="en-US" dirty="0">
                <a:ea typeface="Tahoma" panose="020B0604030504040204" pitchFamily="34" charset="0"/>
                <a:cs typeface="Tahoma" panose="020B0604030504040204" pitchFamily="34" charset="0"/>
              </a:rPr>
              <a:t> </a:t>
            </a:r>
            <a:r>
              <a:rPr lang="en-US" sz="1200" b="0" i="0" u="none" strike="noStrike" kern="1200" dirty="0">
                <a:solidFill>
                  <a:schemeClr val="tx1"/>
                </a:solidFill>
                <a:effectLst/>
                <a:ea typeface="Tahoma" panose="020B0604030504040204" pitchFamily="34" charset="0"/>
                <a:cs typeface="Tahoma" panose="020B0604030504040204" pitchFamily="34" charset="0"/>
              </a:rPr>
              <a:t>where it is published under one or more open licenses.</a:t>
            </a:r>
            <a:endParaRPr lang="en-US" b="0" dirty="0">
              <a:effectLst/>
              <a:ea typeface="Tahoma" panose="020B0604030504040204" pitchFamily="34" charset="0"/>
              <a:cs typeface="Tahoma" panose="020B0604030504040204" pitchFamily="34" charset="0"/>
            </a:endParaRPr>
          </a:p>
          <a:p>
            <a:r>
              <a:rPr lang="en-US" sz="1200" b="0" i="0" u="none" strike="noStrike" kern="1200" dirty="0">
                <a:solidFill>
                  <a:schemeClr val="tx1"/>
                </a:solidFill>
                <a:effectLst/>
                <a:ea typeface="Tahoma" panose="020B0604030504040204" pitchFamily="34" charset="0"/>
                <a:cs typeface="Tahoma" panose="020B0604030504040204" pitchFamily="34" charset="0"/>
              </a:rPr>
              <a:t>All images in these slides are attributed in the notes of the slide on which they appear and licensed as indicated.</a:t>
            </a:r>
          </a:p>
          <a:p>
            <a:endParaRPr lang="en-US" sz="1200" b="0" i="0" u="none" strike="noStrike" kern="1200" dirty="0">
              <a:solidFill>
                <a:schemeClr val="tx1"/>
              </a:solidFill>
              <a:effectLst/>
              <a:ea typeface="Tahoma" panose="020B0604030504040204" pitchFamily="34" charset="0"/>
              <a:cs typeface="Tahoma" panose="020B0604030504040204" pitchFamily="34" charset="0"/>
            </a:endParaRPr>
          </a:p>
          <a:p>
            <a:r>
              <a:rPr lang="en-US" sz="1200" b="0" i="0" kern="1200" dirty="0">
                <a:solidFill>
                  <a:schemeClr val="tx1"/>
                </a:solidFill>
                <a:effectLst/>
                <a:latin typeface="Tahoma" panose="020B0604030504040204" pitchFamily="34" charset="0"/>
                <a:ea typeface="+mn-ea"/>
                <a:cs typeface="+mn-cs"/>
              </a:rPr>
              <a:t>Cover Image: "Peacock Feathers." Authored by: Andre Mouton. Provided by: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https://unsplash.com/photos/_d3sppFprWI</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sz="1200" b="0" i="0" u="none" strike="noStrike" kern="1200" dirty="0">
              <a:solidFill>
                <a:schemeClr val="tx1"/>
              </a:solidFill>
              <a:effectLs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Patrick J. Lynch, medical illustrator; C. Carl Jaffe, MD, cardiologist) in 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409075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26985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a: modification of work by NCI; scale-bar data from Matt Russell) in 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115054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Vincenzo Rizzo)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201321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Lars </a:t>
            </a:r>
            <a:r>
              <a:rPr lang="en-US" dirty="0" err="1"/>
              <a:t>Chittka</a:t>
            </a:r>
            <a:r>
              <a:rPr lang="en-US" dirty="0"/>
              <a:t>, Axel </a:t>
            </a:r>
            <a:r>
              <a:rPr lang="en-US" dirty="0" err="1"/>
              <a:t>Brockmann</a:t>
            </a:r>
            <a:r>
              <a:rPr lang="en-US" dirty="0"/>
              <a:t>) in 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66170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Tahoma" panose="020B0604030504040204" pitchFamily="34" charset="0"/>
                <a:ea typeface="+mn-ea"/>
                <a:cs typeface="+mn-cs"/>
              </a:rPr>
              <a:t>For sound waves, wavelength corresponds to pitch. Amplitude of the wave corresponds to volume. The sound wave shown with a dashed line is softer in volume than the sound wave shown with a solid line. (credit: NIH)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242940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Human Physiology.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Wikibooks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https://en.wikibooks.org/wiki/Human_Physiology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92888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Human Physiology.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Wikibooks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https://en.wikibooks.org/wiki/Human_Physiology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335748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178216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NIH)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382906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333428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380271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NASA)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27</a:t>
            </a:fld>
            <a:endParaRPr lang="en-US" dirty="0"/>
          </a:p>
        </p:txBody>
      </p:sp>
    </p:spTree>
    <p:extLst>
      <p:ext uri="{BB962C8B-B14F-4D97-AF65-F5344CB8AC3E}">
        <p14:creationId xmlns:p14="http://schemas.microsoft.com/office/powerpoint/2010/main" val="3957398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28</a:t>
            </a:fld>
            <a:endParaRPr lang="en-US" dirty="0"/>
          </a:p>
        </p:txBody>
      </p:sp>
    </p:spTree>
    <p:extLst>
      <p:ext uri="{BB962C8B-B14F-4D97-AF65-F5344CB8AC3E}">
        <p14:creationId xmlns:p14="http://schemas.microsoft.com/office/powerpoint/2010/main" val="1771848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Human Physiology.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Wikibooks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https://en.wikibooks.org/wiki/Human_Physiology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29</a:t>
            </a:fld>
            <a:endParaRPr lang="en-US" dirty="0"/>
          </a:p>
        </p:txBody>
      </p:sp>
    </p:spTree>
    <p:extLst>
      <p:ext uri="{BB962C8B-B14F-4D97-AF65-F5344CB8AC3E}">
        <p14:creationId xmlns:p14="http://schemas.microsoft.com/office/powerpoint/2010/main" val="1481655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Piotr </a:t>
            </a:r>
            <a:r>
              <a:rPr lang="en-US" dirty="0" err="1">
                <a:effectLst/>
              </a:rPr>
              <a:t>Sliwa</a:t>
            </a:r>
            <a:r>
              <a:rPr lang="en-US" dirty="0">
                <a:effectLst/>
              </a:rPr>
              <a:t>)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30</a:t>
            </a:fld>
            <a:endParaRPr lang="en-US" dirty="0"/>
          </a:p>
        </p:txBody>
      </p:sp>
    </p:spTree>
    <p:extLst>
      <p:ext uri="{BB962C8B-B14F-4D97-AF65-F5344CB8AC3E}">
        <p14:creationId xmlns:p14="http://schemas.microsoft.com/office/powerpoint/2010/main" val="2767728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31</a:t>
            </a:fld>
            <a:endParaRPr lang="en-US" dirty="0"/>
          </a:p>
        </p:txBody>
      </p:sp>
    </p:spTree>
    <p:extLst>
      <p:ext uri="{BB962C8B-B14F-4D97-AF65-F5344CB8AC3E}">
        <p14:creationId xmlns:p14="http://schemas.microsoft.com/office/powerpoint/2010/main" val="1623453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32</a:t>
            </a:fld>
            <a:endParaRPr lang="en-US" dirty="0"/>
          </a:p>
        </p:txBody>
      </p:sp>
    </p:spTree>
    <p:extLst>
      <p:ext uri="{BB962C8B-B14F-4D97-AF65-F5344CB8AC3E}">
        <p14:creationId xmlns:p14="http://schemas.microsoft.com/office/powerpoint/2010/main" val="330641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33</a:t>
            </a:fld>
            <a:endParaRPr lang="en-US" dirty="0"/>
          </a:p>
        </p:txBody>
      </p:sp>
    </p:spTree>
    <p:extLst>
      <p:ext uri="{BB962C8B-B14F-4D97-AF65-F5344CB8AC3E}">
        <p14:creationId xmlns:p14="http://schemas.microsoft.com/office/powerpoint/2010/main" val="1797825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Vibration (mechanoreception)</a:t>
            </a:r>
          </a:p>
          <a:p>
            <a:r>
              <a:rPr lang="en-US" dirty="0"/>
              <a:t>Proprioception</a:t>
            </a:r>
          </a:p>
          <a:p>
            <a:r>
              <a:rPr lang="en-US" dirty="0"/>
              <a:t>Equilibrium</a:t>
            </a:r>
          </a:p>
          <a:p>
            <a:r>
              <a:rPr lang="en-US" dirty="0"/>
              <a:t> </a:t>
            </a:r>
            <a:r>
              <a:rPr lang="en-US" dirty="0" err="1"/>
              <a:t>Thermoception</a:t>
            </a:r>
            <a:endParaRPr lang="en-US" dirty="0"/>
          </a:p>
          <a:p>
            <a:r>
              <a:rPr lang="en-US" dirty="0"/>
              <a:t>nociception</a:t>
            </a:r>
          </a:p>
          <a:p>
            <a:r>
              <a:rPr lang="en-US" sz="1200" dirty="0"/>
              <a:t>blood pressure dropping</a:t>
            </a:r>
          </a:p>
          <a:p>
            <a:r>
              <a:rPr lang="en-US" sz="1200" dirty="0"/>
              <a:t>changes in glucose, pH, and carbon dioxide levels</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34</a:t>
            </a:fld>
            <a:endParaRPr lang="en-US" dirty="0"/>
          </a:p>
        </p:txBody>
      </p:sp>
    </p:spTree>
    <p:extLst>
      <p:ext uri="{BB962C8B-B14F-4D97-AF65-F5344CB8AC3E}">
        <p14:creationId xmlns:p14="http://schemas.microsoft.com/office/powerpoint/2010/main" val="801628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35</a:t>
            </a:fld>
            <a:endParaRPr lang="en-US"/>
          </a:p>
        </p:txBody>
      </p:sp>
    </p:spTree>
    <p:extLst>
      <p:ext uri="{BB962C8B-B14F-4D97-AF65-F5344CB8AC3E}">
        <p14:creationId xmlns:p14="http://schemas.microsoft.com/office/powerpoint/2010/main" val="10810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66567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b: modification of work by </a:t>
            </a:r>
            <a:r>
              <a:rPr lang="en-US" dirty="0" err="1"/>
              <a:t>Polina</a:t>
            </a:r>
            <a:r>
              <a:rPr lang="en-US" dirty="0"/>
              <a:t> </a:t>
            </a:r>
            <a:r>
              <a:rPr lang="en-US" dirty="0" err="1"/>
              <a:t>Tishina</a:t>
            </a:r>
            <a:r>
              <a:rPr lang="en-US" dirty="0"/>
              <a:t>) in </a:t>
            </a:r>
            <a:r>
              <a:rPr lang="en-US" dirty="0">
                <a:effectLst/>
              </a:rPr>
              <a:t>Biology. </a:t>
            </a:r>
            <a:r>
              <a:rPr lang="en-US" b="1" dirty="0">
                <a:effectLst/>
              </a:rPr>
              <a:t>Provided by</a:t>
            </a:r>
            <a:r>
              <a:rPr lang="en-US" dirty="0">
                <a:effectLst/>
              </a:rPr>
              <a:t>: </a:t>
            </a:r>
            <a:r>
              <a:rPr lang="en-US" dirty="0" err="1">
                <a:effectLst/>
              </a:rPr>
              <a:t>OpenStax</a:t>
            </a:r>
            <a:r>
              <a:rPr lang="en-US" dirty="0">
                <a:effectLst/>
              </a:rPr>
              <a:t> CNX. </a:t>
            </a:r>
            <a:r>
              <a:rPr lang="en-US" b="1" dirty="0">
                <a:effectLst/>
              </a:rPr>
              <a:t>Located at</a:t>
            </a:r>
            <a:r>
              <a:rPr lang="en-US" dirty="0">
                <a:effectLst/>
              </a:rPr>
              <a:t>: </a:t>
            </a:r>
            <a:r>
              <a:rPr lang="en-US" dirty="0">
                <a:effectLst/>
                <a:hlinkClick r:id="rId3"/>
              </a:rPr>
              <a:t>http://cnx.org/contents/185cbf87-c72e-48f5-b51e-f14f21b5eabd@10.8</a:t>
            </a:r>
            <a:r>
              <a:rPr lang="en-US" dirty="0">
                <a:effectLst/>
              </a:rPr>
              <a:t>. </a:t>
            </a:r>
            <a:r>
              <a:rPr lang="en-US" b="1" dirty="0">
                <a:effectLst/>
              </a:rPr>
              <a:t>License</a:t>
            </a:r>
            <a:r>
              <a:rPr lang="en-US" dirty="0">
                <a:effectLst/>
              </a:rPr>
              <a:t>: </a:t>
            </a:r>
            <a:r>
              <a:rPr lang="en-US" i="1" dirty="0">
                <a:effectLst/>
                <a:hlinkClick r:id="rId4"/>
              </a:rPr>
              <a:t>CC BY: Attribution</a:t>
            </a:r>
            <a:r>
              <a:rPr lang="en-US" dirty="0">
                <a:effectLst/>
              </a:rPr>
              <a:t>. </a:t>
            </a:r>
            <a:r>
              <a:rPr lang="en-US" b="1" dirty="0">
                <a:effectLst/>
              </a:rPr>
              <a:t>License Terms</a:t>
            </a:r>
            <a:r>
              <a:rPr lang="en-US" dirty="0">
                <a:effectLst/>
              </a:rPr>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174266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Don Bliss, National Cancer Institute) in 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351369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328611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a:t>
            </a:r>
            <a:r>
              <a:rPr lang="en-US" dirty="0" err="1"/>
              <a:t>Wbensmith</a:t>
            </a:r>
            <a:r>
              <a:rPr lang="en-US" dirty="0"/>
              <a:t>”/Wikimedia Commons; scale-bar data from Matt Russell)Biology.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49413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Ed Uthman; scale-bar data from Matt Russell)Biology.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a:p>
            <a:r>
              <a:rPr lang="en-US" dirty="0">
                <a:hlinkClick r:id="rId5"/>
              </a:rPr>
              <a:t>Previous </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178176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290664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A4047">
            <a:alpha val="25000"/>
          </a:srgbClr>
        </a:solid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65564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201846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5633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0118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0326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098411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2751811372"/>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Sensory Systems</a:t>
            </a:r>
          </a:p>
        </p:txBody>
      </p:sp>
      <p:sp>
        <p:nvSpPr>
          <p:cNvPr id="4" name="Subtitle 3"/>
          <p:cNvSpPr>
            <a:spLocks noGrp="1"/>
          </p:cNvSpPr>
          <p:nvPr>
            <p:ph type="subTitle" idx="1"/>
          </p:nvPr>
        </p:nvSpPr>
        <p:spPr/>
        <p:txBody>
          <a:bodyPr/>
          <a:lstStyle/>
          <a:p>
            <a:r>
              <a:rPr lang="en-US" dirty="0"/>
              <a:t>General Biology II</a:t>
            </a:r>
          </a:p>
        </p:txBody>
      </p:sp>
    </p:spTree>
    <p:extLst>
      <p:ext uri="{BB962C8B-B14F-4D97-AF65-F5344CB8AC3E}">
        <p14:creationId xmlns:p14="http://schemas.microsoft.com/office/powerpoint/2010/main" val="1457531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Mechanoreceptors in Human Skin</a:t>
            </a:r>
          </a:p>
        </p:txBody>
      </p:sp>
      <p:sp>
        <p:nvSpPr>
          <p:cNvPr id="3" name="Content Placeholder 2"/>
          <p:cNvSpPr>
            <a:spLocks noGrp="1"/>
          </p:cNvSpPr>
          <p:nvPr>
            <p:ph type="body" idx="1"/>
          </p:nvPr>
        </p:nvSpPr>
        <p:spPr>
          <a:xfrm>
            <a:off x="838200" y="4172255"/>
            <a:ext cx="10515600" cy="2004708"/>
          </a:xfrm>
        </p:spPr>
        <p:txBody>
          <a:bodyPr/>
          <a:lstStyle/>
          <a:p>
            <a:r>
              <a:rPr lang="en-US" dirty="0"/>
              <a:t>Merkel’s disks - light touch</a:t>
            </a:r>
          </a:p>
          <a:p>
            <a:r>
              <a:rPr lang="en-US" dirty="0"/>
              <a:t>Meissner’s corpuscles - touch and low-frequency vibration</a:t>
            </a:r>
          </a:p>
          <a:p>
            <a:r>
              <a:rPr lang="en-US" dirty="0" err="1"/>
              <a:t>Ruffini</a:t>
            </a:r>
            <a:r>
              <a:rPr lang="en-US" dirty="0"/>
              <a:t> endings - stretch, deformation within joints, and warmth</a:t>
            </a:r>
          </a:p>
          <a:p>
            <a:r>
              <a:rPr lang="en-US" dirty="0"/>
              <a:t>Pacinian corpuscles - transient pressure &amp; high-frequency vibration</a:t>
            </a:r>
          </a:p>
          <a:p>
            <a:r>
              <a:rPr lang="en-US" dirty="0"/>
              <a:t>Krause end bulbs - cold</a:t>
            </a:r>
          </a:p>
        </p:txBody>
      </p:sp>
      <p:pic>
        <p:nvPicPr>
          <p:cNvPr id="5" name="Picture 4" descr="Illustration shows the location of various mechanoreceptors in a cross section of the epidermis and dermis. A nerve runs along the middle of the dermis, and all the mechanoreceptors are connected to it. Ruffini endings, Merkel’s disks, and Meissner’s corpuscles are all located in the upper dermis above the nerve. Ruffini endings are bulbous, horizontal mechanoreceptors located in the middle of the upper dermis. Meissner’s corpuscles are bulbous, vertical mechanoreceptors that touch the bottom of the epidermis. Merkel’s disks have finger-like projections that also touch the bottom of the epidermis. The last type of mechanoreceptor, Pacini corpuscles, are oval mechanoreceptors located in the lower derm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437" y="1536232"/>
            <a:ext cx="5067126" cy="2636023"/>
          </a:xfrm>
          <a:prstGeom prst="rect">
            <a:avLst/>
          </a:prstGeom>
        </p:spPr>
      </p:pic>
    </p:spTree>
    <p:extLst>
      <p:ext uri="{BB962C8B-B14F-4D97-AF65-F5344CB8AC3E}">
        <p14:creationId xmlns:p14="http://schemas.microsoft.com/office/powerpoint/2010/main" val="36338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Meissner Corpuscles</a:t>
            </a:r>
          </a:p>
        </p:txBody>
      </p:sp>
      <p:sp>
        <p:nvSpPr>
          <p:cNvPr id="3" name="Content Placeholder 2"/>
          <p:cNvSpPr>
            <a:spLocks noGrp="1"/>
          </p:cNvSpPr>
          <p:nvPr>
            <p:ph type="body" idx="1"/>
          </p:nvPr>
        </p:nvSpPr>
        <p:spPr>
          <a:xfrm>
            <a:off x="838200" y="1825625"/>
            <a:ext cx="5022273" cy="4351338"/>
          </a:xfrm>
        </p:spPr>
        <p:txBody>
          <a:bodyPr/>
          <a:lstStyle/>
          <a:p>
            <a:pPr marL="38100" indent="0">
              <a:buNone/>
            </a:pPr>
            <a:r>
              <a:rPr lang="en-US" dirty="0"/>
              <a:t>Meissner corpuscles in the fingertips, such as the one viewed here using bright field light microscopy, allow for touch discrimination of fine detail</a:t>
            </a:r>
          </a:p>
        </p:txBody>
      </p:sp>
      <p:pic>
        <p:nvPicPr>
          <p:cNvPr id="5" name="Picture 4" descr="Micrograph shows the epidermis, which stains dark pink and the dermis, which stains light pink. Finger-like projections of epidermis extend into the dermis. Between two of these fingers is an oval Meissner corpuscle about ten microns across and 20 microns lo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178" y="1690691"/>
            <a:ext cx="3856172" cy="2897638"/>
          </a:xfrm>
          <a:prstGeom prst="rect">
            <a:avLst/>
          </a:prstGeom>
        </p:spPr>
      </p:pic>
    </p:spTree>
    <p:extLst>
      <p:ext uri="{BB962C8B-B14F-4D97-AF65-F5344CB8AC3E}">
        <p14:creationId xmlns:p14="http://schemas.microsoft.com/office/powerpoint/2010/main" val="210929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Pacinian Corpuscles</a:t>
            </a:r>
          </a:p>
        </p:txBody>
      </p:sp>
      <p:sp>
        <p:nvSpPr>
          <p:cNvPr id="3" name="Content Placeholder 2"/>
          <p:cNvSpPr>
            <a:spLocks noGrp="1"/>
          </p:cNvSpPr>
          <p:nvPr>
            <p:ph type="body" idx="1"/>
          </p:nvPr>
        </p:nvSpPr>
        <p:spPr>
          <a:xfrm>
            <a:off x="838200" y="1825625"/>
            <a:ext cx="5257800" cy="4351338"/>
          </a:xfrm>
        </p:spPr>
        <p:txBody>
          <a:bodyPr/>
          <a:lstStyle/>
          <a:p>
            <a:pPr marL="38100" indent="0">
              <a:buNone/>
            </a:pPr>
            <a:r>
              <a:rPr lang="en-US" dirty="0"/>
              <a:t>Pacinian corpuscles, such as these visualized using bright field light microscopy, detect pressure (touch) and high-frequency vibration. </a:t>
            </a:r>
          </a:p>
        </p:txBody>
      </p:sp>
      <p:pic>
        <p:nvPicPr>
          <p:cNvPr id="5" name="Picture 4" descr="Micrograph shows three Pacinian corpuscles embedded in the dermis. The corpuscles are round and about 1.4 millimeters across and have rings, like a tree stu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809" y="1825626"/>
            <a:ext cx="3564499" cy="3289523"/>
          </a:xfrm>
          <a:prstGeom prst="rect">
            <a:avLst/>
          </a:prstGeom>
        </p:spPr>
      </p:pic>
    </p:spTree>
    <p:extLst>
      <p:ext uri="{BB962C8B-B14F-4D97-AF65-F5344CB8AC3E}">
        <p14:creationId xmlns:p14="http://schemas.microsoft.com/office/powerpoint/2010/main" val="242048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and Temperature</a:t>
            </a:r>
          </a:p>
        </p:txBody>
      </p:sp>
      <p:sp>
        <p:nvSpPr>
          <p:cNvPr id="3" name="Content Placeholder 2"/>
          <p:cNvSpPr>
            <a:spLocks noGrp="1"/>
          </p:cNvSpPr>
          <p:nvPr>
            <p:ph type="body" idx="1"/>
          </p:nvPr>
        </p:nvSpPr>
        <p:spPr/>
        <p:txBody>
          <a:bodyPr/>
          <a:lstStyle/>
          <a:p>
            <a:r>
              <a:rPr lang="en-US" dirty="0" err="1"/>
              <a:t>Thermoception</a:t>
            </a:r>
            <a:r>
              <a:rPr lang="en-US" dirty="0"/>
              <a:t> or </a:t>
            </a:r>
            <a:r>
              <a:rPr lang="en-US" dirty="0" err="1"/>
              <a:t>thermoreception</a:t>
            </a:r>
            <a:r>
              <a:rPr lang="en-US" dirty="0"/>
              <a:t> is the sense by which an organism perceives temperatures</a:t>
            </a:r>
          </a:p>
          <a:p>
            <a:r>
              <a:rPr lang="en-US" dirty="0"/>
              <a:t>Pain is the name given to nociception, which is the neural processing of injurious stimuli in response to tissue damage</a:t>
            </a:r>
          </a:p>
        </p:txBody>
      </p:sp>
    </p:spTree>
    <p:extLst>
      <p:ext uri="{BB962C8B-B14F-4D97-AF65-F5344CB8AC3E}">
        <p14:creationId xmlns:p14="http://schemas.microsoft.com/office/powerpoint/2010/main" val="171115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Olfactory System</a:t>
            </a:r>
          </a:p>
        </p:txBody>
      </p:sp>
      <p:sp>
        <p:nvSpPr>
          <p:cNvPr id="3" name="Content Placeholder 2"/>
          <p:cNvSpPr>
            <a:spLocks noGrp="1"/>
          </p:cNvSpPr>
          <p:nvPr>
            <p:ph type="body" idx="1"/>
          </p:nvPr>
        </p:nvSpPr>
        <p:spPr>
          <a:xfrm>
            <a:off x="838200" y="1825625"/>
            <a:ext cx="2888673" cy="4351338"/>
          </a:xfrm>
        </p:spPr>
        <p:txBody>
          <a:bodyPr/>
          <a:lstStyle/>
          <a:p>
            <a:r>
              <a:rPr lang="en-US" dirty="0"/>
              <a:t>In the human olfactory system, (a) bipolar olfactory neurons extend from (b) the olfactory epithelium, where olfactory receptors are located, to the olfactory bulb</a:t>
            </a:r>
          </a:p>
        </p:txBody>
      </p:sp>
      <p:pic>
        <p:nvPicPr>
          <p:cNvPr id="5" name="Picture 4" descr="Illustration A shows a bipolar neuron, which has two dendrites. Illustration B shows a cross section of a human head. The nostrils lead to the nasal cavity, which sits above the mouth. The olfactory bulb is just above the olfactory epithelium that lines the nasal cavity. Neurons run from the bulb into the nasal cav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008" y="1690691"/>
            <a:ext cx="5824343" cy="4040638"/>
          </a:xfrm>
          <a:prstGeom prst="rect">
            <a:avLst/>
          </a:prstGeom>
        </p:spPr>
      </p:pic>
    </p:spTree>
    <p:extLst>
      <p:ext uri="{BB962C8B-B14F-4D97-AF65-F5344CB8AC3E}">
        <p14:creationId xmlns:p14="http://schemas.microsoft.com/office/powerpoint/2010/main" val="98164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Olfactory Bulb</a:t>
            </a:r>
          </a:p>
        </p:txBody>
      </p:sp>
      <p:sp>
        <p:nvSpPr>
          <p:cNvPr id="3" name="Content Placeholder 2"/>
          <p:cNvSpPr>
            <a:spLocks noGrp="1"/>
          </p:cNvSpPr>
          <p:nvPr>
            <p:ph type="body" idx="1"/>
          </p:nvPr>
        </p:nvSpPr>
        <p:spPr/>
        <p:txBody>
          <a:bodyPr/>
          <a:lstStyle/>
          <a:p>
            <a:pPr marL="0" indent="0">
              <a:buNone/>
            </a:pPr>
            <a:r>
              <a:rPr lang="en-US" dirty="0"/>
              <a:t>The olfactory bulb is composed of neural clusters called glomeruli, and each glomerulus receives signals from one type of olfactory receptor, so each glomerulus is specific to one odorant</a:t>
            </a:r>
          </a:p>
        </p:txBody>
      </p:sp>
    </p:spTree>
    <p:extLst>
      <p:ext uri="{BB962C8B-B14F-4D97-AF65-F5344CB8AC3E}">
        <p14:creationId xmlns:p14="http://schemas.microsoft.com/office/powerpoint/2010/main" val="346258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Taste in Humans</a:t>
            </a:r>
          </a:p>
        </p:txBody>
      </p:sp>
      <p:sp>
        <p:nvSpPr>
          <p:cNvPr id="3" name="Content Placeholder 2"/>
          <p:cNvSpPr>
            <a:spLocks noGrp="1"/>
          </p:cNvSpPr>
          <p:nvPr>
            <p:ph type="body" idx="1"/>
          </p:nvPr>
        </p:nvSpPr>
        <p:spPr/>
        <p:txBody>
          <a:bodyPr/>
          <a:lstStyle/>
          <a:p>
            <a:r>
              <a:rPr lang="en-US" dirty="0"/>
              <a:t>Both taste and odor stimuli are molecules taken in from the environment. </a:t>
            </a:r>
          </a:p>
          <a:p>
            <a:r>
              <a:rPr lang="en-US" dirty="0"/>
              <a:t>The primary tastes detected by humans are sweet, sour, bitter, salty and umami. </a:t>
            </a:r>
          </a:p>
        </p:txBody>
      </p:sp>
    </p:spTree>
    <p:extLst>
      <p:ext uri="{BB962C8B-B14F-4D97-AF65-F5344CB8AC3E}">
        <p14:creationId xmlns:p14="http://schemas.microsoft.com/office/powerpoint/2010/main" val="211029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Tongue</a:t>
            </a:r>
          </a:p>
        </p:txBody>
      </p:sp>
      <p:sp>
        <p:nvSpPr>
          <p:cNvPr id="3" name="Content Placeholder 2"/>
          <p:cNvSpPr>
            <a:spLocks noGrp="1"/>
          </p:cNvSpPr>
          <p:nvPr>
            <p:ph type="body" idx="1"/>
          </p:nvPr>
        </p:nvSpPr>
        <p:spPr/>
        <p:txBody>
          <a:bodyPr/>
          <a:lstStyle/>
          <a:p>
            <a:pPr marL="0" indent="0">
              <a:buNone/>
            </a:pPr>
            <a:r>
              <a:rPr lang="en-US" dirty="0"/>
              <a:t>(a) Foliate, circumvallate, and fungiform papillae are located on different regions of the tongue. (b) Foliate papillae are prominent protrusions on this light micrograph. </a:t>
            </a:r>
          </a:p>
        </p:txBody>
      </p:sp>
      <p:pic>
        <p:nvPicPr>
          <p:cNvPr id="5" name="Picture 4" descr="An illustration shows small, filiform papillae scattered across the front two thirds of the tongue. Larger circumvallate papillae form an inverted V at the back of the tongue. Medium-sized fungiform papillae are shown scattered across the back two thirds of the tongue. Foliate papillae form ridges on the back edges of the tongue. A micrograph shows a cross-section of a tongue in which the foliate papillae can be seen as square protrusions about 200 microns across and dee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972" y="3545246"/>
            <a:ext cx="9046029" cy="3312755"/>
          </a:xfrm>
          <a:prstGeom prst="rect">
            <a:avLst/>
          </a:prstGeom>
        </p:spPr>
      </p:pic>
    </p:spTree>
    <p:extLst>
      <p:ext uri="{BB962C8B-B14F-4D97-AF65-F5344CB8AC3E}">
        <p14:creationId xmlns:p14="http://schemas.microsoft.com/office/powerpoint/2010/main" val="341312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Taste Pores</a:t>
            </a:r>
          </a:p>
        </p:txBody>
      </p:sp>
      <p:sp>
        <p:nvSpPr>
          <p:cNvPr id="3" name="Content Placeholder 2"/>
          <p:cNvSpPr>
            <a:spLocks noGrp="1"/>
          </p:cNvSpPr>
          <p:nvPr>
            <p:ph type="body" idx="1"/>
          </p:nvPr>
        </p:nvSpPr>
        <p:spPr>
          <a:xfrm>
            <a:off x="838200" y="1825625"/>
            <a:ext cx="3955473" cy="4351338"/>
          </a:xfrm>
        </p:spPr>
        <p:txBody>
          <a:bodyPr/>
          <a:lstStyle/>
          <a:p>
            <a:pPr marL="38100" indent="0">
              <a:buNone/>
            </a:pPr>
            <a:r>
              <a:rPr lang="en-US" dirty="0"/>
              <a:t>Pores in the tongue allow </a:t>
            </a:r>
            <a:r>
              <a:rPr lang="en-US" dirty="0" err="1"/>
              <a:t>tastants</a:t>
            </a:r>
            <a:r>
              <a:rPr lang="en-US" dirty="0"/>
              <a:t> to enter taste pores in the tongue</a:t>
            </a:r>
          </a:p>
        </p:txBody>
      </p:sp>
      <p:pic>
        <p:nvPicPr>
          <p:cNvPr id="5" name="Picture 4" descr="A taste bud is shaped like a garlic bulb, and is embedded in the epidermis of the tongue. Together, the two types of cells that make up the taste bud, taste cells and supporting cells, resemble cloves. Hair-like microvilli extend from the tips of the taste cells, into a taste pore on the surface of the tongue. Nerve endings extend into the bottom of the taste bud from the derm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42" y="1825626"/>
            <a:ext cx="4925109" cy="4052661"/>
          </a:xfrm>
          <a:prstGeom prst="rect">
            <a:avLst/>
          </a:prstGeom>
        </p:spPr>
      </p:pic>
    </p:spTree>
    <p:extLst>
      <p:ext uri="{BB962C8B-B14F-4D97-AF65-F5344CB8AC3E}">
        <p14:creationId xmlns:p14="http://schemas.microsoft.com/office/powerpoint/2010/main" val="319069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Reception of Sound</a:t>
            </a:r>
          </a:p>
        </p:txBody>
      </p:sp>
      <p:sp>
        <p:nvSpPr>
          <p:cNvPr id="3" name="Content Placeholder 2"/>
          <p:cNvSpPr>
            <a:spLocks noGrp="1"/>
          </p:cNvSpPr>
          <p:nvPr>
            <p:ph type="body" idx="1"/>
          </p:nvPr>
        </p:nvSpPr>
        <p:spPr>
          <a:xfrm>
            <a:off x="2152650" y="5042378"/>
            <a:ext cx="7886700" cy="1134585"/>
          </a:xfrm>
        </p:spPr>
        <p:txBody>
          <a:bodyPr/>
          <a:lstStyle/>
          <a:p>
            <a:pPr marL="28575" indent="0">
              <a:buNone/>
            </a:pPr>
            <a:r>
              <a:rPr lang="en-US" dirty="0"/>
              <a:t>Sound travels into the middle ear,  where three bones called ossicles transfer the sound wave to the oval window, the exterior boundary of the inner ear. The organ of </a:t>
            </a:r>
            <a:r>
              <a:rPr lang="en-US" dirty="0" err="1"/>
              <a:t>Corti</a:t>
            </a:r>
            <a:r>
              <a:rPr lang="en-US" dirty="0"/>
              <a:t>, which is the organ of sound transduction, lies inside the cochlea</a:t>
            </a:r>
          </a:p>
        </p:txBody>
      </p:sp>
      <p:pic>
        <p:nvPicPr>
          <p:cNvPr id="5" name="Picture 4" descr="The illustration shows the parts of the human ear. The visible part of the exterior ear is called the pinna. The ear canal extends inward from the pinna to a circular membrane called the tympanum. On the other side of the tympanum is the Eustachian tube. Inside the Eustachian tube the malleus, which touches the inside of the tympanum, is attached to the incus, which is in turn attached to the horseshoe-shaped stapes. The stapes is attached to the round window, a membrane in the snail shell-shaped cochlea. Another window, called the round window, is located in the wide part of the cochlea. Ring-like semicircular canals extend from the cochlea. The cochlear nerve and vestibular nerve both connect to the cochl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517" y="1344326"/>
            <a:ext cx="5646330" cy="3698052"/>
          </a:xfrm>
          <a:prstGeom prst="rect">
            <a:avLst/>
          </a:prstGeom>
        </p:spPr>
      </p:pic>
    </p:spTree>
    <p:extLst>
      <p:ext uri="{BB962C8B-B14F-4D97-AF65-F5344CB8AC3E}">
        <p14:creationId xmlns:p14="http://schemas.microsoft.com/office/powerpoint/2010/main" val="48147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Human Special and General Senses</a:t>
            </a:r>
          </a:p>
        </p:txBody>
      </p:sp>
      <p:sp>
        <p:nvSpPr>
          <p:cNvPr id="8" name="Text Placeholder 7"/>
          <p:cNvSpPr>
            <a:spLocks noGrp="1"/>
          </p:cNvSpPr>
          <p:nvPr>
            <p:ph type="body" idx="1"/>
          </p:nvPr>
        </p:nvSpPr>
        <p:spPr>
          <a:xfrm>
            <a:off x="942109" y="1825625"/>
            <a:ext cx="5153891" cy="4351338"/>
          </a:xfrm>
        </p:spPr>
        <p:txBody>
          <a:bodyPr/>
          <a:lstStyle/>
          <a:p>
            <a:pPr marL="28575" indent="0">
              <a:buNone/>
            </a:pPr>
            <a:r>
              <a:rPr lang="en-US" b="1" dirty="0"/>
              <a:t>Special senses have sensory organ</a:t>
            </a:r>
          </a:p>
          <a:p>
            <a:r>
              <a:rPr lang="en-US" dirty="0"/>
              <a:t>Olfaction</a:t>
            </a:r>
          </a:p>
          <a:p>
            <a:r>
              <a:rPr lang="en-US" dirty="0"/>
              <a:t>Gustation</a:t>
            </a:r>
          </a:p>
          <a:p>
            <a:r>
              <a:rPr lang="en-US" dirty="0"/>
              <a:t>Equilibrium</a:t>
            </a:r>
          </a:p>
          <a:p>
            <a:r>
              <a:rPr lang="en-US" dirty="0"/>
              <a:t>Hearing</a:t>
            </a:r>
          </a:p>
          <a:p>
            <a:r>
              <a:rPr lang="en-US" dirty="0"/>
              <a:t>Vision</a:t>
            </a:r>
          </a:p>
        </p:txBody>
      </p:sp>
      <p:sp>
        <p:nvSpPr>
          <p:cNvPr id="10" name="Text Placeholder 9"/>
          <p:cNvSpPr>
            <a:spLocks noGrp="1"/>
          </p:cNvSpPr>
          <p:nvPr>
            <p:ph type="body" sz="quarter" idx="4294967295"/>
          </p:nvPr>
        </p:nvSpPr>
        <p:spPr>
          <a:xfrm>
            <a:off x="7038109" y="1825625"/>
            <a:ext cx="5153891" cy="2517775"/>
          </a:xfrm>
        </p:spPr>
        <p:txBody>
          <a:bodyPr/>
          <a:lstStyle/>
          <a:p>
            <a:pPr marL="50800" indent="0">
              <a:buNone/>
            </a:pPr>
            <a:r>
              <a:rPr lang="en-US" sz="2100" b="1" dirty="0"/>
              <a:t>General Senses </a:t>
            </a:r>
          </a:p>
          <a:p>
            <a:r>
              <a:rPr lang="en-US" sz="2100" dirty="0" err="1"/>
              <a:t>Somatosensation</a:t>
            </a:r>
            <a:endParaRPr lang="en-US" sz="2100" dirty="0"/>
          </a:p>
        </p:txBody>
      </p:sp>
    </p:spTree>
    <p:extLst>
      <p:ext uri="{BB962C8B-B14F-4D97-AF65-F5344CB8AC3E}">
        <p14:creationId xmlns:p14="http://schemas.microsoft.com/office/powerpoint/2010/main" val="2455617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Waves</a:t>
            </a:r>
          </a:p>
        </p:txBody>
      </p:sp>
      <p:pic>
        <p:nvPicPr>
          <p:cNvPr id="1026" name="Picture 2" descr="A graph shows a regularly repeating sine wave that goes gradually up, then down, then up again. The distance between two crests is the wavelength. The amplitude is the height of the wave. On the graph, two waves with different wavelengths but the same amplitude are superimposed on one anoth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924175" y="1690690"/>
            <a:ext cx="6343650" cy="433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7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the Ear</a:t>
            </a:r>
          </a:p>
        </p:txBody>
      </p:sp>
      <p:pic>
        <p:nvPicPr>
          <p:cNvPr id="14338" name="Picture 2" descr="The illustration shows the parts of the human ear. The visible part of the exterior ear is called the pinna. The ear canal extends inward from the pinna to a circular membrane called the tympanum. On the other side of the tympanum is the Eustachian tube. Inside the Eustachian tube the malleus, which touches the inside of the tympanum, is attached to the incus, which is in turn attached to the horseshoe-shaped stapes. The stapes is attached to the round window, a membrane in the snail shell-shaped cochlea. Another window, called the round window, is located in the wide part of the cochlea. Ring-like semicircular canals extend from the cochlea. The cochlear nerve and vestibular nerve both connect to the coch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825625"/>
            <a:ext cx="638175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8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Section of the Cochlea</a:t>
            </a:r>
          </a:p>
        </p:txBody>
      </p:sp>
      <p:pic>
        <p:nvPicPr>
          <p:cNvPr id="15362" name="Picture 2" descr="Cross-section of the cochlea. The inner hair cells are located at the termination of the &quot;inner hair cell nerves&quot; and the outer hair cells are located at the termination of the &quot;outer hair cell nerv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90692"/>
            <a:ext cx="609600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6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Transduction of Sound</a:t>
            </a:r>
          </a:p>
        </p:txBody>
      </p:sp>
      <p:sp>
        <p:nvSpPr>
          <p:cNvPr id="3" name="Content Placeholder 2"/>
          <p:cNvSpPr>
            <a:spLocks noGrp="1"/>
          </p:cNvSpPr>
          <p:nvPr>
            <p:ph type="body" idx="1"/>
          </p:nvPr>
        </p:nvSpPr>
        <p:spPr/>
        <p:txBody>
          <a:bodyPr>
            <a:normAutofit/>
          </a:bodyPr>
          <a:lstStyle/>
          <a:p>
            <a:pPr marL="0" indent="0">
              <a:buNone/>
            </a:pPr>
            <a:r>
              <a:rPr lang="en-US" dirty="0"/>
              <a:t>In the human ear, sound waves cause the stapes to press against the oval window. Vibrations travel up the fluid-filled interior of the cochlea. The basilar membrane that lines the cochlea gets continuously thinner toward the apex of the cochlea. Different thicknesses of membrane vibrate in response to different frequencies of sound. Sound waves then exit through the round window. In the cross section of the cochlea (top right previous slide), note that in addition to the upper canal and lower canal, the cochlea also has a middle canal. The organ of </a:t>
            </a:r>
            <a:r>
              <a:rPr lang="en-US" dirty="0" err="1"/>
              <a:t>Corti</a:t>
            </a:r>
            <a:r>
              <a:rPr lang="en-US" dirty="0"/>
              <a:t> (bottom previous slide) is the site of sound transduction. Movement of </a:t>
            </a:r>
            <a:r>
              <a:rPr lang="en-US" dirty="0" err="1"/>
              <a:t>stereocilia</a:t>
            </a:r>
            <a:r>
              <a:rPr lang="en-US" dirty="0"/>
              <a:t> on hair cells results in an action potential that travels along the auditory nerve.</a:t>
            </a:r>
          </a:p>
        </p:txBody>
      </p:sp>
    </p:spTree>
    <p:extLst>
      <p:ext uri="{BB962C8B-B14F-4D97-AF65-F5344CB8AC3E}">
        <p14:creationId xmlns:p14="http://schemas.microsoft.com/office/powerpoint/2010/main" val="82258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5257800" cy="2177351"/>
          </a:xfrm>
        </p:spPr>
        <p:txBody>
          <a:bodyPr/>
          <a:lstStyle/>
          <a:p>
            <a:r>
              <a:rPr lang="en-US" dirty="0"/>
              <a:t>Transduction of Sound</a:t>
            </a:r>
            <a:br>
              <a:rPr lang="en-US" dirty="0"/>
            </a:br>
            <a:r>
              <a:rPr lang="en-US" dirty="0"/>
              <a:t>(continued)</a:t>
            </a:r>
          </a:p>
        </p:txBody>
      </p:sp>
      <p:pic>
        <p:nvPicPr>
          <p:cNvPr id="5" name="Content Placeholder 4" descr=" A series of three illustrations are shown. The top illustration shows a cochlea, which is shaped like a snail shell with two parallel chambers, the upper chamber and the lower chamber, coiling from the outside in. These chambers are separated by a flexible membrane basilar membrane. The oval window covers the inner of these parallel chambers. Sound waves enter here, and travel to the middle, or apex, of the coil. The membrane separating the two chambers gets thinner from the outside in, such that is vibrates at different sound frequencies, about 20,000 hertz on the outside and about 200 hertz on the inside. Sound then travels back out through the lower chamber, and exits through the round window. The middle illustration shows a closer view of a cross-sectional image of the cochlea. A roughly circular shape has a roughly circular bone exterior, with the middle portion of the circle divided into four major areas. Two of these are spaces labeled “upper canal” and “lower canal.” In the middle is the organ of Corti, and extending from the middle out through the outer bone area is the cochlear nerve, which extends from the middle as a thin tube and then bulges into a larger oval shape as it extends through the bone. The bottom illustration is an enlarged image of the organ of Corti. In the view shown, the top section is a flattish pink area called the tectorial membrane. Extending beneath that membrane are three areas with hair-like connectors (stereocilia) that run from the membrane to the outer hair cells. The outer hair cells are shaped like rectangles with rounded corners. From the end of each protrudes a narrow tube: the cochlear nerve. These narrow tubes join to an inner hair cell, which looks similar to the outer hair cells but with its rectangular shape remaining a consistent width instead of narrowing into a nerve. At the bottom of the image, opposite the top tectorial membrane, is a basilar membran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222875" y="81756"/>
            <a:ext cx="6969125" cy="6694487"/>
          </a:xfrm>
        </p:spPr>
      </p:pic>
    </p:spTree>
    <p:extLst>
      <p:ext uri="{BB962C8B-B14F-4D97-AF65-F5344CB8AC3E}">
        <p14:creationId xmlns:p14="http://schemas.microsoft.com/office/powerpoint/2010/main" val="3969095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Vestibular Labyrinth</a:t>
            </a:r>
          </a:p>
        </p:txBody>
      </p:sp>
      <p:sp>
        <p:nvSpPr>
          <p:cNvPr id="3" name="Content Placeholder 2"/>
          <p:cNvSpPr>
            <a:spLocks noGrp="1"/>
          </p:cNvSpPr>
          <p:nvPr>
            <p:ph type="body" idx="1"/>
          </p:nvPr>
        </p:nvSpPr>
        <p:spPr>
          <a:xfrm>
            <a:off x="838201" y="1825625"/>
            <a:ext cx="5225144" cy="4351338"/>
          </a:xfrm>
        </p:spPr>
        <p:txBody>
          <a:bodyPr>
            <a:normAutofit/>
          </a:bodyPr>
          <a:lstStyle/>
          <a:p>
            <a:pPr marL="0" indent="0">
              <a:buNone/>
            </a:pPr>
            <a:r>
              <a:rPr lang="en-US" dirty="0"/>
              <a:t>There are five vestibular receptor organs in the inner ear: the utricle, the saccule, and three semicircular canals. Each contains hair cells which lie below a gelatinous layer, with their </a:t>
            </a:r>
            <a:r>
              <a:rPr lang="en-US" dirty="0" err="1"/>
              <a:t>stereocilia</a:t>
            </a:r>
            <a:r>
              <a:rPr lang="en-US" dirty="0"/>
              <a:t> projecting into the gelatin. Embedded in this gelatin are calcium carbonate crystals—like tiny rocks</a:t>
            </a:r>
          </a:p>
        </p:txBody>
      </p:sp>
      <p:pic>
        <p:nvPicPr>
          <p:cNvPr id="6" name="Picture 5" descr="This illustration shows the snail shell-shaped cochlea, which widens into the vestibule. Two circular organs, the utricle and the saccule, are located in the vestibule. Three ring-like canals, the horizontal canal, the posterior canal, and the superior canal, extend from the top of the vestibule. Each canal projects in a different dir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202" y="2091800"/>
            <a:ext cx="3513148" cy="2790443"/>
          </a:xfrm>
          <a:prstGeom prst="rect">
            <a:avLst/>
          </a:prstGeom>
        </p:spPr>
      </p:pic>
    </p:spTree>
    <p:extLst>
      <p:ext uri="{BB962C8B-B14F-4D97-AF65-F5344CB8AC3E}">
        <p14:creationId xmlns:p14="http://schemas.microsoft.com/office/powerpoint/2010/main" val="275262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type="body" idx="1"/>
          </p:nvPr>
        </p:nvSpPr>
        <p:spPr/>
        <p:txBody>
          <a:bodyPr/>
          <a:lstStyle/>
          <a:p>
            <a:r>
              <a:rPr lang="en-US" dirty="0"/>
              <a:t>When the head is tilted, the crystals continue to be pulled straight down by gravity, but the new angle of the head causes the gelatin to shift, thereby bending the </a:t>
            </a:r>
            <a:r>
              <a:rPr lang="en-US" dirty="0" err="1"/>
              <a:t>stereocilia</a:t>
            </a:r>
            <a:endParaRPr lang="en-US" dirty="0"/>
          </a:p>
          <a:p>
            <a:r>
              <a:rPr lang="en-US" dirty="0"/>
              <a:t>The bending of the </a:t>
            </a:r>
            <a:r>
              <a:rPr lang="en-US" dirty="0" err="1"/>
              <a:t>stereocilia</a:t>
            </a:r>
            <a:r>
              <a:rPr lang="en-US" dirty="0"/>
              <a:t> stimulates the neurons, and they signal to the brain that the head is tilted, allowing the maintenance of balance</a:t>
            </a:r>
          </a:p>
          <a:p>
            <a:r>
              <a:rPr lang="en-US" dirty="0"/>
              <a:t> It is the vestibular branch of the vestibulocochlear cranial nerve that deals with balance</a:t>
            </a:r>
          </a:p>
          <a:p>
            <a:endParaRPr lang="en-US" dirty="0"/>
          </a:p>
        </p:txBody>
      </p:sp>
    </p:spTree>
    <p:extLst>
      <p:ext uri="{BB962C8B-B14F-4D97-AF65-F5344CB8AC3E}">
        <p14:creationId xmlns:p14="http://schemas.microsoft.com/office/powerpoint/2010/main" val="1786059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Waves</a:t>
            </a:r>
          </a:p>
        </p:txBody>
      </p:sp>
      <p:pic>
        <p:nvPicPr>
          <p:cNvPr id="5" name="Content Placeholder 4" descr="The illustration shows the electromagnetic spectrum, which consists of different wavelengths of electromagnetic radiation. Radio waves have the longest wavelength, about 103 meters. Wavelength gets increasingly shorter for microwave, infrared, visible, ultraviolet, x-rays and gamma rays. Gamma rays have a wavelength of about 10-12 meters. Frequency is inversely proportional to wavelength."/>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62307" y="1690690"/>
            <a:ext cx="8550275" cy="3616325"/>
          </a:xfrm>
        </p:spPr>
      </p:pic>
    </p:spTree>
    <p:extLst>
      <p:ext uri="{BB962C8B-B14F-4D97-AF65-F5344CB8AC3E}">
        <p14:creationId xmlns:p14="http://schemas.microsoft.com/office/powerpoint/2010/main" val="220739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51055"/>
          </a:xfrm>
        </p:spPr>
        <p:txBody>
          <a:bodyPr/>
          <a:lstStyle/>
          <a:p>
            <a:r>
              <a:rPr lang="en-US" dirty="0"/>
              <a:t>Anatomy of the Eye</a:t>
            </a:r>
          </a:p>
        </p:txBody>
      </p:sp>
      <p:pic>
        <p:nvPicPr>
          <p:cNvPr id="5" name="Content Placeholder 4" descr="The left illustration shows a human eye, which is round and filled with vitreous humour. The optic nerve and retinal blood vessels exit the back of the eye. At the front of the eye is the lens with a pupil in the middle. The lens is covered by the iris, which in turn is covered by the cornea. The aqueous humour is a gel-like substance between the cornea and iris. The retina is the lining of the inner eye. A second illustration is a blowup which shows that the optic nerve is at the surface of the retina. Beneath the optic nerve is a layer of ganglion cells, and beneath this is a layer of bipolar cells. Both ganglia and bipolar cells are nerve cells with root-like appendages. Beneath the bipolar cell layer are the rods and cones. Rods and cones are similar in structure and column-lik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60587" y="1810616"/>
            <a:ext cx="7870825" cy="4351338"/>
          </a:xfrm>
        </p:spPr>
      </p:pic>
    </p:spTree>
    <p:extLst>
      <p:ext uri="{BB962C8B-B14F-4D97-AF65-F5344CB8AC3E}">
        <p14:creationId xmlns:p14="http://schemas.microsoft.com/office/powerpoint/2010/main" val="329784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Retina’s Simplified Axial Organization</a:t>
            </a:r>
          </a:p>
        </p:txBody>
      </p:sp>
      <p:pic>
        <p:nvPicPr>
          <p:cNvPr id="13314" name="Picture 2" descr="Retina's simplified axial organization. The retina is a stack of several neuronal layers. Light is concentrated from the eye and passes across these layers (from left to right) to hit the photoreceptors (right layer). This elicits chemical transformation mediating a propagation of signal to the bipolar and horizontal cells (middle yellow layer). The signal is then propagated to the amacrine and ganglion cells. These neurons ultimately may produce action potentials on their axons. This spatiotemporal pattern of spikes determines the raw input from the eyes to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754" y="2051995"/>
            <a:ext cx="8700247" cy="375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Sensory System</a:t>
            </a:r>
          </a:p>
        </p:txBody>
      </p:sp>
      <p:sp>
        <p:nvSpPr>
          <p:cNvPr id="5" name="Text Placeholder 4"/>
          <p:cNvSpPr>
            <a:spLocks noGrp="1"/>
          </p:cNvSpPr>
          <p:nvPr>
            <p:ph type="body" idx="1"/>
          </p:nvPr>
        </p:nvSpPr>
        <p:spPr/>
        <p:txBody>
          <a:bodyPr/>
          <a:lstStyle/>
          <a:p>
            <a:pPr marL="28575" indent="0">
              <a:buNone/>
            </a:pPr>
            <a:r>
              <a:rPr lang="en-US" b="1" dirty="0"/>
              <a:t>Exteroceptors</a:t>
            </a:r>
          </a:p>
          <a:p>
            <a:r>
              <a:rPr lang="en-US" dirty="0"/>
              <a:t>Vision</a:t>
            </a:r>
          </a:p>
          <a:p>
            <a:r>
              <a:rPr lang="en-US" dirty="0"/>
              <a:t>Hearing</a:t>
            </a:r>
          </a:p>
          <a:p>
            <a:r>
              <a:rPr lang="en-US" dirty="0"/>
              <a:t>Touch (</a:t>
            </a:r>
            <a:r>
              <a:rPr lang="en-US" dirty="0" err="1"/>
              <a:t>thermoception</a:t>
            </a:r>
            <a:r>
              <a:rPr lang="en-US" dirty="0"/>
              <a:t>, nociception) </a:t>
            </a:r>
          </a:p>
          <a:p>
            <a:r>
              <a:rPr lang="en-US" dirty="0"/>
              <a:t>Vibration (mechanoreception)</a:t>
            </a:r>
          </a:p>
          <a:p>
            <a:r>
              <a:rPr lang="en-US" dirty="0"/>
              <a:t>Proprioception</a:t>
            </a:r>
          </a:p>
          <a:p>
            <a:r>
              <a:rPr lang="en-US" dirty="0"/>
              <a:t>Equilibrium</a:t>
            </a:r>
          </a:p>
          <a:p>
            <a:r>
              <a:rPr lang="en-US" dirty="0"/>
              <a:t>Chemoreception:</a:t>
            </a:r>
          </a:p>
          <a:p>
            <a:pPr lvl="1"/>
            <a:r>
              <a:rPr lang="en-US" dirty="0"/>
              <a:t>Gustation</a:t>
            </a:r>
          </a:p>
          <a:p>
            <a:pPr lvl="1"/>
            <a:r>
              <a:rPr lang="en-US" dirty="0"/>
              <a:t>Olfaction</a:t>
            </a:r>
          </a:p>
        </p:txBody>
      </p:sp>
      <p:sp>
        <p:nvSpPr>
          <p:cNvPr id="7" name="Text Placeholder 6"/>
          <p:cNvSpPr>
            <a:spLocks noGrp="1"/>
          </p:cNvSpPr>
          <p:nvPr>
            <p:ph type="body" sz="quarter" idx="4294967295"/>
          </p:nvPr>
        </p:nvSpPr>
        <p:spPr>
          <a:xfrm>
            <a:off x="7051965" y="1825625"/>
            <a:ext cx="5140036" cy="3190875"/>
          </a:xfrm>
        </p:spPr>
        <p:txBody>
          <a:bodyPr/>
          <a:lstStyle/>
          <a:p>
            <a:pPr marL="50800" indent="0">
              <a:buNone/>
            </a:pPr>
            <a:r>
              <a:rPr lang="en-US" sz="2100" b="1" dirty="0" err="1"/>
              <a:t>Interoceptors</a:t>
            </a:r>
            <a:endParaRPr lang="en-US" sz="2100" b="1" dirty="0"/>
          </a:p>
          <a:p>
            <a:r>
              <a:rPr lang="en-US" sz="2100" dirty="0"/>
              <a:t>blood pressure dropping</a:t>
            </a:r>
          </a:p>
          <a:p>
            <a:r>
              <a:rPr lang="en-US" sz="2100" dirty="0"/>
              <a:t>changes in glucose, pH, and carbon dioxide levels</a:t>
            </a:r>
          </a:p>
        </p:txBody>
      </p:sp>
    </p:spTree>
    <p:extLst>
      <p:ext uri="{BB962C8B-B14F-4D97-AF65-F5344CB8AC3E}">
        <p14:creationId xmlns:p14="http://schemas.microsoft.com/office/powerpoint/2010/main" val="4273627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Rods and Cones</a:t>
            </a:r>
          </a:p>
        </p:txBody>
      </p:sp>
      <p:sp>
        <p:nvSpPr>
          <p:cNvPr id="3" name="Content Placeholder 2"/>
          <p:cNvSpPr>
            <a:spLocks noGrp="1"/>
          </p:cNvSpPr>
          <p:nvPr>
            <p:ph type="body" idx="1"/>
          </p:nvPr>
        </p:nvSpPr>
        <p:spPr>
          <a:xfrm>
            <a:off x="838200" y="1825625"/>
            <a:ext cx="4653644" cy="4351338"/>
          </a:xfrm>
        </p:spPr>
        <p:txBody>
          <a:bodyPr/>
          <a:lstStyle/>
          <a:p>
            <a:pPr marL="0" indent="0">
              <a:buNone/>
            </a:pPr>
            <a:r>
              <a:rPr lang="en-US" dirty="0"/>
              <a:t>Rods and cones are photoreceptors in the retina. Rods respond in low light and can detect only shades of gray. Cones respond in intense light and are responsible for color vision. </a:t>
            </a:r>
          </a:p>
        </p:txBody>
      </p:sp>
      <p:pic>
        <p:nvPicPr>
          <p:cNvPr id="5" name="Picture 4" descr="This illustration shows that rods and cones are both long, column-like cells with the nucleus located in the bottom portion. The rod is longer than the cone. The outer segment of the rod contains rhodopsin. The outer segment of the rod contains other photo-pigments. An oil droplet is located beneath the outer seg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158" y="1825625"/>
            <a:ext cx="4386945" cy="3873046"/>
          </a:xfrm>
          <a:prstGeom prst="rect">
            <a:avLst/>
          </a:prstGeom>
        </p:spPr>
      </p:pic>
    </p:spTree>
    <p:extLst>
      <p:ext uri="{BB962C8B-B14F-4D97-AF65-F5344CB8AC3E}">
        <p14:creationId xmlns:p14="http://schemas.microsoft.com/office/powerpoint/2010/main" val="270781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Transduction of Light: Rhodopsin</a:t>
            </a:r>
          </a:p>
        </p:txBody>
      </p:sp>
      <p:sp>
        <p:nvSpPr>
          <p:cNvPr id="3" name="Content Placeholder 2"/>
          <p:cNvSpPr>
            <a:spLocks noGrp="1"/>
          </p:cNvSpPr>
          <p:nvPr>
            <p:ph type="body" idx="1"/>
          </p:nvPr>
        </p:nvSpPr>
        <p:spPr>
          <a:xfrm>
            <a:off x="2152650" y="1464999"/>
            <a:ext cx="7886700" cy="2633472"/>
          </a:xfrm>
        </p:spPr>
        <p:txBody>
          <a:bodyPr>
            <a:normAutofit/>
          </a:bodyPr>
          <a:lstStyle/>
          <a:p>
            <a:pPr marL="0" indent="0">
              <a:lnSpc>
                <a:spcPct val="110000"/>
              </a:lnSpc>
              <a:buNone/>
            </a:pPr>
            <a:r>
              <a:rPr lang="en-US" dirty="0"/>
              <a:t>Rhodopsin, the photoreceptor in vertebrates, has two parts: the trans-membrane protein opsin, and retinal. When light strikes retinal, it changes shape from (b) a cis to a trans form. The signal is passed to a G-protein called </a:t>
            </a:r>
            <a:r>
              <a:rPr lang="en-US" dirty="0" err="1"/>
              <a:t>transducin</a:t>
            </a:r>
            <a:r>
              <a:rPr lang="en-US" dirty="0"/>
              <a:t>, triggering a series of downstream events.</a:t>
            </a:r>
          </a:p>
        </p:txBody>
      </p:sp>
      <p:pic>
        <p:nvPicPr>
          <p:cNvPr id="5" name="Picture 4" descr=" Molecular model A shows the structure of rhodopsin, a trans-membrane protein with seven helices spanning the membrane. A small organic molecule called retinal is tucked inside. B shows the molecular structure of retinal, which has a ring with a hydrocarbon chain attached. A ketone (double bonded oxygen) is at the end of the chain. In cis retinal the chain is kinked. In trans retinal the chain is stra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930" y="3859401"/>
            <a:ext cx="6242304" cy="2633472"/>
          </a:xfrm>
          <a:prstGeom prst="rect">
            <a:avLst/>
          </a:prstGeom>
        </p:spPr>
      </p:pic>
    </p:spTree>
    <p:extLst>
      <p:ext uri="{BB962C8B-B14F-4D97-AF65-F5344CB8AC3E}">
        <p14:creationId xmlns:p14="http://schemas.microsoft.com/office/powerpoint/2010/main" val="266114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Hyperpolarization</a:t>
            </a:r>
          </a:p>
        </p:txBody>
      </p:sp>
      <p:sp>
        <p:nvSpPr>
          <p:cNvPr id="3" name="Content Placeholder 2"/>
          <p:cNvSpPr>
            <a:spLocks noGrp="1"/>
          </p:cNvSpPr>
          <p:nvPr>
            <p:ph type="body" idx="1"/>
          </p:nvPr>
        </p:nvSpPr>
        <p:spPr>
          <a:xfrm>
            <a:off x="838201" y="1825625"/>
            <a:ext cx="4310744" cy="4754880"/>
          </a:xfrm>
        </p:spPr>
        <p:txBody>
          <a:bodyPr>
            <a:normAutofit lnSpcReduction="10000"/>
          </a:bodyPr>
          <a:lstStyle/>
          <a:p>
            <a:pPr marL="0" indent="0">
              <a:lnSpc>
                <a:spcPct val="120000"/>
              </a:lnSpc>
              <a:buNone/>
            </a:pPr>
            <a:r>
              <a:rPr lang="en-US" dirty="0"/>
              <a:t>When light strikes rhodopsin, the G-protein </a:t>
            </a:r>
            <a:r>
              <a:rPr lang="en-US" dirty="0" err="1"/>
              <a:t>transducin</a:t>
            </a:r>
            <a:r>
              <a:rPr lang="en-US" dirty="0"/>
              <a:t> is activated, which in turn activates phosphodiesterase. Phosphodiesterase converts cGMP to GMP, thereby closing sodium channels. As a result, the membrane becomes hyperpolarized. The hyperpolarized membrane does not release glutamate to the bipolar cell</a:t>
            </a:r>
          </a:p>
        </p:txBody>
      </p:sp>
      <p:pic>
        <p:nvPicPr>
          <p:cNvPr id="5" name="Picture 4" descr="Illustration A shows the signal transduction pathway for rhodopsin, which is located in internal membranes at the top of rod cells. When light strikes rhodopsin, a G protein called transducing is activated. Transducin has three subunits, alpha, beta and gamma. Upon activation, GDP on the alpha subunit is replaced with GTP. The subunit dissociates, and binds phosphodiesterase. Phosphodiesterase, in turn, converts cGMP to GMP, which closes sodium ion channels. As a result, sodium can no longer enter the cell, and the membrane becomes hyperpolarized. Illustration b shows that the tall, thin rod cell is stacked on top of a bipolar nerve cell. In the dark the membrane is depolarized, and glutamate is released from the rod cell to the axon terminal of the bipolar cell. In the light, no glutamate is relea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622" y="1825625"/>
            <a:ext cx="4681728" cy="4754880"/>
          </a:xfrm>
          <a:prstGeom prst="rect">
            <a:avLst/>
          </a:prstGeom>
        </p:spPr>
      </p:pic>
    </p:spTree>
    <p:extLst>
      <p:ext uri="{BB962C8B-B14F-4D97-AF65-F5344CB8AC3E}">
        <p14:creationId xmlns:p14="http://schemas.microsoft.com/office/powerpoint/2010/main" val="1936415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Trichromatic Coding</a:t>
            </a:r>
          </a:p>
        </p:txBody>
      </p:sp>
      <p:sp>
        <p:nvSpPr>
          <p:cNvPr id="3" name="Content Placeholder 2"/>
          <p:cNvSpPr>
            <a:spLocks noGrp="1"/>
          </p:cNvSpPr>
          <p:nvPr>
            <p:ph type="body" idx="1"/>
          </p:nvPr>
        </p:nvSpPr>
        <p:spPr/>
        <p:txBody>
          <a:bodyPr/>
          <a:lstStyle/>
          <a:p>
            <a:pPr marL="0" indent="0">
              <a:buNone/>
            </a:pPr>
            <a:r>
              <a:rPr lang="en-US" dirty="0"/>
              <a:t>Human rod cells and the different types of cone cells each have an optimal wavelength. However, there is considerable overlap in the wavelengths of light detected</a:t>
            </a:r>
          </a:p>
        </p:txBody>
      </p:sp>
      <p:pic>
        <p:nvPicPr>
          <p:cNvPr id="5" name="Picture 4" descr=" Graph plots normalized absorbance for rods and S, M and L cones against wavelength. For all four cell types, the trend is an approximately bell-shaped curve with a steeper decrease than increase. For S cones the peak absorbance is 420 nanometers. For rods the peak absorbance is 498 nanometers. For M cones the peak absorbance is 534 nanometers. For L cones the peak absorbance is 564 nanome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29" y="3233169"/>
            <a:ext cx="4920343" cy="3078729"/>
          </a:xfrm>
          <a:prstGeom prst="rect">
            <a:avLst/>
          </a:prstGeom>
        </p:spPr>
      </p:pic>
    </p:spTree>
    <p:extLst>
      <p:ext uri="{BB962C8B-B14F-4D97-AF65-F5344CB8AC3E}">
        <p14:creationId xmlns:p14="http://schemas.microsoft.com/office/powerpoint/2010/main" val="1709566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type="body" idx="1"/>
          </p:nvPr>
        </p:nvSpPr>
        <p:spPr/>
        <p:txBody>
          <a:bodyPr/>
          <a:lstStyle/>
          <a:p>
            <a:pPr marL="0" indent="0">
              <a:buNone/>
            </a:pPr>
            <a:r>
              <a:rPr lang="en-US" dirty="0"/>
              <a:t>Beyond the five senses, what other sensory systems exist in humans?</a:t>
            </a:r>
          </a:p>
        </p:txBody>
      </p:sp>
    </p:spTree>
    <p:extLst>
      <p:ext uri="{BB962C8B-B14F-4D97-AF65-F5344CB8AC3E}">
        <p14:creationId xmlns:p14="http://schemas.microsoft.com/office/powerpoint/2010/main" val="305941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are the general and special senses in humans?</a:t>
            </a:r>
          </a:p>
          <a:p>
            <a:r>
              <a:rPr lang="en-US" dirty="0"/>
              <a:t>How does </a:t>
            </a:r>
            <a:r>
              <a:rPr lang="en-US" dirty="0" err="1"/>
              <a:t>somatosensation</a:t>
            </a:r>
            <a:r>
              <a:rPr lang="en-US" dirty="0"/>
              <a:t>, the sense of touch, work?</a:t>
            </a:r>
          </a:p>
          <a:p>
            <a:r>
              <a:rPr lang="en-US" dirty="0"/>
              <a:t>How do taste and smell work together?</a:t>
            </a:r>
          </a:p>
          <a:p>
            <a:r>
              <a:rPr lang="en-US" dirty="0"/>
              <a:t>What is the path of sound through the auditory system to the site of transduction of sound?</a:t>
            </a:r>
          </a:p>
          <a:p>
            <a:r>
              <a:rPr lang="en-US" dirty="0"/>
              <a:t>What is the path of light through the eye to the point of the optic nerve?</a:t>
            </a:r>
          </a:p>
          <a:p>
            <a:endParaRPr lang="en-US" dirty="0"/>
          </a:p>
          <a:p>
            <a:endParaRPr lang="en-US" dirty="0"/>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Receptors</a:t>
            </a:r>
          </a:p>
        </p:txBody>
      </p:sp>
      <p:sp>
        <p:nvSpPr>
          <p:cNvPr id="3" name="Content Placeholder 2"/>
          <p:cNvSpPr>
            <a:spLocks noGrp="1"/>
          </p:cNvSpPr>
          <p:nvPr>
            <p:ph type="body" idx="1"/>
          </p:nvPr>
        </p:nvSpPr>
        <p:spPr/>
        <p:txBody>
          <a:bodyPr>
            <a:normAutofit/>
          </a:bodyPr>
          <a:lstStyle/>
          <a:p>
            <a:r>
              <a:rPr lang="en-US" dirty="0"/>
              <a:t>Sensory receptors are either specialized cells associated with sensory neurons or the specialized ends of sensory neurons that are a part of the peripheral nervous system</a:t>
            </a:r>
          </a:p>
          <a:p>
            <a:r>
              <a:rPr lang="en-US" dirty="0"/>
              <a:t>They are used to receive information about the environment (internal or external)</a:t>
            </a:r>
          </a:p>
          <a:p>
            <a:r>
              <a:rPr lang="en-US" dirty="0"/>
              <a:t>Each sensory receptor is modified for the type of stimulus it detects. </a:t>
            </a:r>
          </a:p>
          <a:p>
            <a:r>
              <a:rPr lang="en-US" dirty="0"/>
              <a:t>Each sensory receptor is responsive to stimuli within a specific region in space, which is known as that receptor’s receptive field</a:t>
            </a:r>
          </a:p>
        </p:txBody>
      </p:sp>
    </p:spTree>
    <p:extLst>
      <p:ext uri="{BB962C8B-B14F-4D97-AF65-F5344CB8AC3E}">
        <p14:creationId xmlns:p14="http://schemas.microsoft.com/office/powerpoint/2010/main" val="176331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018" y="365130"/>
            <a:ext cx="4211782" cy="1491380"/>
          </a:xfrm>
        </p:spPr>
        <p:txBody>
          <a:bodyPr/>
          <a:lstStyle/>
          <a:p>
            <a:r>
              <a:rPr lang="en-US" dirty="0"/>
              <a:t>Mechanoreceptors </a:t>
            </a:r>
          </a:p>
        </p:txBody>
      </p:sp>
      <p:pic>
        <p:nvPicPr>
          <p:cNvPr id="5" name="Content Placeholder 4" descr="Illustration A shows a closed gated ion channel embedded in the plasma membrane. A hair-like tether connects the channel to the extracellular matrix outside the cell, and another tether connects the channel to the inner cytoskeleton. When the extracellular matrix is deflected, the tether tugs on the gated ion channel, pulling it open. Ions may now enter or exit the cell. Illustration B shows stereocilia, hair-like projections on outer hair cells that attached to the tectorial membrane of the inner ear. The outer hair cells are connected to the cochlear nerv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66800" y="967896"/>
            <a:ext cx="6259080" cy="5524975"/>
          </a:xfrm>
        </p:spPr>
      </p:pic>
    </p:spTree>
    <p:extLst>
      <p:ext uri="{BB962C8B-B14F-4D97-AF65-F5344CB8AC3E}">
        <p14:creationId xmlns:p14="http://schemas.microsoft.com/office/powerpoint/2010/main" val="421168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Sensory Signal to Electrical Signal</a:t>
            </a:r>
          </a:p>
        </p:txBody>
      </p:sp>
      <p:sp>
        <p:nvSpPr>
          <p:cNvPr id="3" name="Content Placeholder 2"/>
          <p:cNvSpPr>
            <a:spLocks noGrp="1"/>
          </p:cNvSpPr>
          <p:nvPr>
            <p:ph type="body" idx="1"/>
          </p:nvPr>
        </p:nvSpPr>
        <p:spPr/>
        <p:txBody>
          <a:bodyPr/>
          <a:lstStyle/>
          <a:p>
            <a:pPr marL="0" indent="0">
              <a:buNone/>
            </a:pPr>
            <a:r>
              <a:rPr lang="en-US" dirty="0"/>
              <a:t>The most fundamental function of a sensory system is the translation of a sensory signal to an electrical signal in the nervous system</a:t>
            </a:r>
          </a:p>
        </p:txBody>
      </p:sp>
    </p:spTree>
    <p:extLst>
      <p:ext uri="{BB962C8B-B14F-4D97-AF65-F5344CB8AC3E}">
        <p14:creationId xmlns:p14="http://schemas.microsoft.com/office/powerpoint/2010/main" val="72461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Signals are Processed in the Brain</a:t>
            </a:r>
          </a:p>
        </p:txBody>
      </p:sp>
      <p:sp>
        <p:nvSpPr>
          <p:cNvPr id="3" name="Content Placeholder 2"/>
          <p:cNvSpPr>
            <a:spLocks noGrp="1"/>
          </p:cNvSpPr>
          <p:nvPr>
            <p:ph type="body" idx="1"/>
          </p:nvPr>
        </p:nvSpPr>
        <p:spPr/>
        <p:txBody>
          <a:bodyPr/>
          <a:lstStyle/>
          <a:p>
            <a:pPr marL="0" indent="0">
              <a:buNone/>
            </a:pPr>
            <a:r>
              <a:rPr lang="en-US" dirty="0"/>
              <a:t>In humans, with the exception of olfaction, all sensory signals are routed from the (a) thalamus to (b) final processing regions in the cortex of the brain</a:t>
            </a:r>
          </a:p>
        </p:txBody>
      </p:sp>
      <p:pic>
        <p:nvPicPr>
          <p:cNvPr id="5" name="Picture 4" descr="Illustration A shows side view of a human brain. The thalamus is in the inner, middle part. Illustration B shows the location of sensory processing regions in the brain. The visual processing region is at the back of the brain, the auditory processing region is in the middle of the brain, and the somatosensory processing region is located in a sliver-like region in the upper part of the brain and extending halfway d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825" y="3247508"/>
            <a:ext cx="8150351" cy="3414551"/>
          </a:xfrm>
          <a:prstGeom prst="rect">
            <a:avLst/>
          </a:prstGeom>
        </p:spPr>
      </p:pic>
    </p:spTree>
    <p:extLst>
      <p:ext uri="{BB962C8B-B14F-4D97-AF65-F5344CB8AC3E}">
        <p14:creationId xmlns:p14="http://schemas.microsoft.com/office/powerpoint/2010/main" val="14598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Just-Noticeable Difference</a:t>
            </a:r>
          </a:p>
        </p:txBody>
      </p:sp>
      <p:sp>
        <p:nvSpPr>
          <p:cNvPr id="3" name="Content Placeholder 2"/>
          <p:cNvSpPr>
            <a:spLocks noGrp="1"/>
          </p:cNvSpPr>
          <p:nvPr>
            <p:ph type="body" idx="1"/>
          </p:nvPr>
        </p:nvSpPr>
        <p:spPr/>
        <p:txBody>
          <a:bodyPr/>
          <a:lstStyle/>
          <a:p>
            <a:pPr marL="0" indent="0">
              <a:buNone/>
            </a:pPr>
            <a:r>
              <a:rPr lang="en-US" b="1" dirty="0"/>
              <a:t>Just-noticeable difference</a:t>
            </a:r>
            <a:r>
              <a:rPr lang="en-US" dirty="0"/>
              <a:t> (JND) is the amount something must be changed in order for a difference to be noticeable, or detectable at least half the time (absolute threshold). Measured in physical units, we have:</a:t>
            </a:r>
          </a:p>
          <a:p>
            <a:pPr marL="0" indent="0">
              <a:buNone/>
            </a:pPr>
            <a:r>
              <a:rPr lang="en-US" dirty="0"/>
              <a:t>				ΔI/I=k</a:t>
            </a:r>
          </a:p>
          <a:p>
            <a:pPr marL="0" indent="0">
              <a:buNone/>
            </a:pPr>
            <a:r>
              <a:rPr lang="en-US" dirty="0"/>
              <a:t>where </a:t>
            </a:r>
            <a:r>
              <a:rPr lang="en-US" i="1" dirty="0"/>
              <a:t>I</a:t>
            </a:r>
            <a:r>
              <a:rPr lang="en-US" dirty="0"/>
              <a:t> is the original intensity of the particular stimulation, Δ</a:t>
            </a:r>
            <a:r>
              <a:rPr lang="en-US" i="1" dirty="0"/>
              <a:t>I</a:t>
            </a:r>
            <a:r>
              <a:rPr lang="en-US" dirty="0"/>
              <a:t> is the addition to it required for the change to be perceived (the JND), and </a:t>
            </a:r>
            <a:r>
              <a:rPr lang="en-US" i="1" dirty="0"/>
              <a:t>k</a:t>
            </a:r>
            <a:r>
              <a:rPr lang="en-US" dirty="0"/>
              <a:t> is a constant.</a:t>
            </a:r>
          </a:p>
          <a:p>
            <a:pPr marL="0" indent="0">
              <a:buNone/>
            </a:pPr>
            <a:endParaRPr lang="en-US" dirty="0"/>
          </a:p>
        </p:txBody>
      </p:sp>
    </p:spTree>
    <p:extLst>
      <p:ext uri="{BB962C8B-B14F-4D97-AF65-F5344CB8AC3E}">
        <p14:creationId xmlns:p14="http://schemas.microsoft.com/office/powerpoint/2010/main" val="66529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Somatosensory Receptors</a:t>
            </a:r>
          </a:p>
        </p:txBody>
      </p:sp>
      <p:sp>
        <p:nvSpPr>
          <p:cNvPr id="3" name="Content Placeholder 2"/>
          <p:cNvSpPr>
            <a:spLocks noGrp="1"/>
          </p:cNvSpPr>
          <p:nvPr>
            <p:ph type="body" idx="1"/>
          </p:nvPr>
        </p:nvSpPr>
        <p:spPr>
          <a:xfrm>
            <a:off x="838201" y="1875325"/>
            <a:ext cx="4490358" cy="4351338"/>
          </a:xfrm>
        </p:spPr>
        <p:txBody>
          <a:bodyPr/>
          <a:lstStyle/>
          <a:p>
            <a:pPr marL="0" indent="0">
              <a:buNone/>
            </a:pPr>
            <a:r>
              <a:rPr lang="en-US" dirty="0"/>
              <a:t>Mammalian skin has three layers: an epidermis, a dermis, and a hypodermis</a:t>
            </a:r>
          </a:p>
        </p:txBody>
      </p:sp>
      <p:pic>
        <p:nvPicPr>
          <p:cNvPr id="5" name="Picture 4" descr="Illustration shows a cross section of mammalian skin. The outer epidermis is a thin layer, smooth on the outside, bumpy on the inside. The middle dermis is much thicker than the dermis. Blood, nerve and lymph vessels run along the bottom of it, and smaller capillaries and nerve endings extend to the upper part. One nerve ends in a receptor. Sweat glands extend from the dermis into the epidermis. Hair follicles extend from the base of the dermis to the upper part where they are joined by oil glands. Hairs extend from the follicles, through the epidermis and out of the skin. The hypodermis is a fatty layer beneath the derm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502" y="1842430"/>
            <a:ext cx="5152426" cy="4650443"/>
          </a:xfrm>
          <a:prstGeom prst="rect">
            <a:avLst/>
          </a:prstGeom>
        </p:spPr>
      </p:pic>
    </p:spTree>
    <p:extLst>
      <p:ext uri="{BB962C8B-B14F-4D97-AF65-F5344CB8AC3E}">
        <p14:creationId xmlns:p14="http://schemas.microsoft.com/office/powerpoint/2010/main" val="3530626680"/>
      </p:ext>
    </p:extLst>
  </p:cSld>
  <p:clrMapOvr>
    <a:masterClrMapping/>
  </p:clrMapOvr>
</p:sld>
</file>

<file path=ppt/theme/theme1.xml><?xml version="1.0" encoding="utf-8"?>
<a:theme xmlns:a="http://schemas.openxmlformats.org/drawingml/2006/main" name="Theme2020">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20" id="{00977985-12D8-EC49-A63B-74525E3696D0}" vid="{962D5CC6-41C5-7D4B-831B-E034D5772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Theme2020</Template>
  <TotalTime>8901</TotalTime>
  <Words>2608</Words>
  <Application>Microsoft Macintosh PowerPoint</Application>
  <PresentationFormat>Widescreen</PresentationFormat>
  <Paragraphs>171</Paragraphs>
  <Slides>35</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Tahoma</vt:lpstr>
      <vt:lpstr>Theme2020</vt:lpstr>
      <vt:lpstr>The Sensory Systems</vt:lpstr>
      <vt:lpstr>Human Special and General Senses</vt:lpstr>
      <vt:lpstr>Sensory System</vt:lpstr>
      <vt:lpstr>Sensory Receptors</vt:lpstr>
      <vt:lpstr>Mechanoreceptors </vt:lpstr>
      <vt:lpstr>From Sensory Signal to Electrical Signal</vt:lpstr>
      <vt:lpstr>Sensory Signals are Processed in the Brain</vt:lpstr>
      <vt:lpstr>Just-Noticeable Difference</vt:lpstr>
      <vt:lpstr>Somatosensory Receptors</vt:lpstr>
      <vt:lpstr>Mechanoreceptors in Human Skin</vt:lpstr>
      <vt:lpstr>Meissner Corpuscles</vt:lpstr>
      <vt:lpstr>Pacinian Corpuscles</vt:lpstr>
      <vt:lpstr>Pain and Temperature</vt:lpstr>
      <vt:lpstr>Human Olfactory System</vt:lpstr>
      <vt:lpstr>Olfactory Bulb</vt:lpstr>
      <vt:lpstr>Taste in Humans</vt:lpstr>
      <vt:lpstr>The Tongue</vt:lpstr>
      <vt:lpstr>Taste Pores</vt:lpstr>
      <vt:lpstr>Reception of Sound</vt:lpstr>
      <vt:lpstr>Sound Waves</vt:lpstr>
      <vt:lpstr>Anatomy of the Ear</vt:lpstr>
      <vt:lpstr>Cross Section of the Cochlea</vt:lpstr>
      <vt:lpstr>Transduction of Sound</vt:lpstr>
      <vt:lpstr>Transduction of Sound (continued)</vt:lpstr>
      <vt:lpstr>The Vestibular Labyrinth</vt:lpstr>
      <vt:lpstr>How does it work?</vt:lpstr>
      <vt:lpstr>Light Waves</vt:lpstr>
      <vt:lpstr>Anatomy of the Eye</vt:lpstr>
      <vt:lpstr>Vision: Retina’s Simplified Axial Organization</vt:lpstr>
      <vt:lpstr>Rods and Cones</vt:lpstr>
      <vt:lpstr>Transduction of Light: Rhodopsin</vt:lpstr>
      <vt:lpstr>Hyperpolarization</vt:lpstr>
      <vt:lpstr>Trichromatic Coding</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Marcos Villalba</cp:lastModifiedBy>
  <cp:revision>366</cp:revision>
  <dcterms:created xsi:type="dcterms:W3CDTF">2017-01-24T14:54:50Z</dcterms:created>
  <dcterms:modified xsi:type="dcterms:W3CDTF">2022-06-01T03:43:26Z</dcterms:modified>
</cp:coreProperties>
</file>